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71" r:id="rId1"/>
  </p:sldMasterIdLst>
  <p:notesMasterIdLst>
    <p:notesMasterId r:id="rId25"/>
  </p:notesMasterIdLst>
  <p:sldIdLst>
    <p:sldId id="281" r:id="rId2"/>
    <p:sldId id="28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6" r:id="rId12"/>
    <p:sldId id="325" r:id="rId13"/>
    <p:sldId id="327" r:id="rId14"/>
    <p:sldId id="311" r:id="rId15"/>
    <p:sldId id="331" r:id="rId16"/>
    <p:sldId id="321" r:id="rId17"/>
    <p:sldId id="322" r:id="rId18"/>
    <p:sldId id="323" r:id="rId19"/>
    <p:sldId id="324" r:id="rId20"/>
    <p:sldId id="295" r:id="rId21"/>
    <p:sldId id="330" r:id="rId22"/>
    <p:sldId id="328" r:id="rId23"/>
    <p:sldId id="329" r:id="rId24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24" y="-22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CA6FE9D-D4CE-47F1-B097-F1F71DB027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09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8B83BD-AF2D-43B1-8B12-ACF08BA05163}" type="slidenum">
              <a:rPr lang="en-GB"/>
              <a:pPr/>
              <a:t>1</a:t>
            </a:fld>
            <a:endParaRPr lang="en-GB"/>
          </a:p>
        </p:txBody>
      </p:sp>
      <p:sp>
        <p:nvSpPr>
          <p:cNvPr id="409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529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98DD09-C071-45D3-9A64-FCB17C991329}" type="slidenum">
              <a:rPr lang="en-GB"/>
              <a:pPr/>
              <a:t>10</a:t>
            </a:fld>
            <a:endParaRPr lang="en-GB"/>
          </a:p>
        </p:txBody>
      </p:sp>
      <p:sp>
        <p:nvSpPr>
          <p:cNvPr id="5530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530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939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E50D09-28BA-45D0-9A12-23874C4F4C02}" type="slidenum">
              <a:rPr lang="en-GB"/>
              <a:pPr/>
              <a:t>11</a:t>
            </a:fld>
            <a:endParaRPr lang="en-GB"/>
          </a:p>
        </p:txBody>
      </p:sp>
      <p:sp>
        <p:nvSpPr>
          <p:cNvPr id="59397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9399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A34C22E-7F4F-49FF-8014-BCA983AE73F2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40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9401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smtClean="0">
                <a:latin typeface="Lucida Grande" charset="0"/>
                <a:ea typeface="MS PGothic" pitchFamily="32" charset="-128"/>
              </a:rPr>
              <a:t>try out in codepad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837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024CB5-7732-4914-A5E7-53E669ABEE87}" type="slidenum">
              <a:rPr lang="en-GB"/>
              <a:pPr/>
              <a:t>12</a:t>
            </a:fld>
            <a:endParaRPr lang="en-GB"/>
          </a:p>
        </p:txBody>
      </p:sp>
      <p:sp>
        <p:nvSpPr>
          <p:cNvPr id="58373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837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8375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7936F84-DBD5-40FE-A284-4A738D42FC50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6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8377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042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E867B4-0CFF-4275-8647-BBCE4CC9D12A}" type="slidenum">
              <a:rPr lang="en-GB"/>
              <a:pPr/>
              <a:t>13</a:t>
            </a:fld>
            <a:endParaRPr lang="en-GB"/>
          </a:p>
        </p:txBody>
      </p:sp>
      <p:sp>
        <p:nvSpPr>
          <p:cNvPr id="60421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6042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60423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746E63-56AC-43A7-8368-684B641AA7A7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4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5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600" smtClean="0">
                <a:latin typeface="Lucida Grande" charset="0"/>
                <a:ea typeface="MS PGothic" pitchFamily="32" charset="-128"/>
              </a:rPr>
              <a:t>then: write class person live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120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426B19-0FE5-497D-970B-538F81F7D03F}" type="slidenum">
              <a:rPr lang="en-GB"/>
              <a:pPr/>
              <a:t>16</a:t>
            </a:fld>
            <a:endParaRPr lang="en-GB"/>
          </a:p>
        </p:txBody>
      </p:sp>
      <p:sp>
        <p:nvSpPr>
          <p:cNvPr id="5120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0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222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ED05C0F-C20D-45AE-96CE-FC662416CDC6}" type="slidenum">
              <a:rPr lang="en-GB"/>
              <a:pPr/>
              <a:t>17</a:t>
            </a:fld>
            <a:endParaRPr lang="en-GB"/>
          </a:p>
        </p:txBody>
      </p:sp>
      <p:sp>
        <p:nvSpPr>
          <p:cNvPr id="5222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3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325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D0A822-EED4-47D2-99AA-D64315E28695}" type="slidenum">
              <a:rPr lang="en-GB"/>
              <a:pPr/>
              <a:t>18</a:t>
            </a:fld>
            <a:endParaRPr lang="en-GB"/>
          </a:p>
        </p:txBody>
      </p:sp>
      <p:sp>
        <p:nvSpPr>
          <p:cNvPr id="5325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427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AE7FEE-ABB5-4B33-A362-6B86311529BB}" type="slidenum">
              <a:rPr lang="en-GB"/>
              <a:pPr/>
              <a:t>19</a:t>
            </a:fld>
            <a:endParaRPr lang="en-GB"/>
          </a:p>
        </p:txBody>
      </p:sp>
      <p:sp>
        <p:nvSpPr>
          <p:cNvPr id="54277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427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4279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85E1D57-ABC6-448F-9DF2-2879A915D9C9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8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81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530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EFC46A-41BA-40B6-9FED-5007E3C30579}" type="slidenum">
              <a:rPr lang="en-GB"/>
              <a:pPr/>
              <a:t>20</a:t>
            </a:fld>
            <a:endParaRPr lang="en-GB"/>
          </a:p>
        </p:txBody>
      </p:sp>
      <p:sp>
        <p:nvSpPr>
          <p:cNvPr id="55301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5303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DCB51D2-200A-4710-A459-6591179BA7B0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304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5305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19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F2E34A-8B01-42CA-A397-1F84EADC20A9}" type="slidenum">
              <a:rPr lang="en-GB"/>
              <a:pPr/>
              <a:t>2</a:t>
            </a:fld>
            <a:endParaRPr lang="en-GB"/>
          </a:p>
        </p:txBody>
      </p:sp>
      <p:sp>
        <p:nvSpPr>
          <p:cNvPr id="4198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4199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4199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40B05F4-FB83-400D-AA7C-BEC55F4CD3E6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99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93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813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813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FEBB76-32AF-428D-BE84-51A9212FDAB6}" type="slidenum">
              <a:rPr lang="en-GB"/>
              <a:pPr/>
              <a:t>3</a:t>
            </a:fld>
            <a:endParaRPr lang="en-GB"/>
          </a:p>
        </p:txBody>
      </p:sp>
      <p:sp>
        <p:nvSpPr>
          <p:cNvPr id="4813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4813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5149" y="4343693"/>
            <a:ext cx="2671718" cy="113275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915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F577ED-606F-4FB8-BF0B-5676289AAAE3}" type="slidenum">
              <a:rPr lang="en-GB"/>
              <a:pPr/>
              <a:t>4</a:t>
            </a:fld>
            <a:endParaRPr lang="en-GB"/>
          </a:p>
        </p:txBody>
      </p:sp>
      <p:sp>
        <p:nvSpPr>
          <p:cNvPr id="49157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49159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9DA0C9E-2986-45CB-B82E-F6D8880A9F9C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4916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49161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0" y="4343693"/>
            <a:ext cx="5115853" cy="69516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if desired, include more detailed discussion of identity vs equality here.</a:t>
            </a:r>
          </a:p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(That's the next 5 slides, up to "Identity vs equality (Strings)". Skip these if this</a:t>
            </a:r>
          </a:p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is not needed now.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0179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018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4A4578-4DDC-4760-8E73-2CA95F1B1CB6}" type="slidenum">
              <a:rPr lang="en-GB"/>
              <a:pPr/>
              <a:t>5</a:t>
            </a:fld>
            <a:endParaRPr lang="en-GB"/>
          </a:p>
        </p:txBody>
      </p:sp>
      <p:sp>
        <p:nvSpPr>
          <p:cNvPr id="50181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0182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0183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0DB7892-5024-49D0-9705-4CAF2569A2AB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0184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0185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1" y="4343693"/>
            <a:ext cx="2069100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not true here (of course)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1203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120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9FA350-2097-42E4-BF88-8BA280F79C42}" type="slidenum">
              <a:rPr lang="en-GB"/>
              <a:pPr/>
              <a:t>6</a:t>
            </a:fld>
            <a:endParaRPr lang="en-GB"/>
          </a:p>
        </p:txBody>
      </p:sp>
      <p:sp>
        <p:nvSpPr>
          <p:cNvPr id="51205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1206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1207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B3AE1DB-18AF-4CA5-8EF8-96392321D83F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1208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1209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0" y="4343693"/>
            <a:ext cx="3852917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still not true here (different objects, == tests identity)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2227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222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D2F43B-CEA2-4229-909D-0A74DF5E80E7}" type="slidenum">
              <a:rPr lang="en-GB"/>
              <a:pPr/>
              <a:t>7</a:t>
            </a:fld>
            <a:endParaRPr lang="en-GB"/>
          </a:p>
        </p:txBody>
      </p:sp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2230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2231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110856-1114-4858-B719-031C931DF726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223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2233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1" y="4343693"/>
            <a:ext cx="1996978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true now (same object)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94BA9F-2D4F-44C7-8791-F30256E6B7E1}" type="slidenum">
              <a:rPr lang="en-GB"/>
              <a:pPr/>
              <a:t>8</a:t>
            </a:fld>
            <a:endParaRPr lang="en-GB"/>
          </a:p>
        </p:txBody>
      </p:sp>
      <p:sp>
        <p:nvSpPr>
          <p:cNvPr id="53253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3254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3255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EEEC67-4B4A-4EBC-8232-97C357505093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3256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3257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0" y="4343693"/>
            <a:ext cx="3852917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still not true here (different objects, == tests identity)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4275" name="Rectangle 10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427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1A5377-BB7F-45B4-85D7-E96D51581AA8}" type="slidenum">
              <a:rPr lang="en-GB"/>
              <a:pPr/>
              <a:t>9</a:t>
            </a:fld>
            <a:endParaRPr lang="en-GB"/>
          </a:p>
        </p:txBody>
      </p:sp>
      <p:sp>
        <p:nvSpPr>
          <p:cNvPr id="54277" name="Text Box 1"/>
          <p:cNvSpPr txBox="1">
            <a:spLocks noChangeArrowheads="1"/>
          </p:cNvSpPr>
          <p:nvPr/>
        </p:nvSpPr>
        <p:spPr bwMode="auto">
          <a:xfrm>
            <a:off x="333365" y="1"/>
            <a:ext cx="159881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4278" name="Text Box 2"/>
          <p:cNvSpPr txBox="1">
            <a:spLocks noChangeArrowheads="1"/>
          </p:cNvSpPr>
          <p:nvPr/>
        </p:nvSpPr>
        <p:spPr bwMode="auto">
          <a:xfrm>
            <a:off x="-312529" y="8864820"/>
            <a:ext cx="2632750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4279" name="Text Box 3"/>
          <p:cNvSpPr txBox="1">
            <a:spLocks noChangeArrowheads="1"/>
          </p:cNvSpPr>
          <p:nvPr/>
        </p:nvSpPr>
        <p:spPr bwMode="auto">
          <a:xfrm>
            <a:off x="5575165" y="8864820"/>
            <a:ext cx="25870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b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62C1A01-3925-4124-BFFC-BFDF4F704421}" type="slidenum">
              <a:rPr lang="en-GB" sz="1200" b="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200" b="0">
              <a:solidFill>
                <a:srgbClr val="000000"/>
              </a:solidFill>
            </a:endParaRPr>
          </a:p>
        </p:txBody>
      </p:sp>
      <p:sp>
        <p:nvSpPr>
          <p:cNvPr id="54280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solidFill>
            <a:srgbClr val="FFFFFF"/>
          </a:solidFill>
          <a:ln/>
        </p:spPr>
      </p:sp>
      <p:sp>
        <p:nvSpPr>
          <p:cNvPr id="54281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685960" y="4343693"/>
            <a:ext cx="3852917" cy="253187"/>
          </a:xfrm>
          <a:noFill/>
          <a:ln/>
        </p:spPr>
        <p:txBody>
          <a:bodyPr/>
          <a:lstStyle/>
          <a:p>
            <a:pPr marL="39688" eaLnBrk="1" hangingPunct="1">
              <a:spcBef>
                <a:spcPts val="450"/>
              </a:spcBef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mtClean="0">
                <a:cs typeface="Times New Roman" pitchFamily="16" charset="0"/>
              </a:rPr>
              <a:t>== is still not true here (different objects, == tests identity)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93FCD920-B7C3-47E7-9F74-99500AD3C950}" type="datetime1">
              <a:rPr lang="en-US" smtClean="0"/>
              <a:t>1/18/2018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556AC0-EE05-45C2-A6E5-4AB42FC0A7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94F274-BF33-4CCB-9AAE-2FFF3EA8608D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90E2D-F9BF-4937-933B-3B9F96182F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F7E38-88D2-4F08-8B90-9143EA07E08E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711D1-3E25-4380-8241-4D3B45A24E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4363"/>
            <a:ext cx="7845425" cy="1485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22232" y="6633936"/>
            <a:ext cx="721768" cy="224064"/>
          </a:xfrm>
        </p:spPr>
        <p:txBody>
          <a:bodyPr/>
          <a:lstStyle/>
          <a:p>
            <a:pPr>
              <a:defRPr/>
            </a:pPr>
            <a:fld id="{A666405A-C60C-4585-9BC4-6BBCEEC2855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3131840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5A051-4608-4F27-83AE-20AD9A7B9E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18954B-3B99-4458-9973-0F338BF75BFB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E133B-E373-4331-8D0F-1C1C897F58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D172BF26-2D56-4B4F-8846-7BA970175AAE}" type="datetime1">
              <a:rPr lang="en-US" smtClean="0"/>
              <a:t>1/18/2018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FEBFDE2-3382-43D2-9955-0E1DD5DD19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28800-7725-432D-B911-6849F0EB5678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3203848" cy="260648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B0DE01-C733-4498-BC8D-B1AD3F1DD804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56B14-8732-4265-96D5-452FA0D9EE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6BEC5C-9F3B-4A26-AB08-E9A61E72FC0D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28113-9E94-4AE5-8A0F-449B93EAC3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494240" y="6633936"/>
            <a:ext cx="649760" cy="22406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F9883BFB-865F-4184-8751-A20CCF4CB7E3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1368152" cy="26064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73F023-4DFB-4A60-92FC-26209BDD3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67544" y="1844824"/>
            <a:ext cx="8458200" cy="1470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rgbClr val="00B050"/>
                </a:solidFill>
              </a:rPr>
              <a:t>COMP 1409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Introduction to Software Development 1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indent="0" algn="ctr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dirty="0" smtClean="0"/>
              <a:t>session </a:t>
            </a:r>
            <a:r>
              <a:rPr lang="en-GB" dirty="0" smtClean="0"/>
              <a:t>2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The problem with Strings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11560" y="1700808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 dirty="0">
                <a:solidFill>
                  <a:srgbClr val="1A3170"/>
                </a:solidFill>
                <a:latin typeface="Trebuchet MS" charset="0"/>
              </a:rPr>
              <a:t>The compiler merges identical </a:t>
            </a:r>
            <a:r>
              <a:rPr lang="en-US" sz="3200" b="0" dirty="0">
                <a:solidFill>
                  <a:srgbClr val="1A3170"/>
                </a:solidFill>
              </a:rPr>
              <a:t>String</a:t>
            </a:r>
            <a:r>
              <a:rPr lang="en-US" sz="3200" b="0" dirty="0">
                <a:solidFill>
                  <a:srgbClr val="1A3170"/>
                </a:solidFill>
                <a:latin typeface="Trebuchet MS" charset="0"/>
              </a:rPr>
              <a:t> literals in the program code.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 dirty="0">
                <a:solidFill>
                  <a:srgbClr val="1A3170"/>
                </a:solidFill>
                <a:latin typeface="Trebuchet MS" charset="0"/>
              </a:rPr>
              <a:t>The result is reference equality for apparently distinct </a:t>
            </a:r>
            <a:r>
              <a:rPr lang="en-US" sz="2800" b="0" dirty="0">
                <a:solidFill>
                  <a:srgbClr val="1A3170"/>
                </a:solidFill>
              </a:rPr>
              <a:t>String</a:t>
            </a:r>
            <a:r>
              <a:rPr lang="en-US" sz="2800" b="0" dirty="0">
                <a:solidFill>
                  <a:srgbClr val="1A3170"/>
                </a:solidFill>
                <a:latin typeface="Trebuchet MS" charset="0"/>
              </a:rPr>
              <a:t> objects.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 dirty="0">
                <a:solidFill>
                  <a:srgbClr val="1A3170"/>
                </a:solidFill>
                <a:latin typeface="Trebuchet MS" charset="0"/>
              </a:rPr>
              <a:t>But this cannot be done for identical strings that arise outside the program’s code;</a:t>
            </a:r>
          </a:p>
          <a:p>
            <a:pPr marL="735013" lvl="1" indent="-277813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2800" b="0" dirty="0">
                <a:solidFill>
                  <a:srgbClr val="1A3170"/>
                </a:solidFill>
                <a:latin typeface="Trebuchet MS" charset="0"/>
              </a:rPr>
              <a:t>e.g., from user input.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7FE5D-6D19-4A49-9710-3833D519F10B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</a:rPr>
              <a:t>String concatenation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233640"/>
          <a:lstStyle/>
          <a:p>
            <a:pPr marL="379413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4 + 5</a:t>
            </a:r>
          </a:p>
          <a:p>
            <a:pPr marL="496888" lvl="1" indent="0" algn="l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2800" b="0">
                <a:solidFill>
                  <a:srgbClr val="BA2D00"/>
                </a:solidFill>
              </a:rPr>
              <a:t>9</a:t>
            </a:r>
          </a:p>
          <a:p>
            <a:pPr marL="379413" indent="-339725" algn="l" eaLnBrk="1" hangingPunct="1">
              <a:lnSpc>
                <a:spcPct val="90000"/>
              </a:lnSpc>
              <a:spcBef>
                <a:spcPts val="12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"wind" + "ow"</a:t>
            </a:r>
          </a:p>
          <a:p>
            <a:pPr marL="496888" lvl="1" indent="0" algn="l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2800" b="0">
                <a:solidFill>
                  <a:srgbClr val="BA2D00"/>
                </a:solidFill>
              </a:rPr>
              <a:t>"window"</a:t>
            </a:r>
          </a:p>
          <a:p>
            <a:pPr marL="379413" indent="-339725" algn="l" eaLnBrk="1" hangingPunct="1">
              <a:lnSpc>
                <a:spcPct val="90000"/>
              </a:lnSpc>
              <a:spcBef>
                <a:spcPts val="12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"Result: " + 6</a:t>
            </a:r>
          </a:p>
          <a:p>
            <a:pPr marL="496888" lvl="1" indent="0" algn="l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2800" b="0">
                <a:solidFill>
                  <a:srgbClr val="BA2D00"/>
                </a:solidFill>
              </a:rPr>
              <a:t>"Result: 6"</a:t>
            </a:r>
          </a:p>
          <a:p>
            <a:pPr marL="379413" indent="-339725" algn="l" eaLnBrk="1" hangingPunct="1">
              <a:lnSpc>
                <a:spcPct val="90000"/>
              </a:lnSpc>
              <a:spcBef>
                <a:spcPts val="12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"# " + price + " cents"</a:t>
            </a:r>
          </a:p>
          <a:p>
            <a:pPr marL="496888" lvl="1" indent="0" algn="l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2800" b="0">
                <a:solidFill>
                  <a:srgbClr val="BA2D00"/>
                </a:solidFill>
              </a:rPr>
              <a:t>"# 500 cents"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21313" y="2195513"/>
            <a:ext cx="3305175" cy="560387"/>
            <a:chOff x="3415" y="1383"/>
            <a:chExt cx="2082" cy="353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3816" y="1383"/>
              <a:ext cx="1681" cy="3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l" eaLnBrk="1" hangingPunct="1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36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overloading</a:t>
              </a:r>
            </a:p>
          </p:txBody>
        </p:sp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5" y="1448"/>
              <a:ext cx="416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72C87A-FDB5-4691-9E61-19766D5ACE51}" type="datetime1">
              <a:rPr lang="en-US" smtClean="0"/>
              <a:t>1/18/2018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Effect">
                      <p:stCondLst>
                        <p:cond delay="indefinite"/>
                      </p:stCondLst>
                      <p:childTnLst>
                        <p:par>
                          <p:cTn id="32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iterate>
                                    <p:tmPct val="500"/>
                                  </p:iterate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Effect">
                      <p:stCondLst>
                        <p:cond delay="indefinite"/>
                      </p:stCondLst>
                      <p:childTnLst>
                        <p:par>
                          <p:cTn id="36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 dirty="0" smtClean="0">
                <a:solidFill>
                  <a:srgbClr val="44AAC6"/>
                </a:solidFill>
              </a:rPr>
              <a:t>Generating Output</a:t>
            </a:r>
            <a:endParaRPr lang="en-US" sz="4400" b="0" dirty="0">
              <a:solidFill>
                <a:srgbClr val="44AAC6"/>
              </a:solidFill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355725" y="1962150"/>
            <a:ext cx="6661096" cy="2587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// 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Simulate the printing of a ticket.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System.out.println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("##################");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System.out.println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("# The </a:t>
            </a:r>
            <a:r>
              <a:rPr lang="en-US" sz="1800" b="0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BlueJ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Line");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System.out.println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("# Ticket");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System.out.println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("# 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$" 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+ price + " 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CND");</a:t>
            </a:r>
            <a:endParaRPr lang="en-US" sz="1800" b="0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System.out.println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("##################");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System.out.println</a:t>
            </a: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();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 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</a:t>
            </a:r>
            <a:r>
              <a:rPr lang="en-US" sz="1800" b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A7E0A-78DE-4A2F-A8F1-350F2FBCD286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066800" y="76200"/>
            <a:ext cx="77724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</a:rPr>
              <a:t>Quiz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233640"/>
          <a:lstStyle/>
          <a:p>
            <a:pPr marL="379413" indent="-339725" algn="l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System.out.println(5 + 6 + "hello");</a:t>
            </a:r>
          </a:p>
          <a:p>
            <a:pPr marL="379413" indent="-339725" algn="l" eaLnBrk="1" hangingPunct="1">
              <a:spcBef>
                <a:spcPts val="800"/>
              </a:spcBef>
              <a:buClrTx/>
              <a:buFontTx/>
              <a:buNone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endParaRPr lang="en-US" sz="3200" b="0">
              <a:solidFill>
                <a:srgbClr val="1A3170"/>
              </a:solidFill>
            </a:endParaRPr>
          </a:p>
          <a:p>
            <a:pPr marL="379413" indent="-339725" algn="l" eaLnBrk="1" hangingPunct="1">
              <a:spcBef>
                <a:spcPts val="800"/>
              </a:spcBef>
              <a:buClrTx/>
              <a:buFontTx/>
              <a:buNone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endParaRPr lang="en-US" sz="3200" b="0">
              <a:solidFill>
                <a:srgbClr val="1A3170"/>
              </a:solidFill>
            </a:endParaRPr>
          </a:p>
          <a:p>
            <a:pPr marL="379413" indent="-339725" algn="l" eaLnBrk="1" hangingPunct="1">
              <a:spcBef>
                <a:spcPts val="800"/>
              </a:spcBef>
              <a:buClrTx/>
              <a:buFontTx/>
              <a:buNone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endParaRPr lang="en-US" sz="3200" b="0">
              <a:solidFill>
                <a:srgbClr val="1A3170"/>
              </a:solidFill>
            </a:endParaRPr>
          </a:p>
          <a:p>
            <a:pPr marL="379413" indent="-339725" algn="l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79413" algn="l"/>
                <a:tab pos="827088" algn="l"/>
                <a:tab pos="1276350" algn="l"/>
                <a:tab pos="1725613" algn="l"/>
                <a:tab pos="2174875" algn="l"/>
                <a:tab pos="2624138" algn="l"/>
                <a:tab pos="3073400" algn="l"/>
                <a:tab pos="3522663" algn="l"/>
                <a:tab pos="3971925" algn="l"/>
                <a:tab pos="4421188" algn="l"/>
                <a:tab pos="4870450" algn="l"/>
                <a:tab pos="5319713" algn="l"/>
                <a:tab pos="5768975" algn="l"/>
                <a:tab pos="6218238" algn="l"/>
                <a:tab pos="6667500" algn="l"/>
                <a:tab pos="7116763" algn="l"/>
                <a:tab pos="7566025" algn="l"/>
                <a:tab pos="8015288" algn="l"/>
                <a:tab pos="8464550" algn="l"/>
                <a:tab pos="8913813" algn="l"/>
                <a:tab pos="9363075" algn="l"/>
              </a:tabLst>
            </a:pPr>
            <a:r>
              <a:rPr lang="en-US" sz="3200" b="0">
                <a:solidFill>
                  <a:srgbClr val="1A3170"/>
                </a:solidFill>
              </a:rPr>
              <a:t>System.out.println("hello" + 5 + 6);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48300" y="2601913"/>
            <a:ext cx="2001838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 anchor="ctr">
            <a:spAutoFit/>
          </a:bodyPr>
          <a:lstStyle/>
          <a:p>
            <a:pPr marL="39688" algn="l" eaLnBrk="1" hangingPunct="1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3600" b="0">
                <a:solidFill>
                  <a:srgbClr val="BA2D00"/>
                </a:solidFill>
                <a:latin typeface="Courier New" pitchFamily="49" charset="0"/>
              </a:rPr>
              <a:t>11hello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448300" y="4926013"/>
            <a:ext cx="2001838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 anchor="ctr">
            <a:spAutoFit/>
          </a:bodyPr>
          <a:lstStyle/>
          <a:p>
            <a:pPr marL="39688" algn="l" eaLnBrk="1" hangingPunct="1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3600" b="0">
                <a:solidFill>
                  <a:srgbClr val="BA2D00"/>
                </a:solidFill>
                <a:latin typeface="Courier New" pitchFamily="49" charset="0"/>
              </a:rPr>
              <a:t>hello56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D75F88-DE0B-4464-9284-3260BA3B7453}" type="datetime1">
              <a:rPr lang="en-US" smtClean="0"/>
              <a:t>1/18/2018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r>
              <a:rPr lang="en-US" dirty="0" smtClean="0"/>
              <a:t>==	 equal to </a:t>
            </a:r>
          </a:p>
          <a:p>
            <a:r>
              <a:rPr lang="en-US" dirty="0" smtClean="0"/>
              <a:t>!=	 not equal to </a:t>
            </a:r>
          </a:p>
          <a:p>
            <a:r>
              <a:rPr lang="en-US" dirty="0" smtClean="0"/>
              <a:t>&gt;	 greater than </a:t>
            </a:r>
          </a:p>
          <a:p>
            <a:r>
              <a:rPr lang="en-US" dirty="0" smtClean="0"/>
              <a:t>&gt;=	 greater than or equal to </a:t>
            </a:r>
          </a:p>
          <a:p>
            <a:r>
              <a:rPr lang="en-US" dirty="0" smtClean="0"/>
              <a:t>&lt;	 less than </a:t>
            </a:r>
          </a:p>
          <a:p>
            <a:r>
              <a:rPr lang="en-US" dirty="0" smtClean="0"/>
              <a:t>&lt;=	 less than or equal to</a:t>
            </a:r>
          </a:p>
          <a:p>
            <a:endParaRPr lang="en-US" dirty="0" smtClean="0"/>
          </a:p>
          <a:p>
            <a:r>
              <a:rPr lang="en-US" dirty="0" smtClean="0"/>
              <a:t>Relational operators are used to make </a:t>
            </a:r>
            <a:r>
              <a:rPr lang="en-US" dirty="0" smtClean="0"/>
              <a:t>decisions because they return a </a:t>
            </a:r>
            <a:r>
              <a:rPr lang="en-US" dirty="0" err="1" smtClean="0"/>
              <a:t>boolean</a:t>
            </a:r>
            <a:r>
              <a:rPr lang="en-US" dirty="0" smtClean="0"/>
              <a:t> (true/false)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9DD8F-7978-4E98-B01B-89509E39C221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toUpperCase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To convert all characters in a String to UC</a:t>
            </a:r>
          </a:p>
          <a:p>
            <a:r>
              <a:rPr lang="en-US" dirty="0" err="1" smtClean="0"/>
              <a:t>toLowerCase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To convert all characters in a String to LC</a:t>
            </a:r>
          </a:p>
          <a:p>
            <a:r>
              <a:rPr lang="en-US" dirty="0" smtClean="0"/>
              <a:t>trim()</a:t>
            </a:r>
          </a:p>
          <a:p>
            <a:pPr lvl="1"/>
            <a:r>
              <a:rPr lang="en-US" dirty="0" smtClean="0"/>
              <a:t>To remove any spaces before and after a String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6405A-C60C-4585-9BC4-6BBCEEC2855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83568" y="620688"/>
            <a:ext cx="8060432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smtClean="0">
                <a:solidFill>
                  <a:srgbClr val="44AAC6"/>
                </a:solidFill>
              </a:rPr>
              <a:t>Decisions: </a:t>
            </a:r>
            <a:r>
              <a:rPr lang="en-GB" sz="4000" b="0" dirty="0">
                <a:solidFill>
                  <a:srgbClr val="44AAC6"/>
                </a:solidFill>
              </a:rPr>
              <a:t>Making </a:t>
            </a:r>
            <a:r>
              <a:rPr lang="en-GB" sz="4000" b="0" dirty="0" smtClean="0">
                <a:solidFill>
                  <a:srgbClr val="44AAC6"/>
                </a:solidFill>
              </a:rPr>
              <a:t>runtime choices</a:t>
            </a:r>
            <a:endParaRPr lang="en-GB" sz="4000" b="0" dirty="0">
              <a:solidFill>
                <a:srgbClr val="44AAC6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3568" y="1916832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b="0" dirty="0">
                <a:solidFill>
                  <a:srgbClr val="1A3170"/>
                </a:solidFill>
              </a:rPr>
              <a:t>If I have enough money left, then I will go out for a meal</a:t>
            </a:r>
          </a:p>
          <a:p>
            <a:pPr marL="339725" indent="-339725" algn="l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b="0" dirty="0">
                <a:solidFill>
                  <a:srgbClr val="1A3170"/>
                </a:solidFill>
              </a:rPr>
              <a:t>otherwise I will stay home and watch a movie.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EA9A7-FF4A-4ED8-BE5C-5D79AE10FE30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>
                <a:solidFill>
                  <a:srgbClr val="44AAC6"/>
                </a:solidFill>
              </a:rPr>
              <a:t>Making a choice in everyday life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381125" y="2033588"/>
            <a:ext cx="6032500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>
                <a:solidFill>
                  <a:srgbClr val="000000"/>
                </a:solidFill>
                <a:latin typeface="Courier New" pitchFamily="49" charset="0"/>
              </a:rPr>
              <a:t>if(</a:t>
            </a:r>
            <a:r>
              <a:rPr lang="en-GB" b="0" i="1">
                <a:solidFill>
                  <a:srgbClr val="000000"/>
                </a:solidFill>
                <a:latin typeface="Courier New" pitchFamily="49" charset="0"/>
              </a:rPr>
              <a:t>I have enough money left</a:t>
            </a:r>
            <a:r>
              <a:rPr lang="en-GB" b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b="0" i="1">
                <a:solidFill>
                  <a:srgbClr val="000000"/>
                </a:solidFill>
                <a:latin typeface="Courier New" pitchFamily="49" charset="0"/>
              </a:rPr>
              <a:t>go out for a meal;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>
                <a:solidFill>
                  <a:srgbClr val="000000"/>
                </a:solidFill>
                <a:latin typeface="Courier New" pitchFamily="49" charset="0"/>
              </a:rPr>
              <a:t>else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b="0" i="1">
                <a:solidFill>
                  <a:srgbClr val="000000"/>
                </a:solidFill>
                <a:latin typeface="Courier New" pitchFamily="49" charset="0"/>
              </a:rPr>
              <a:t>stay home and watch a movie;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1F9FA-B1FB-4A1D-9FBC-9DBC59C62D0F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>
                <a:solidFill>
                  <a:srgbClr val="44AAC6"/>
                </a:solidFill>
              </a:rPr>
              <a:t>Making a choice in everyday life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149350" y="2032000"/>
            <a:ext cx="7129463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if(</a:t>
            </a:r>
            <a:r>
              <a:rPr lang="en-GB" b="0" i="1" dirty="0">
                <a:solidFill>
                  <a:srgbClr val="000000"/>
                </a:solidFill>
                <a:latin typeface="Courier New" pitchFamily="49" charset="0"/>
              </a:rPr>
              <a:t>the amount entered is above zero</a:t>
            </a: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b="0" i="1" dirty="0">
                <a:solidFill>
                  <a:srgbClr val="000000"/>
                </a:solidFill>
                <a:latin typeface="Courier New" pitchFamily="49" charset="0"/>
              </a:rPr>
              <a:t>put that amount into the field;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else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b="0" i="1" dirty="0">
                <a:solidFill>
                  <a:srgbClr val="000000"/>
                </a:solidFill>
                <a:latin typeface="Courier New" pitchFamily="49" charset="0"/>
              </a:rPr>
              <a:t>do nothing or display a message;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30D07-65F0-4852-ABB0-4DC13D181A2E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 dirty="0">
                <a:solidFill>
                  <a:srgbClr val="44AAC6"/>
                </a:solidFill>
              </a:rPr>
              <a:t>Making choices in </a:t>
            </a:r>
            <a:r>
              <a:rPr lang="en-US" sz="4400" b="0" dirty="0" smtClean="0">
                <a:solidFill>
                  <a:srgbClr val="44AAC6"/>
                </a:solidFill>
              </a:rPr>
              <a:t>Software</a:t>
            </a:r>
            <a:endParaRPr lang="en-US" sz="4400" b="0" dirty="0">
              <a:solidFill>
                <a:srgbClr val="44AAC6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41375" y="3117850"/>
            <a:ext cx="7724775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if(</a:t>
            </a:r>
            <a:r>
              <a:rPr lang="en-US" sz="1800" b="0" i="1">
                <a:solidFill>
                  <a:srgbClr val="C81D2B"/>
                </a:solidFill>
                <a:latin typeface="Courier New" pitchFamily="49" charset="0"/>
                <a:cs typeface="Times New Roman" pitchFamily="16" charset="0"/>
              </a:rPr>
              <a:t>perform some test</a:t>
            </a: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) {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</a:t>
            </a:r>
            <a:r>
              <a:rPr lang="en-US" sz="1800" b="0" i="1">
                <a:solidFill>
                  <a:srgbClr val="C81D2B"/>
                </a:solidFill>
                <a:latin typeface="Courier New" pitchFamily="49" charset="0"/>
                <a:cs typeface="Times New Roman" pitchFamily="16" charset="0"/>
              </a:rPr>
              <a:t>Do these statements if the test gave a true result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else {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</a:t>
            </a:r>
            <a:r>
              <a:rPr lang="en-US" sz="1800" b="0" i="1">
                <a:solidFill>
                  <a:srgbClr val="C81D2B"/>
                </a:solidFill>
                <a:latin typeface="Courier New" pitchFamily="49" charset="0"/>
                <a:cs typeface="Times New Roman" pitchFamily="16" charset="0"/>
              </a:rPr>
              <a:t>Do these statements if the test gave a false result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  <a:r>
              <a:rPr lang="en-US" sz="1800" b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82650" y="2055813"/>
            <a:ext cx="163512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‘if’ keyword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048000" y="1905000"/>
            <a:ext cx="38100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boolean condition to be tested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189538" y="2513013"/>
            <a:ext cx="3316287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actions if condition is true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953000" y="5103813"/>
            <a:ext cx="3352800" cy="70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actions if condition is false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027113" y="5256213"/>
            <a:ext cx="1941512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‘else’ keyword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1139825" y="2438400"/>
            <a:ext cx="31115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1216025" y="4264025"/>
            <a:ext cx="158750" cy="996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2740025" y="2286000"/>
            <a:ext cx="1911350" cy="838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169025" y="2895600"/>
            <a:ext cx="46355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 flipV="1">
            <a:off x="5483225" y="4645025"/>
            <a:ext cx="692150" cy="4635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371600" y="4243388"/>
            <a:ext cx="72390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371600" y="3429000"/>
            <a:ext cx="72390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DE293E-27E4-4871-852C-802B4D7D5409}" type="datetime1">
              <a:rPr lang="en-US" smtClean="0"/>
              <a:t>1/18/2018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222375" y="1912938"/>
            <a:ext cx="75406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0" dirty="0" smtClean="0">
                <a:solidFill>
                  <a:srgbClr val="1A3170"/>
                </a:solidFill>
              </a:rPr>
              <a:t>Strings and Decisions</a:t>
            </a:r>
            <a:endParaRPr lang="en-GB" sz="4400" b="0" dirty="0">
              <a:solidFill>
                <a:srgbClr val="1A317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87ECD-81CC-4C3B-9F88-7B0BA310F486}" type="datetime1">
              <a:rPr lang="en-US" smtClean="0"/>
              <a:t>1/18/2018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990600" y="296863"/>
            <a:ext cx="7772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b="0" dirty="0" smtClean="0">
                <a:solidFill>
                  <a:srgbClr val="44AAC6"/>
                </a:solidFill>
              </a:rPr>
              <a:t>Decisions with if/else</a:t>
            </a:r>
            <a:endParaRPr lang="en-US" sz="4000" b="0" dirty="0">
              <a:solidFill>
                <a:srgbClr val="44AAC6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46175" y="1619250"/>
            <a:ext cx="5712118" cy="3049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cost = 10;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price = 0;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="0" dirty="0" smtClean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if(cost </a:t>
            </a:r>
            <a:r>
              <a:rPr lang="en-US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&gt;= 0) { //not negative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    price = cost;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 else {</a:t>
            </a:r>
            <a:endParaRPr lang="en-US" b="0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marL="741363" lvl="1" indent="-284163" algn="l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price = 0;</a:t>
            </a:r>
            <a:endParaRPr lang="en-US" b="0" dirty="0">
              <a:solidFill>
                <a:srgbClr val="000000"/>
              </a:solidFill>
              <a:latin typeface="Courier New" pitchFamily="49" charset="0"/>
              <a:cs typeface="Times New Roman" pitchFamily="16" charset="0"/>
            </a:endParaRP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 dirty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7F6B0D-383A-473A-9BD4-90F57EE337A1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than two outcomes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 if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200" dirty="0" smtClean="0"/>
              <a:t>if (x == y ) {</a:t>
            </a:r>
          </a:p>
          <a:p>
            <a:pPr lvl="1">
              <a:buNone/>
            </a:pPr>
            <a:r>
              <a:rPr lang="en-US" sz="2200" dirty="0" smtClean="0"/>
              <a:t>	// this is done, the rest is skipped</a:t>
            </a: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} else if (x == z) {</a:t>
            </a:r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 // </a:t>
            </a:r>
            <a:r>
              <a:rPr lang="en-US" sz="2200" dirty="0" smtClean="0"/>
              <a:t>if the first test is false then this </a:t>
            </a:r>
            <a:r>
              <a:rPr lang="en-US" sz="2200" dirty="0" smtClean="0"/>
              <a:t>is done, the rest is skipped</a:t>
            </a:r>
          </a:p>
          <a:p>
            <a:pPr lvl="1">
              <a:buNone/>
            </a:pPr>
            <a:r>
              <a:rPr lang="en-US" sz="2200" dirty="0" smtClean="0"/>
              <a:t>} else {</a:t>
            </a:r>
          </a:p>
          <a:p>
            <a:pPr lvl="1">
              <a:buNone/>
            </a:pPr>
            <a:r>
              <a:rPr lang="en-US" sz="2200" dirty="0" smtClean="0"/>
              <a:t>	// if the first two tests are false then this default is called</a:t>
            </a: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28800-7725-432D-B911-6849F0EB5678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1F4DAE-E5BA-4D68-BF4F-CFE8CB39E234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990600" y="296863"/>
            <a:ext cx="7772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b="0" dirty="0" smtClean="0">
                <a:solidFill>
                  <a:srgbClr val="44AAC6"/>
                </a:solidFill>
              </a:rPr>
              <a:t>Logical Operators</a:t>
            </a:r>
            <a:endParaRPr lang="en-US" sz="4000" b="0" dirty="0">
              <a:solidFill>
                <a:srgbClr val="44AAC6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916832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b="0" dirty="0" smtClean="0">
                <a:solidFill>
                  <a:srgbClr val="1A3170"/>
                </a:solidFill>
              </a:rPr>
              <a:t>&amp;&amp;  (and) used for compound tests</a:t>
            </a:r>
          </a:p>
          <a:p>
            <a:pPr marL="796925" lvl="1" indent="-339725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1A3170"/>
                </a:solidFill>
              </a:rPr>
              <a:t>if( value &gt;= 0 &amp;&amp; value &lt;= 100)</a:t>
            </a:r>
          </a:p>
          <a:p>
            <a:pPr marL="339725" indent="-339725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b="1" dirty="0" smtClean="0">
                <a:solidFill>
                  <a:srgbClr val="1A3170"/>
                </a:solidFill>
              </a:rPr>
              <a:t>||</a:t>
            </a:r>
            <a:r>
              <a:rPr lang="en-GB" sz="3200" dirty="0" smtClean="0">
                <a:solidFill>
                  <a:srgbClr val="1A3170"/>
                </a:solidFill>
              </a:rPr>
              <a:t>  (or</a:t>
            </a:r>
            <a:r>
              <a:rPr lang="en-GB" sz="3200" dirty="0" smtClean="0">
                <a:solidFill>
                  <a:srgbClr val="1A3170"/>
                </a:solidFill>
              </a:rPr>
              <a:t>)  when either side is true</a:t>
            </a:r>
          </a:p>
          <a:p>
            <a:pPr marL="796925" lvl="1" indent="-339725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1A3170"/>
                </a:solidFill>
              </a:rPr>
              <a:t>if( value </a:t>
            </a:r>
            <a:r>
              <a:rPr lang="en-GB" sz="3200" dirty="0" smtClean="0">
                <a:solidFill>
                  <a:srgbClr val="1A3170"/>
                </a:solidFill>
              </a:rPr>
              <a:t>&lt; </a:t>
            </a:r>
            <a:r>
              <a:rPr lang="en-GB" sz="3200" dirty="0" smtClean="0">
                <a:solidFill>
                  <a:srgbClr val="1A3170"/>
                </a:solidFill>
              </a:rPr>
              <a:t>0 </a:t>
            </a:r>
            <a:r>
              <a:rPr lang="en-GB" sz="3200" dirty="0" smtClean="0">
                <a:solidFill>
                  <a:srgbClr val="1A3170"/>
                </a:solidFill>
              </a:rPr>
              <a:t>|| </a:t>
            </a:r>
            <a:r>
              <a:rPr lang="en-GB" sz="3200" dirty="0" smtClean="0">
                <a:solidFill>
                  <a:srgbClr val="1A3170"/>
                </a:solidFill>
              </a:rPr>
              <a:t>value </a:t>
            </a:r>
            <a:r>
              <a:rPr lang="en-GB" sz="3200" dirty="0" smtClean="0">
                <a:solidFill>
                  <a:srgbClr val="1A3170"/>
                </a:solidFill>
              </a:rPr>
              <a:t>&gt; </a:t>
            </a:r>
            <a:r>
              <a:rPr lang="en-GB" sz="3200" dirty="0" smtClean="0">
                <a:solidFill>
                  <a:srgbClr val="1A3170"/>
                </a:solidFill>
              </a:rPr>
              <a:t>100</a:t>
            </a:r>
            <a:r>
              <a:rPr lang="en-GB" sz="3200" dirty="0" smtClean="0">
                <a:solidFill>
                  <a:srgbClr val="1A3170"/>
                </a:solidFill>
              </a:rPr>
              <a:t>)</a:t>
            </a:r>
          </a:p>
          <a:p>
            <a:pPr marL="339725" indent="-339725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1A3170"/>
                </a:solidFill>
              </a:rPr>
              <a:t>!  (not)  when something is not true</a:t>
            </a:r>
          </a:p>
          <a:p>
            <a:pPr marL="796925" lvl="1" indent="-339725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dirty="0" smtClean="0">
                <a:solidFill>
                  <a:srgbClr val="1A3170"/>
                </a:solidFill>
              </a:rPr>
              <a:t>if( </a:t>
            </a:r>
            <a:r>
              <a:rPr lang="en-GB" sz="3200" dirty="0" smtClean="0">
                <a:solidFill>
                  <a:srgbClr val="1A3170"/>
                </a:solidFill>
              </a:rPr>
              <a:t>!(</a:t>
            </a:r>
            <a:r>
              <a:rPr lang="en-GB" sz="3200" dirty="0" smtClean="0">
                <a:solidFill>
                  <a:srgbClr val="1A3170"/>
                </a:solidFill>
              </a:rPr>
              <a:t>value &lt; 0 || value &gt; 100</a:t>
            </a:r>
            <a:r>
              <a:rPr lang="en-GB" sz="3200" dirty="0" smtClean="0">
                <a:solidFill>
                  <a:srgbClr val="1A3170"/>
                </a:solidFill>
              </a:rPr>
              <a:t>))</a:t>
            </a:r>
            <a:endParaRPr lang="en-GB" sz="3200" dirty="0" smtClean="0">
              <a:solidFill>
                <a:srgbClr val="1A3170"/>
              </a:solidFill>
            </a:endParaRPr>
          </a:p>
          <a:p>
            <a:pPr marL="796925" lvl="1" indent="-339725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 smtClean="0">
              <a:solidFill>
                <a:srgbClr val="1A3170"/>
              </a:solidFill>
            </a:endParaRPr>
          </a:p>
          <a:p>
            <a:pPr marL="796925" lvl="1" indent="-339725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GB" sz="3200" dirty="0">
              <a:solidFill>
                <a:srgbClr val="1A317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92987" cy="10525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>
                <a:solidFill>
                  <a:srgbClr val="44AAC6"/>
                </a:solidFill>
                <a:latin typeface="Times New Roman" pitchFamily="16" charset="0"/>
                <a:ea typeface="Lucida Sans Unicode" charset="0"/>
                <a:cs typeface="Lucida Sans Unicode" charset="0"/>
              </a:rPr>
              <a:t>Final note</a:t>
            </a:r>
            <a:endParaRPr lang="en-US" sz="4400" dirty="0">
              <a:solidFill>
                <a:srgbClr val="44AAC6"/>
              </a:solidFill>
              <a:latin typeface="Times New Roman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11188" y="1773238"/>
            <a:ext cx="8183562" cy="41878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Too many “if</a:t>
            </a:r>
            <a:r>
              <a:rPr lang="en-US" dirty="0" smtClean="0"/>
              <a:t>” should be avoided:</a:t>
            </a:r>
          </a:p>
          <a:p>
            <a:pPr lvl="1" eaLnBrk="1" hangingPunct="1"/>
            <a:r>
              <a:rPr lang="en-US" sz="2200" dirty="0" smtClean="0"/>
              <a:t>if( </a:t>
            </a:r>
            <a:r>
              <a:rPr lang="en-US" sz="2200" dirty="0" err="1" smtClean="0"/>
              <a:t>conditionA</a:t>
            </a:r>
            <a:r>
              <a:rPr lang="en-US" sz="2200" dirty="0" smtClean="0"/>
              <a:t> &amp;&amp; </a:t>
            </a:r>
            <a:r>
              <a:rPr lang="en-US" sz="2200" dirty="0" err="1" smtClean="0"/>
              <a:t>conditionB</a:t>
            </a:r>
            <a:r>
              <a:rPr lang="en-US" sz="2200" dirty="0" smtClean="0"/>
              <a:t> &amp;&amp; </a:t>
            </a:r>
            <a:r>
              <a:rPr lang="en-US" sz="2200" dirty="0" err="1" smtClean="0"/>
              <a:t>conditionC</a:t>
            </a:r>
            <a:r>
              <a:rPr lang="en-US" sz="2200" dirty="0" smtClean="0"/>
              <a:t> &amp;&amp; </a:t>
            </a:r>
            <a:r>
              <a:rPr lang="en-US" sz="2200" dirty="0" err="1" smtClean="0"/>
              <a:t>conditionD</a:t>
            </a:r>
            <a:r>
              <a:rPr lang="en-US" sz="2200" dirty="0" smtClean="0"/>
              <a:t> )</a:t>
            </a:r>
          </a:p>
          <a:p>
            <a:pPr lvl="1" eaLnBrk="1" hangingPunct="1"/>
            <a:endParaRPr lang="en-US" sz="2200" dirty="0" smtClean="0"/>
          </a:p>
          <a:p>
            <a:pPr eaLnBrk="1" hangingPunct="1"/>
            <a:r>
              <a:rPr lang="en-US" dirty="0" smtClean="0"/>
              <a:t>It is better design to “nest”:</a:t>
            </a:r>
          </a:p>
          <a:p>
            <a:pPr lvl="1" eaLnBrk="1" hangingPunct="1"/>
            <a:r>
              <a:rPr lang="en-US" sz="2200" dirty="0" smtClean="0"/>
              <a:t>if( </a:t>
            </a:r>
            <a:r>
              <a:rPr lang="en-US" sz="2200" dirty="0" err="1" smtClean="0"/>
              <a:t>conditionA</a:t>
            </a:r>
            <a:r>
              <a:rPr lang="en-US" sz="2200" dirty="0" smtClean="0"/>
              <a:t> &amp;&amp; </a:t>
            </a:r>
            <a:r>
              <a:rPr lang="en-US" sz="2200" dirty="0" err="1" smtClean="0"/>
              <a:t>conditionB</a:t>
            </a:r>
            <a:r>
              <a:rPr lang="en-US" sz="2200" dirty="0" smtClean="0"/>
              <a:t> ) </a:t>
            </a:r>
            <a:r>
              <a:rPr lang="en-US" sz="2200" dirty="0" smtClean="0"/>
              <a:t>{</a:t>
            </a:r>
          </a:p>
          <a:p>
            <a:pPr lvl="1" eaLnBrk="1" hangingPunct="1"/>
            <a:endParaRPr lang="en-US" sz="2200" dirty="0" smtClean="0"/>
          </a:p>
          <a:p>
            <a:pPr lvl="2" eaLnBrk="1" hangingPunct="1">
              <a:buFont typeface="Wingdings 2" pitchFamily="18" charset="2"/>
              <a:buNone/>
            </a:pPr>
            <a:r>
              <a:rPr lang="en-US" dirty="0" smtClean="0"/>
              <a:t>    </a:t>
            </a:r>
            <a:r>
              <a:rPr lang="en-US" dirty="0" smtClean="0"/>
              <a:t>   if</a:t>
            </a:r>
            <a:r>
              <a:rPr lang="en-US" dirty="0" smtClean="0"/>
              <a:t>( </a:t>
            </a:r>
            <a:r>
              <a:rPr lang="en-US" dirty="0" err="1" smtClean="0"/>
              <a:t>conditionC</a:t>
            </a:r>
            <a:r>
              <a:rPr lang="en-US" dirty="0" smtClean="0"/>
              <a:t> &amp;&amp; </a:t>
            </a:r>
            <a:r>
              <a:rPr lang="en-US" dirty="0" err="1" smtClean="0"/>
              <a:t>conditionD</a:t>
            </a:r>
            <a:r>
              <a:rPr lang="en-US" dirty="0" smtClean="0"/>
              <a:t> ) </a:t>
            </a:r>
            <a:r>
              <a:rPr lang="en-US" dirty="0" smtClean="0"/>
              <a:t>{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 lvl="2" eaLnBrk="1" hangingPunct="1">
              <a:buFont typeface="Wingdings 2" pitchFamily="18" charset="2"/>
              <a:buNone/>
            </a:pPr>
            <a:r>
              <a:rPr lang="en-US" dirty="0" smtClean="0"/>
              <a:t>    </a:t>
            </a:r>
            <a:r>
              <a:rPr lang="en-US" dirty="0" smtClean="0"/>
              <a:t>   }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dirty="0" smtClean="0"/>
          </a:p>
          <a:p>
            <a:pPr lvl="2" eaLnBrk="1" hangingPunct="1">
              <a:buFont typeface="Wingdings 2" pitchFamily="18" charset="2"/>
              <a:buNone/>
            </a:pPr>
            <a:r>
              <a:rPr lang="en-US" sz="22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9D228-B815-4180-86A5-BC3AFA86F7A3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The </a:t>
            </a:r>
            <a:r>
              <a:rPr lang="en-US" sz="4400" b="0">
                <a:solidFill>
                  <a:srgbClr val="44AAC6"/>
                </a:solidFill>
                <a:latin typeface="Courier New Bold" charset="0"/>
              </a:rPr>
              <a:t>String</a:t>
            </a: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 class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11560" y="1772816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 dirty="0">
                <a:solidFill>
                  <a:srgbClr val="1A3170"/>
                </a:solidFill>
                <a:latin typeface="Trebuchet MS" charset="0"/>
              </a:rPr>
              <a:t>The </a:t>
            </a:r>
            <a:r>
              <a:rPr lang="en-US" sz="3200" b="0" dirty="0">
                <a:solidFill>
                  <a:srgbClr val="1A3170"/>
                </a:solidFill>
              </a:rPr>
              <a:t>String</a:t>
            </a:r>
            <a:r>
              <a:rPr lang="en-US" sz="3200" b="0" dirty="0">
                <a:solidFill>
                  <a:srgbClr val="1A3170"/>
                </a:solidFill>
                <a:latin typeface="Trebuchet MS" charset="0"/>
              </a:rPr>
              <a:t> class is defined in the </a:t>
            </a:r>
            <a:r>
              <a:rPr lang="en-US" sz="3200" b="0" dirty="0" err="1">
                <a:solidFill>
                  <a:srgbClr val="1A3170"/>
                </a:solidFill>
              </a:rPr>
              <a:t>java.lang</a:t>
            </a:r>
            <a:r>
              <a:rPr lang="en-US" sz="3200" b="0" dirty="0">
                <a:solidFill>
                  <a:srgbClr val="1A3170"/>
                </a:solidFill>
                <a:latin typeface="Trebuchet MS" charset="0"/>
              </a:rPr>
              <a:t> package.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 dirty="0">
                <a:solidFill>
                  <a:srgbClr val="1A3170"/>
                </a:solidFill>
                <a:latin typeface="Trebuchet MS" charset="0"/>
              </a:rPr>
              <a:t>It has some special features that need a little care.</a:t>
            </a:r>
          </a:p>
          <a:p>
            <a:pPr marL="334963" indent="-334963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</a:pPr>
            <a:r>
              <a:rPr lang="en-US" sz="3200" b="0" dirty="0">
                <a:solidFill>
                  <a:srgbClr val="1A3170"/>
                </a:solidFill>
                <a:latin typeface="Trebuchet MS" charset="0"/>
              </a:rPr>
              <a:t>In particular, comparison of </a:t>
            </a:r>
            <a:r>
              <a:rPr lang="en-US" sz="3200" b="0" dirty="0">
                <a:solidFill>
                  <a:srgbClr val="1A3170"/>
                </a:solidFill>
                <a:latin typeface="Courier New Bold" charset="0"/>
              </a:rPr>
              <a:t>String</a:t>
            </a:r>
            <a:r>
              <a:rPr lang="en-US" sz="3200" b="0" dirty="0">
                <a:solidFill>
                  <a:srgbClr val="1A3170"/>
                </a:solidFill>
                <a:latin typeface="Trebuchet MS" charset="0"/>
              </a:rPr>
              <a:t> objects can be tricky.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590C65-2E13-49E8-9B5A-C3C0340DB765}" type="datetime1">
              <a:rPr lang="en-US" smtClean="0"/>
              <a:t>1/18/2018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Side note: String equality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233640"/>
          <a:lstStyle/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 dirty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if(input == "bye") {</a:t>
            </a:r>
            <a:r>
              <a:rPr lang="en-US" b="0" dirty="0">
                <a:solidFill>
                  <a:srgbClr val="1A3170"/>
                </a:solidFill>
                <a:latin typeface="Courier New Bold" charset="0"/>
              </a:rPr>
              <a:t>		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 dirty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    ...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 dirty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}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endParaRPr lang="en-US" b="0" dirty="0">
              <a:solidFill>
                <a:srgbClr val="1A3170"/>
              </a:solidFill>
              <a:latin typeface="Courier New Bold" charset="0"/>
            </a:endParaRP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 dirty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if(</a:t>
            </a:r>
            <a:r>
              <a:rPr lang="en-US" b="0" dirty="0" err="1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input.equals</a:t>
            </a:r>
            <a:r>
              <a:rPr lang="en-US" b="0" dirty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("bye")) {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 dirty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    ...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b="0" dirty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}</a:t>
            </a:r>
          </a:p>
          <a:p>
            <a:pPr marL="382588" indent="-334963">
              <a:spcBef>
                <a:spcPts val="6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endParaRPr lang="en-US" b="0" dirty="0">
              <a:solidFill>
                <a:srgbClr val="1A3170"/>
              </a:solidFill>
              <a:latin typeface="Courier New Bold" charset="0"/>
            </a:endParaRPr>
          </a:p>
          <a:p>
            <a:pPr marL="382588" indent="-334963">
              <a:spcBef>
                <a:spcPts val="700"/>
              </a:spcBef>
              <a:buClrTx/>
              <a:buFontTx/>
              <a:buNone/>
              <a:tabLst>
                <a:tab pos="382588" algn="l"/>
                <a:tab pos="946150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sz="2800" b="0" dirty="0">
                <a:solidFill>
                  <a:srgbClr val="1A3170"/>
                </a:solidFill>
                <a:latin typeface="Trebuchet MS" charset="0"/>
              </a:rPr>
              <a:t>Always use</a:t>
            </a:r>
            <a:r>
              <a:rPr lang="en-US" sz="2800" b="0" dirty="0">
                <a:solidFill>
                  <a:srgbClr val="1A3170"/>
                </a:solidFill>
                <a:latin typeface="Trebuchet MS Bold" charset="0"/>
              </a:rPr>
              <a:t> </a:t>
            </a:r>
            <a:r>
              <a:rPr lang="en-US" sz="2800" b="0" dirty="0">
                <a:solidFill>
                  <a:srgbClr val="1A3170"/>
                </a:solidFill>
                <a:latin typeface="Courier New Bold" charset="0"/>
                <a:cs typeface="Courier New Bold" charset="0"/>
              </a:rPr>
              <a:t>.equals </a:t>
            </a:r>
            <a:r>
              <a:rPr lang="en-US" sz="2800" b="0" dirty="0">
                <a:solidFill>
                  <a:srgbClr val="1A3170"/>
                </a:solidFill>
                <a:latin typeface="Trebuchet MS" charset="0"/>
                <a:cs typeface="Courier New Bold" charset="0"/>
              </a:rPr>
              <a:t>for text equality.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1752600"/>
            <a:ext cx="2506663" cy="500063"/>
            <a:chOff x="3840" y="1104"/>
            <a:chExt cx="1579" cy="315"/>
          </a:xfrm>
        </p:grpSpPr>
        <p:sp>
          <p:nvSpPr>
            <p:cNvPr id="17416" name="AutoShape 5"/>
            <p:cNvSpPr>
              <a:spLocks noChangeArrowheads="1"/>
            </p:cNvSpPr>
            <p:nvPr/>
          </p:nvSpPr>
          <p:spPr bwMode="auto">
            <a:xfrm>
              <a:off x="3840" y="1104"/>
              <a:ext cx="1579" cy="315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6"/>
            <p:cNvSpPr>
              <a:spLocks noChangeArrowheads="1"/>
            </p:cNvSpPr>
            <p:nvPr/>
          </p:nvSpPr>
          <p:spPr bwMode="auto">
            <a:xfrm>
              <a:off x="3856" y="1128"/>
              <a:ext cx="1547" cy="2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b="0">
                  <a:solidFill>
                    <a:srgbClr val="A57133"/>
                  </a:solidFill>
                  <a:latin typeface="Trebuchet MS Bold" charset="0"/>
                </a:rPr>
                <a:t>tests identity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0" y="3530600"/>
            <a:ext cx="2506663" cy="500063"/>
            <a:chOff x="3840" y="2224"/>
            <a:chExt cx="1579" cy="315"/>
          </a:xfrm>
        </p:grpSpPr>
        <p:sp>
          <p:nvSpPr>
            <p:cNvPr id="17414" name="AutoShape 8"/>
            <p:cNvSpPr>
              <a:spLocks noChangeArrowheads="1"/>
            </p:cNvSpPr>
            <p:nvPr/>
          </p:nvSpPr>
          <p:spPr bwMode="auto">
            <a:xfrm>
              <a:off x="3840" y="2224"/>
              <a:ext cx="1579" cy="315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9"/>
            <p:cNvSpPr>
              <a:spLocks noChangeArrowheads="1"/>
            </p:cNvSpPr>
            <p:nvPr/>
          </p:nvSpPr>
          <p:spPr bwMode="auto">
            <a:xfrm>
              <a:off x="3856" y="2248"/>
              <a:ext cx="1547" cy="2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b="0">
                  <a:solidFill>
                    <a:srgbClr val="A57133"/>
                  </a:solidFill>
                  <a:latin typeface="Trebuchet MS Bold" charset="0"/>
                </a:rPr>
                <a:t>tests equality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1E3AB6-D862-4712-B968-02FED1CB8F4F}" type="datetime1">
              <a:rPr lang="en-US" smtClean="0"/>
              <a:t>1/18/2018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1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>
              <a:spcBef>
                <a:spcPts val="5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Trebuchet MS" charset="0"/>
              </a:rPr>
              <a:t>Other (non-String) objects: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90800" y="5715000"/>
            <a:ext cx="372745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538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 == person2</a:t>
            </a:r>
            <a:r>
              <a:rPr lang="en-US" b="0">
                <a:solidFill>
                  <a:srgbClr val="000000"/>
                </a:solidFill>
                <a:latin typeface="Arial" charset="0"/>
                <a:cs typeface="Arial" charset="0"/>
              </a:rPr>
              <a:t>  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66950" y="3267075"/>
            <a:ext cx="944563" cy="304800"/>
            <a:chOff x="1428" y="2058"/>
            <a:chExt cx="595" cy="192"/>
          </a:xfrm>
        </p:grpSpPr>
        <p:sp>
          <p:nvSpPr>
            <p:cNvPr id="18451" name="Rectangle 7"/>
            <p:cNvSpPr>
              <a:spLocks noChangeArrowheads="1"/>
            </p:cNvSpPr>
            <p:nvPr/>
          </p:nvSpPr>
          <p:spPr bwMode="auto">
            <a:xfrm>
              <a:off x="1428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8"/>
            <p:cNvSpPr>
              <a:spLocks noChangeArrowheads="1"/>
            </p:cNvSpPr>
            <p:nvPr/>
          </p:nvSpPr>
          <p:spPr bwMode="auto">
            <a:xfrm>
              <a:off x="1474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 flipV="1">
            <a:off x="20574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</a:t>
            </a: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person2</a:t>
            </a:r>
          </a:p>
        </p:txBody>
      </p:sp>
      <p:sp>
        <p:nvSpPr>
          <p:cNvPr id="18443" name="AutoShape 13"/>
          <p:cNvSpPr>
            <a:spLocks noChangeArrowheads="1"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19750" y="3267075"/>
            <a:ext cx="944563" cy="304800"/>
            <a:chOff x="3540" y="2058"/>
            <a:chExt cx="595" cy="192"/>
          </a:xfrm>
        </p:grpSpPr>
        <p:sp>
          <p:nvSpPr>
            <p:cNvPr id="18449" name="Rectangle 15"/>
            <p:cNvSpPr>
              <a:spLocks noChangeArrowheads="1"/>
            </p:cNvSpPr>
            <p:nvPr/>
          </p:nvSpPr>
          <p:spPr bwMode="auto">
            <a:xfrm>
              <a:off x="3540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16"/>
            <p:cNvSpPr>
              <a:spLocks noChangeArrowheads="1"/>
            </p:cNvSpPr>
            <p:nvPr/>
          </p:nvSpPr>
          <p:spPr bwMode="auto">
            <a:xfrm>
              <a:off x="3641" y="2070"/>
              <a:ext cx="395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“Jill”</a:t>
              </a:r>
            </a:p>
          </p:txBody>
        </p:sp>
      </p:grp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 flipV="1">
            <a:off x="54102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Rectangle 20"/>
          <p:cNvSpPr>
            <a:spLocks noChangeArrowheads="1"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5C5CDE-DBBA-4C8A-A80A-F4E2192F17CB}" type="datetime1">
              <a:rPr lang="en-US" smtClean="0"/>
              <a:t>1/18/2018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2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>
              <a:spcBef>
                <a:spcPts val="5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Trebuchet MS" charset="0"/>
              </a:rPr>
              <a:t>Other (non-String) objects: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90800" y="5715000"/>
            <a:ext cx="372745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538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 == person2</a:t>
            </a:r>
            <a:r>
              <a:rPr lang="en-US" b="0">
                <a:solidFill>
                  <a:srgbClr val="000000"/>
                </a:solidFill>
                <a:latin typeface="Arial" charset="0"/>
                <a:cs typeface="Arial" charset="0"/>
              </a:rPr>
              <a:t>  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66950" y="3267075"/>
            <a:ext cx="944563" cy="304800"/>
            <a:chOff x="1428" y="2058"/>
            <a:chExt cx="595" cy="192"/>
          </a:xfrm>
        </p:grpSpPr>
        <p:sp>
          <p:nvSpPr>
            <p:cNvPr id="19475" name="Rectangle 7"/>
            <p:cNvSpPr>
              <a:spLocks noChangeArrowheads="1"/>
            </p:cNvSpPr>
            <p:nvPr/>
          </p:nvSpPr>
          <p:spPr bwMode="auto">
            <a:xfrm>
              <a:off x="1428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Rectangle 8"/>
            <p:cNvSpPr>
              <a:spLocks noChangeArrowheads="1"/>
            </p:cNvSpPr>
            <p:nvPr/>
          </p:nvSpPr>
          <p:spPr bwMode="auto">
            <a:xfrm>
              <a:off x="1474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 flipV="1">
            <a:off x="20574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</a:t>
            </a:r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person2</a:t>
            </a:r>
          </a:p>
        </p:txBody>
      </p:sp>
      <p:sp>
        <p:nvSpPr>
          <p:cNvPr id="19467" name="AutoShape 13"/>
          <p:cNvSpPr>
            <a:spLocks noChangeArrowheads="1"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19750" y="3267075"/>
            <a:ext cx="944563" cy="304800"/>
            <a:chOff x="3540" y="2058"/>
            <a:chExt cx="595" cy="192"/>
          </a:xfrm>
        </p:grpSpPr>
        <p:sp>
          <p:nvSpPr>
            <p:cNvPr id="19473" name="Rectangle 15"/>
            <p:cNvSpPr>
              <a:spLocks noChangeArrowheads="1"/>
            </p:cNvSpPr>
            <p:nvPr/>
          </p:nvSpPr>
          <p:spPr bwMode="auto">
            <a:xfrm>
              <a:off x="3540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6"/>
            <p:cNvSpPr>
              <a:spLocks noChangeArrowheads="1"/>
            </p:cNvSpPr>
            <p:nvPr/>
          </p:nvSpPr>
          <p:spPr bwMode="auto">
            <a:xfrm>
              <a:off x="3585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9"/>
          <p:cNvSpPr>
            <a:spLocks noChangeShapeType="1"/>
          </p:cNvSpPr>
          <p:nvPr/>
        </p:nvSpPr>
        <p:spPr bwMode="auto">
          <a:xfrm flipV="1">
            <a:off x="54102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Rectangle 20"/>
          <p:cNvSpPr>
            <a:spLocks noChangeArrowheads="1"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7A4D3-0081-4583-8467-931431FC9172}" type="datetime1">
              <a:rPr lang="en-US" smtClean="0"/>
              <a:t>1/18/2018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3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6764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76313" y="1679575"/>
            <a:ext cx="6796087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>
              <a:spcBef>
                <a:spcPts val="5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Trebuchet MS" charset="0"/>
              </a:rPr>
              <a:t>Other (non-String) objects: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90800" y="5715000"/>
            <a:ext cx="372745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538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 == person2</a:t>
            </a:r>
            <a:r>
              <a:rPr lang="en-US" b="0">
                <a:solidFill>
                  <a:srgbClr val="000000"/>
                </a:solidFill>
                <a:latin typeface="Arial" charset="0"/>
                <a:cs typeface="Arial" charset="0"/>
              </a:rPr>
              <a:t>  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66950" y="3267075"/>
            <a:ext cx="944563" cy="304800"/>
            <a:chOff x="1428" y="2058"/>
            <a:chExt cx="595" cy="192"/>
          </a:xfrm>
        </p:grpSpPr>
        <p:sp>
          <p:nvSpPr>
            <p:cNvPr id="20499" name="Rectangle 7"/>
            <p:cNvSpPr>
              <a:spLocks noChangeArrowheads="1"/>
            </p:cNvSpPr>
            <p:nvPr/>
          </p:nvSpPr>
          <p:spPr bwMode="auto">
            <a:xfrm>
              <a:off x="1428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8"/>
            <p:cNvSpPr>
              <a:spLocks noChangeArrowheads="1"/>
            </p:cNvSpPr>
            <p:nvPr/>
          </p:nvSpPr>
          <p:spPr bwMode="auto">
            <a:xfrm>
              <a:off x="1474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16764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V="1">
            <a:off x="2057400" y="3878263"/>
            <a:ext cx="307975" cy="6207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17589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person1</a:t>
            </a:r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5111750" y="4724400"/>
            <a:ext cx="1038225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person2</a:t>
            </a:r>
          </a:p>
        </p:txBody>
      </p:sp>
      <p:sp>
        <p:nvSpPr>
          <p:cNvPr id="20491" name="AutoShape 13"/>
          <p:cNvSpPr>
            <a:spLocks noChangeArrowheads="1"/>
          </p:cNvSpPr>
          <p:nvPr/>
        </p:nvSpPr>
        <p:spPr bwMode="auto">
          <a:xfrm>
            <a:off x="5029200" y="2590800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19750" y="3267075"/>
            <a:ext cx="944563" cy="304800"/>
            <a:chOff x="3540" y="2058"/>
            <a:chExt cx="595" cy="192"/>
          </a:xfrm>
        </p:grpSpPr>
        <p:sp>
          <p:nvSpPr>
            <p:cNvPr id="20497" name="Rectangle 15"/>
            <p:cNvSpPr>
              <a:spLocks noChangeArrowheads="1"/>
            </p:cNvSpPr>
            <p:nvPr/>
          </p:nvSpPr>
          <p:spPr bwMode="auto">
            <a:xfrm>
              <a:off x="3540" y="2058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3585" y="2070"/>
              <a:ext cx="506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“Fred”</a:t>
              </a:r>
            </a:p>
          </p:txBody>
        </p:sp>
      </p:grp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5029200" y="2667000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:Person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>
            <a:off x="18542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9"/>
          <p:cNvSpPr>
            <a:spLocks noChangeShapeType="1"/>
          </p:cNvSpPr>
          <p:nvPr/>
        </p:nvSpPr>
        <p:spPr bwMode="auto">
          <a:xfrm flipH="1" flipV="1">
            <a:off x="3649663" y="3802063"/>
            <a:ext cx="1770062" cy="688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Rectangle 20"/>
          <p:cNvSpPr>
            <a:spLocks noChangeArrowheads="1"/>
          </p:cNvSpPr>
          <p:nvPr/>
        </p:nvSpPr>
        <p:spPr bwMode="auto">
          <a:xfrm>
            <a:off x="5207000" y="4305300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13B738-0C7B-44E7-9E13-B7D97C0FEAC5}" type="datetime1">
              <a:rPr lang="en-US" smtClean="0"/>
              <a:t>1/18/2018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(Strings)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71750" y="4198938"/>
            <a:ext cx="944563" cy="304800"/>
            <a:chOff x="1620" y="2645"/>
            <a:chExt cx="595" cy="192"/>
          </a:xfrm>
        </p:grpSpPr>
        <p:sp>
          <p:nvSpPr>
            <p:cNvPr id="21525" name="Rectangle 5"/>
            <p:cNvSpPr>
              <a:spLocks noChangeArrowheads="1"/>
            </p:cNvSpPr>
            <p:nvPr/>
          </p:nvSpPr>
          <p:spPr bwMode="auto">
            <a:xfrm>
              <a:off x="1620" y="2645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Rectangle 6"/>
            <p:cNvSpPr>
              <a:spLocks noChangeArrowheads="1"/>
            </p:cNvSpPr>
            <p:nvPr/>
          </p:nvSpPr>
          <p:spPr bwMode="auto">
            <a:xfrm>
              <a:off x="1701" y="2657"/>
              <a:ext cx="43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"bye"</a:t>
              </a:r>
            </a:p>
          </p:txBody>
        </p:sp>
      </p:grp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:String</a:t>
            </a: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 flipV="1">
            <a:off x="2362200" y="4810125"/>
            <a:ext cx="307975" cy="6207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input</a:t>
            </a:r>
          </a:p>
        </p:txBody>
      </p:sp>
      <p:sp>
        <p:nvSpPr>
          <p:cNvPr id="21512" name="AutoShape 10"/>
          <p:cNvSpPr>
            <a:spLocks noChangeArrowheads="1"/>
          </p:cNvSpPr>
          <p:nvPr/>
        </p:nvSpPr>
        <p:spPr bwMode="auto">
          <a:xfrm>
            <a:off x="53340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924550" y="4198938"/>
            <a:ext cx="944563" cy="304800"/>
            <a:chOff x="3732" y="2645"/>
            <a:chExt cx="595" cy="192"/>
          </a:xfrm>
        </p:grpSpPr>
        <p:sp>
          <p:nvSpPr>
            <p:cNvPr id="21523" name="Rectangle 12"/>
            <p:cNvSpPr>
              <a:spLocks noChangeArrowheads="1"/>
            </p:cNvSpPr>
            <p:nvPr/>
          </p:nvSpPr>
          <p:spPr bwMode="auto">
            <a:xfrm>
              <a:off x="3732" y="2645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Rectangle 13"/>
            <p:cNvSpPr>
              <a:spLocks noChangeArrowheads="1"/>
            </p:cNvSpPr>
            <p:nvPr/>
          </p:nvSpPr>
          <p:spPr bwMode="auto">
            <a:xfrm>
              <a:off x="3812" y="2657"/>
              <a:ext cx="43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"bye"</a:t>
              </a:r>
            </a:p>
          </p:txBody>
        </p:sp>
      </p:grp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5334000" y="35988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:String</a:t>
            </a: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1038225" y="1939925"/>
            <a:ext cx="5106988" cy="139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String input = reader.getInput();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if(input == "bye") {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   ...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}</a:t>
            </a:r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4125913" y="3792538"/>
            <a:ext cx="9620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>
            <a:spAutoFit/>
          </a:bodyPr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4000" b="0">
                <a:solidFill>
                  <a:srgbClr val="000000"/>
                </a:solidFill>
                <a:latin typeface="Trebuchet MS Bold" charset="0"/>
              </a:rPr>
              <a:t>==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7550150" y="3794125"/>
            <a:ext cx="3937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>
            <a:spAutoFit/>
          </a:bodyPr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4000" b="0">
                <a:solidFill>
                  <a:srgbClr val="000000"/>
                </a:solidFill>
                <a:latin typeface="Trebuchet MS Bold" charset="0"/>
              </a:rPr>
              <a:t>?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919788" y="5791200"/>
            <a:ext cx="2554287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5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b="0">
                <a:solidFill>
                  <a:srgbClr val="000000"/>
                </a:solidFill>
                <a:latin typeface="Zapf Dingbats" charset="2"/>
              </a:rPr>
              <a:t></a:t>
            </a:r>
            <a:r>
              <a:rPr lang="en-US" b="0">
                <a:solidFill>
                  <a:srgbClr val="000000"/>
                </a:solidFill>
                <a:latin typeface="Trebuchet MS" charset="0"/>
              </a:rPr>
              <a:t> (may be) false!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248400" y="2235200"/>
            <a:ext cx="2430463" cy="500063"/>
            <a:chOff x="3936" y="1408"/>
            <a:chExt cx="1531" cy="315"/>
          </a:xfrm>
        </p:grpSpPr>
        <p:sp>
          <p:nvSpPr>
            <p:cNvPr id="21521" name="AutoShape 21"/>
            <p:cNvSpPr>
              <a:spLocks noChangeArrowheads="1"/>
            </p:cNvSpPr>
            <p:nvPr/>
          </p:nvSpPr>
          <p:spPr bwMode="auto">
            <a:xfrm>
              <a:off x="3936" y="1408"/>
              <a:ext cx="1531" cy="315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Rectangle 22"/>
            <p:cNvSpPr>
              <a:spLocks noChangeArrowheads="1"/>
            </p:cNvSpPr>
            <p:nvPr/>
          </p:nvSpPr>
          <p:spPr bwMode="auto">
            <a:xfrm>
              <a:off x="3951" y="1432"/>
              <a:ext cx="1500" cy="2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sz="2000" b="0">
                  <a:solidFill>
                    <a:srgbClr val="A57133"/>
                  </a:solidFill>
                  <a:latin typeface="Trebuchet MS Bold" charset="0"/>
                </a:rPr>
                <a:t>== tests identity</a:t>
              </a: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FD1DCF-D52B-4448-AE51-8D409B265795}" type="datetime1">
              <a:rPr lang="en-US" smtClean="0"/>
              <a:t>1/18/2018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Ins="813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0">
                <a:solidFill>
                  <a:srgbClr val="44AAC6"/>
                </a:solidFill>
                <a:latin typeface="Trebuchet MS" charset="0"/>
              </a:rPr>
              <a:t>Identity vs equality (Strings)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19812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71750" y="4198938"/>
            <a:ext cx="944563" cy="304800"/>
            <a:chOff x="1620" y="2645"/>
            <a:chExt cx="595" cy="192"/>
          </a:xfrm>
        </p:grpSpPr>
        <p:sp>
          <p:nvSpPr>
            <p:cNvPr id="22549" name="Rectangle 5"/>
            <p:cNvSpPr>
              <a:spLocks noChangeArrowheads="1"/>
            </p:cNvSpPr>
            <p:nvPr/>
          </p:nvSpPr>
          <p:spPr bwMode="auto">
            <a:xfrm>
              <a:off x="1620" y="2645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Rectangle 6"/>
            <p:cNvSpPr>
              <a:spLocks noChangeArrowheads="1"/>
            </p:cNvSpPr>
            <p:nvPr/>
          </p:nvSpPr>
          <p:spPr bwMode="auto">
            <a:xfrm>
              <a:off x="1701" y="2657"/>
              <a:ext cx="43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"bye"</a:t>
              </a:r>
            </a:p>
          </p:txBody>
        </p:sp>
      </p:grp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1981200" y="35988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:String</a:t>
            </a:r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 flipV="1">
            <a:off x="2362200" y="4810125"/>
            <a:ext cx="307975" cy="6207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2063750" y="5656263"/>
            <a:ext cx="763588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0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18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input</a:t>
            </a:r>
          </a:p>
        </p:txBody>
      </p:sp>
      <p:sp>
        <p:nvSpPr>
          <p:cNvPr id="22536" name="AutoShape 10"/>
          <p:cNvSpPr>
            <a:spLocks noChangeArrowheads="1"/>
          </p:cNvSpPr>
          <p:nvPr/>
        </p:nvSpPr>
        <p:spPr bwMode="auto">
          <a:xfrm>
            <a:off x="5562600" y="35226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53150" y="4198938"/>
            <a:ext cx="944563" cy="304800"/>
            <a:chOff x="3876" y="2645"/>
            <a:chExt cx="595" cy="192"/>
          </a:xfrm>
        </p:grpSpPr>
        <p:sp>
          <p:nvSpPr>
            <p:cNvPr id="22547" name="Rectangle 12"/>
            <p:cNvSpPr>
              <a:spLocks noChangeArrowheads="1"/>
            </p:cNvSpPr>
            <p:nvPr/>
          </p:nvSpPr>
          <p:spPr bwMode="auto">
            <a:xfrm>
              <a:off x="3876" y="2645"/>
              <a:ext cx="595" cy="19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Rectangle 13"/>
            <p:cNvSpPr>
              <a:spLocks noChangeArrowheads="1"/>
            </p:cNvSpPr>
            <p:nvPr/>
          </p:nvSpPr>
          <p:spPr bwMode="auto">
            <a:xfrm>
              <a:off x="3956" y="2657"/>
              <a:ext cx="433" cy="1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40680" bIns="0" anchor="ctr">
              <a:spAutoFit/>
            </a:bodyPr>
            <a:lstStyle/>
            <a:p>
              <a:pPr marL="39688" algn="ctr">
                <a:buClrTx/>
                <a:buFontTx/>
                <a:buNone/>
                <a:tabLst>
                  <a:tab pos="39688" algn="l"/>
                  <a:tab pos="487363" algn="l"/>
                  <a:tab pos="936625" algn="l"/>
                  <a:tab pos="1385888" algn="l"/>
                  <a:tab pos="1835150" algn="l"/>
                  <a:tab pos="2284413" algn="l"/>
                  <a:tab pos="2733675" algn="l"/>
                  <a:tab pos="3182938" algn="l"/>
                  <a:tab pos="3632200" algn="l"/>
                  <a:tab pos="4081463" algn="l"/>
                  <a:tab pos="4530725" algn="l"/>
                  <a:tab pos="4979988" algn="l"/>
                  <a:tab pos="5429250" algn="l"/>
                  <a:tab pos="5878513" algn="l"/>
                  <a:tab pos="6327775" algn="l"/>
                  <a:tab pos="6777038" algn="l"/>
                  <a:tab pos="7226300" algn="l"/>
                  <a:tab pos="7675563" algn="l"/>
                  <a:tab pos="8124825" algn="l"/>
                  <a:tab pos="8574088" algn="l"/>
                  <a:tab pos="9023350" algn="l"/>
                </a:tabLst>
              </a:pPr>
              <a:r>
                <a:rPr lang="en-US" sz="1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"bye"</a:t>
              </a:r>
            </a:p>
          </p:txBody>
        </p:sp>
      </p:grp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5562600" y="3598863"/>
            <a:ext cx="2057400" cy="39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39600" bIns="0"/>
          <a:lstStyle/>
          <a:p>
            <a:pPr marL="38100" algn="ctr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 u="sng">
                <a:solidFill>
                  <a:srgbClr val="FFFFFF"/>
                </a:solidFill>
                <a:latin typeface="Trebuchet MS" charset="0"/>
              </a:rPr>
              <a:t>:String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2159000" y="5237163"/>
            <a:ext cx="381000" cy="381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1038225" y="1939925"/>
            <a:ext cx="5106988" cy="139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String input = reader.getInput();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if(input.equals("bye")) {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   ...</a:t>
            </a:r>
          </a:p>
          <a:p>
            <a:pPr marL="38100">
              <a:spcBef>
                <a:spcPts val="450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 Bold" charset="0"/>
                <a:cs typeface="Courier New Bold" charset="0"/>
              </a:rPr>
              <a:t>}</a:t>
            </a: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4071938" y="3892550"/>
            <a:ext cx="1389062" cy="427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>
            <a:spAutoFit/>
          </a:bodyPr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2800" b="0">
                <a:solidFill>
                  <a:srgbClr val="000000"/>
                </a:solidFill>
                <a:latin typeface="Trebuchet MS Bold" charset="0"/>
              </a:rPr>
              <a:t>equals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7778750" y="3794125"/>
            <a:ext cx="3937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40680" bIns="0">
            <a:spAutoFit/>
          </a:bodyPr>
          <a:lstStyle/>
          <a:p>
            <a:pPr marL="39688">
              <a:buClrTx/>
              <a:buFontTx/>
              <a:buNone/>
              <a:tabLst>
                <a:tab pos="39688" algn="l"/>
                <a:tab pos="487363" algn="l"/>
                <a:tab pos="936625" algn="l"/>
                <a:tab pos="1385888" algn="l"/>
                <a:tab pos="1835150" algn="l"/>
                <a:tab pos="2284413" algn="l"/>
                <a:tab pos="2733675" algn="l"/>
                <a:tab pos="3182938" algn="l"/>
                <a:tab pos="3632200" algn="l"/>
                <a:tab pos="4081463" algn="l"/>
                <a:tab pos="4530725" algn="l"/>
                <a:tab pos="4979988" algn="l"/>
                <a:tab pos="5429250" algn="l"/>
                <a:tab pos="5878513" algn="l"/>
                <a:tab pos="6327775" algn="l"/>
                <a:tab pos="6777038" algn="l"/>
                <a:tab pos="7226300" algn="l"/>
                <a:tab pos="7675563" algn="l"/>
                <a:tab pos="8124825" algn="l"/>
                <a:tab pos="8574088" algn="l"/>
                <a:tab pos="9023350" algn="l"/>
              </a:tabLst>
            </a:pPr>
            <a:r>
              <a:rPr lang="en-US" sz="4000" b="0">
                <a:solidFill>
                  <a:srgbClr val="000000"/>
                </a:solidFill>
                <a:latin typeface="Trebuchet MS Bold" charset="0"/>
              </a:rPr>
              <a:t>?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991350" y="5665788"/>
            <a:ext cx="1320800" cy="427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39600" bIns="0">
            <a:spAutoFit/>
          </a:bodyPr>
          <a:lstStyle/>
          <a:p>
            <a:pPr marL="38100">
              <a:spcBef>
                <a:spcPts val="638"/>
              </a:spcBef>
              <a:buClrTx/>
              <a:buFontTx/>
              <a:buNone/>
              <a:tabLst>
                <a:tab pos="38100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US" sz="2800" b="0">
                <a:solidFill>
                  <a:srgbClr val="000000"/>
                </a:solidFill>
                <a:latin typeface="Zapf Dingbats" charset="2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Trebuchet MS" charset="0"/>
              </a:rPr>
              <a:t> true!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248400" y="2235200"/>
            <a:ext cx="2430463" cy="652463"/>
            <a:chOff x="3936" y="1408"/>
            <a:chExt cx="1531" cy="411"/>
          </a:xfrm>
        </p:grpSpPr>
        <p:sp>
          <p:nvSpPr>
            <p:cNvPr id="22545" name="AutoShape 21"/>
            <p:cNvSpPr>
              <a:spLocks noChangeArrowheads="1"/>
            </p:cNvSpPr>
            <p:nvPr/>
          </p:nvSpPr>
          <p:spPr bwMode="auto">
            <a:xfrm>
              <a:off x="3936" y="1408"/>
              <a:ext cx="1531" cy="411"/>
            </a:xfrm>
            <a:prstGeom prst="roundRect">
              <a:avLst>
                <a:gd name="adj" fmla="val 16662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22"/>
            <p:cNvSpPr>
              <a:spLocks noChangeArrowheads="1"/>
            </p:cNvSpPr>
            <p:nvPr/>
          </p:nvSpPr>
          <p:spPr bwMode="auto">
            <a:xfrm>
              <a:off x="3951" y="1439"/>
              <a:ext cx="1500" cy="3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38160" tIns="38160" rIns="90360" bIns="38160" anchor="ctr"/>
            <a:lstStyle/>
            <a:p>
              <a:pPr marL="52388" algn="ctr">
                <a:buClrTx/>
                <a:buFontTx/>
                <a:buNone/>
                <a:tabLst>
                  <a:tab pos="52388" algn="l"/>
                  <a:tab pos="500063" algn="l"/>
                  <a:tab pos="949325" algn="l"/>
                  <a:tab pos="1398588" algn="l"/>
                  <a:tab pos="1847850" algn="l"/>
                  <a:tab pos="2297113" algn="l"/>
                  <a:tab pos="2746375" algn="l"/>
                  <a:tab pos="3195638" algn="l"/>
                  <a:tab pos="3644900" algn="l"/>
                  <a:tab pos="4094163" algn="l"/>
                  <a:tab pos="4543425" algn="l"/>
                  <a:tab pos="4992688" algn="l"/>
                  <a:tab pos="5441950" algn="l"/>
                  <a:tab pos="5891213" algn="l"/>
                  <a:tab pos="6340475" algn="l"/>
                  <a:tab pos="6789738" algn="l"/>
                  <a:tab pos="7239000" algn="l"/>
                  <a:tab pos="7688263" algn="l"/>
                  <a:tab pos="8137525" algn="l"/>
                  <a:tab pos="8586788" algn="l"/>
                  <a:tab pos="9036050" algn="l"/>
                </a:tabLst>
              </a:pPr>
              <a:r>
                <a:rPr lang="en-US" sz="2000" b="0">
                  <a:solidFill>
                    <a:srgbClr val="A57133"/>
                  </a:solidFill>
                  <a:latin typeface="Trebuchet MS Bold" charset="0"/>
                </a:rPr>
                <a:t>equals tests equality</a:t>
              </a: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BA949-6715-4F1E-8380-535DED26060B}" type="datetime1">
              <a:rPr lang="en-US" smtClean="0"/>
              <a:t>1/18/2018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262</TotalTime>
  <Words>1469</Words>
  <Application>Microsoft Office PowerPoint</Application>
  <PresentationFormat>On-screen Show (4:3)</PresentationFormat>
  <Paragraphs>334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COMP 1409 Introduction to Software Development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Relational Operators</vt:lpstr>
      <vt:lpstr>Useful String functions</vt:lpstr>
      <vt:lpstr>Slide 16</vt:lpstr>
      <vt:lpstr>Slide 17</vt:lpstr>
      <vt:lpstr>Slide 18</vt:lpstr>
      <vt:lpstr>Slide 19</vt:lpstr>
      <vt:lpstr>Slide 20</vt:lpstr>
      <vt:lpstr>For more than two outcomes</vt:lpstr>
      <vt:lpstr>Slide 22</vt:lpstr>
      <vt:lpstr>Final note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paul</dc:creator>
  <dc:description>Copyright © David J. Barnes, Michael Kölling</dc:description>
  <cp:lastModifiedBy>paul</cp:lastModifiedBy>
  <cp:revision>70</cp:revision>
  <dcterms:modified xsi:type="dcterms:W3CDTF">2018-01-18T19:42:02Z</dcterms:modified>
</cp:coreProperties>
</file>