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84" r:id="rId1"/>
  </p:sldMasterIdLst>
  <p:notesMasterIdLst>
    <p:notesMasterId r:id="rId23"/>
  </p:notesMasterIdLst>
  <p:sldIdLst>
    <p:sldId id="289" r:id="rId2"/>
    <p:sldId id="338" r:id="rId3"/>
    <p:sldId id="339" r:id="rId4"/>
    <p:sldId id="340" r:id="rId5"/>
    <p:sldId id="290" r:id="rId6"/>
    <p:sldId id="316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332" r:id="rId15"/>
    <p:sldId id="333" r:id="rId16"/>
    <p:sldId id="334" r:id="rId17"/>
    <p:sldId id="335" r:id="rId18"/>
    <p:sldId id="336" r:id="rId19"/>
    <p:sldId id="337" r:id="rId20"/>
    <p:sldId id="330" r:id="rId21"/>
    <p:sldId id="331" r:id="rId22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C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6025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CA6FE9D-D4CE-47F1-B097-F1F71DB027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35843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584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215490-764C-4087-AE76-B28EDF3A3769}" type="slidenum">
              <a:rPr lang="en-GB"/>
              <a:pPr/>
              <a:t>1</a:t>
            </a:fld>
            <a:endParaRPr lang="en-GB"/>
          </a:p>
        </p:txBody>
      </p:sp>
      <p:sp>
        <p:nvSpPr>
          <p:cNvPr id="35845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5074182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3011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301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BF166A0-8BB2-4221-9FDB-0BC2D73DAEAD}" type="slidenum">
              <a:rPr lang="en-GB"/>
              <a:pPr/>
              <a:t>11</a:t>
            </a:fld>
            <a:endParaRPr lang="en-GB"/>
          </a:p>
        </p:txBody>
      </p:sp>
      <p:sp>
        <p:nvSpPr>
          <p:cNvPr id="43013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4035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403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5F7719-F148-4634-948C-8E2B34BA2145}" type="slidenum">
              <a:rPr lang="en-GB"/>
              <a:pPr/>
              <a:t>12</a:t>
            </a:fld>
            <a:endParaRPr lang="en-GB"/>
          </a:p>
        </p:txBody>
      </p:sp>
      <p:sp>
        <p:nvSpPr>
          <p:cNvPr id="44037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5059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506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F20BA32-22A6-478E-B74B-369C93441100}" type="slidenum">
              <a:rPr lang="en-GB"/>
              <a:pPr/>
              <a:t>13</a:t>
            </a:fld>
            <a:endParaRPr lang="en-GB"/>
          </a:p>
        </p:txBody>
      </p:sp>
      <p:sp>
        <p:nvSpPr>
          <p:cNvPr id="45061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36867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686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3DAA03-4D0F-4813-89FB-A85B82FB1E66}" type="slidenum">
              <a:rPr lang="en-GB"/>
              <a:pPr/>
              <a:t>14</a:t>
            </a:fld>
            <a:endParaRPr lang="en-GB"/>
          </a:p>
        </p:txBody>
      </p:sp>
      <p:sp>
        <p:nvSpPr>
          <p:cNvPr id="36869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6083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608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266193-035C-4C9B-9A4F-92555207462F}" type="slidenum">
              <a:rPr lang="en-GB"/>
              <a:pPr/>
              <a:t>15</a:t>
            </a:fld>
            <a:endParaRPr lang="en-GB"/>
          </a:p>
        </p:txBody>
      </p:sp>
      <p:sp>
        <p:nvSpPr>
          <p:cNvPr id="46085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7107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710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D682A2-A7DF-475C-A473-B142E9818DF2}" type="slidenum">
              <a:rPr lang="en-GB"/>
              <a:pPr/>
              <a:t>16</a:t>
            </a:fld>
            <a:endParaRPr lang="en-GB"/>
          </a:p>
        </p:txBody>
      </p:sp>
      <p:sp>
        <p:nvSpPr>
          <p:cNvPr id="47109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8131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813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775282-82D0-4856-AA12-9600F8752F8E}" type="slidenum">
              <a:rPr lang="en-GB"/>
              <a:pPr/>
              <a:t>17</a:t>
            </a:fld>
            <a:endParaRPr lang="en-GB"/>
          </a:p>
        </p:txBody>
      </p:sp>
      <p:sp>
        <p:nvSpPr>
          <p:cNvPr id="48133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9155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915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B98CE4-2578-4686-A351-91F207C25B43}" type="slidenum">
              <a:rPr lang="en-GB"/>
              <a:pPr/>
              <a:t>18</a:t>
            </a:fld>
            <a:endParaRPr lang="en-GB"/>
          </a:p>
        </p:txBody>
      </p:sp>
      <p:sp>
        <p:nvSpPr>
          <p:cNvPr id="49157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0179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018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D4958E-E861-49B4-852B-6AAB41E1FEDF}" type="slidenum">
              <a:rPr lang="en-GB"/>
              <a:pPr/>
              <a:t>19</a:t>
            </a:fld>
            <a:endParaRPr lang="en-GB"/>
          </a:p>
        </p:txBody>
      </p:sp>
      <p:sp>
        <p:nvSpPr>
          <p:cNvPr id="50181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Objects First with Java</a:t>
            </a:r>
          </a:p>
        </p:txBody>
      </p:sp>
      <p:sp>
        <p:nvSpPr>
          <p:cNvPr id="48131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© David J. Barnes and Michael Kölling</a:t>
            </a:r>
          </a:p>
        </p:txBody>
      </p:sp>
      <p:sp>
        <p:nvSpPr>
          <p:cNvPr id="4813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1155E71-9C25-43BD-B9BD-D714F6E0C9F2}" type="slidenum">
              <a:rPr lang="en-GB" smtClean="0">
                <a:ea typeface="Lucida Sans Unicode" pitchFamily="34" charset="0"/>
                <a:cs typeface="Lucida Sans Unicode" pitchFamily="34" charset="0"/>
              </a:rPr>
              <a:pPr/>
              <a:t>20</a:t>
            </a:fld>
            <a:endParaRPr lang="en-GB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133" name="Text Box 1"/>
          <p:cNvSpPr txBox="1">
            <a:spLocks noChangeArrowheads="1"/>
          </p:cNvSpPr>
          <p:nvPr/>
        </p:nvSpPr>
        <p:spPr bwMode="auto">
          <a:xfrm>
            <a:off x="1154113" y="631825"/>
            <a:ext cx="4614862" cy="3162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925" y="4003675"/>
            <a:ext cx="5073650" cy="3794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EBF01C-30E3-4047-81E3-51F04E898113}" type="slidenum">
              <a:rPr lang="en-GB"/>
              <a:pPr/>
              <a:t>2</a:t>
            </a:fld>
            <a:endParaRPr lang="en-GB"/>
          </a:p>
        </p:txBody>
      </p:sp>
      <p:sp>
        <p:nvSpPr>
          <p:cNvPr id="36869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5074182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Objects First with Java</a:t>
            </a:r>
          </a:p>
        </p:txBody>
      </p:sp>
      <p:sp>
        <p:nvSpPr>
          <p:cNvPr id="49155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  <a:cs typeface="Lucida Sans Unicode" pitchFamily="34" charset="0"/>
              </a:rPr>
              <a:t>© David J. Barnes and Michael Kölling</a:t>
            </a: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A96A96-5C4A-48A7-B24B-D2100D7F52E0}" type="slidenum">
              <a:rPr lang="en-GB" smtClean="0">
                <a:ea typeface="Lucida Sans Unicode" pitchFamily="34" charset="0"/>
                <a:cs typeface="Lucida Sans Unicode" pitchFamily="34" charset="0"/>
              </a:rPr>
              <a:pPr/>
              <a:t>21</a:t>
            </a:fld>
            <a:endParaRPr lang="en-GB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9157" name="Text Box 1"/>
          <p:cNvSpPr txBox="1">
            <a:spLocks noChangeArrowheads="1"/>
          </p:cNvSpPr>
          <p:nvPr/>
        </p:nvSpPr>
        <p:spPr bwMode="auto">
          <a:xfrm>
            <a:off x="0" y="0"/>
            <a:ext cx="231933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Objects First with Java</a:t>
            </a:r>
          </a:p>
        </p:txBody>
      </p:sp>
      <p:sp>
        <p:nvSpPr>
          <p:cNvPr id="49158" name="Text Box 2"/>
          <p:cNvSpPr txBox="1">
            <a:spLocks noChangeArrowheads="1"/>
          </p:cNvSpPr>
          <p:nvPr/>
        </p:nvSpPr>
        <p:spPr bwMode="auto">
          <a:xfrm>
            <a:off x="0" y="8886825"/>
            <a:ext cx="3621088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49159" name="Text Box 3"/>
          <p:cNvSpPr txBox="1">
            <a:spLocks noChangeArrowheads="1"/>
          </p:cNvSpPr>
          <p:nvPr/>
        </p:nvSpPr>
        <p:spPr bwMode="auto">
          <a:xfrm>
            <a:off x="6394450" y="8886825"/>
            <a:ext cx="460375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727AA3D-BC83-4652-96F6-428BBD19310A}" type="slidenum">
              <a:rPr lang="en-GB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GB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9160" name="Text Box 4"/>
          <p:cNvSpPr txBox="1">
            <a:spLocks noChangeArrowheads="1"/>
          </p:cNvSpPr>
          <p:nvPr/>
        </p:nvSpPr>
        <p:spPr bwMode="auto">
          <a:xfrm>
            <a:off x="333375" y="0"/>
            <a:ext cx="2306638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Objects First with Java</a:t>
            </a:r>
          </a:p>
        </p:txBody>
      </p:sp>
      <p:sp>
        <p:nvSpPr>
          <p:cNvPr id="49161" name="Text Box 5"/>
          <p:cNvSpPr txBox="1">
            <a:spLocks noChangeArrowheads="1"/>
          </p:cNvSpPr>
          <p:nvPr/>
        </p:nvSpPr>
        <p:spPr bwMode="auto">
          <a:xfrm>
            <a:off x="-312738" y="8890000"/>
            <a:ext cx="3598863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© David J. Barnes and Michael Kölling</a:t>
            </a:r>
          </a:p>
        </p:txBody>
      </p:sp>
      <p:sp>
        <p:nvSpPr>
          <p:cNvPr id="49162" name="Text Box 6"/>
          <p:cNvSpPr txBox="1">
            <a:spLocks noChangeArrowheads="1"/>
          </p:cNvSpPr>
          <p:nvPr/>
        </p:nvSpPr>
        <p:spPr bwMode="auto">
          <a:xfrm>
            <a:off x="5465763" y="8890000"/>
            <a:ext cx="368300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5AABC6-3E80-4245-9E65-E890C5EFC927}" type="slidenum">
              <a:rPr lang="en-GB" sz="120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GB" sz="120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49163" name="Rectangle 7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49164" name="Rectangle 8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257675"/>
            <a:ext cx="1212850" cy="423863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CA" smtClean="0">
              <a:latin typeface="Times New Roman" pitchFamily="18" charset="0"/>
              <a:ea typeface="Microsoft YaHei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38915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891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A6134D1-656B-4872-9FB2-747D530FA0F4}" type="slidenum">
              <a:rPr lang="en-GB"/>
              <a:pPr/>
              <a:t>3</a:t>
            </a:fld>
            <a:endParaRPr lang="en-GB"/>
          </a:p>
        </p:txBody>
      </p:sp>
      <p:sp>
        <p:nvSpPr>
          <p:cNvPr id="38917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5074182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39939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994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EB43754-7CF1-4574-810D-44DBC4DEA9F8}" type="slidenum">
              <a:rPr lang="en-GB"/>
              <a:pPr/>
              <a:t>4</a:t>
            </a:fld>
            <a:endParaRPr lang="en-GB"/>
          </a:p>
        </p:txBody>
      </p:sp>
      <p:sp>
        <p:nvSpPr>
          <p:cNvPr id="39941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5074182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36867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686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3DAA03-4D0F-4813-89FB-A85B82FB1E66}" type="slidenum">
              <a:rPr lang="en-GB"/>
              <a:pPr/>
              <a:t>5</a:t>
            </a:fld>
            <a:endParaRPr lang="en-GB"/>
          </a:p>
        </p:txBody>
      </p:sp>
      <p:sp>
        <p:nvSpPr>
          <p:cNvPr id="36869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37891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789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04F267-C8F3-4E32-8477-C87400E4039F}" type="slidenum">
              <a:rPr lang="en-GB"/>
              <a:pPr/>
              <a:t>7</a:t>
            </a:fld>
            <a:endParaRPr lang="en-GB"/>
          </a:p>
        </p:txBody>
      </p:sp>
      <p:sp>
        <p:nvSpPr>
          <p:cNvPr id="37893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39939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994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F4AC54-321D-4B91-A32C-E45C0BCC0A84}" type="slidenum">
              <a:rPr lang="en-GB"/>
              <a:pPr/>
              <a:t>8</a:t>
            </a:fld>
            <a:endParaRPr lang="en-GB"/>
          </a:p>
        </p:txBody>
      </p:sp>
      <p:sp>
        <p:nvSpPr>
          <p:cNvPr id="39941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0963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096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EAE1BD-9E36-44DE-B0EE-4C843890F286}" type="slidenum">
              <a:rPr lang="en-GB"/>
              <a:pPr/>
              <a:t>9</a:t>
            </a:fld>
            <a:endParaRPr lang="en-GB"/>
          </a:p>
        </p:txBody>
      </p:sp>
      <p:sp>
        <p:nvSpPr>
          <p:cNvPr id="40965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1987" name="Rectangle 8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E20834-00E5-4224-B7DB-D4FDD63EC61A}" type="slidenum">
              <a:rPr lang="en-GB"/>
              <a:pPr/>
              <a:t>10</a:t>
            </a:fld>
            <a:endParaRPr lang="en-GB"/>
          </a:p>
        </p:txBody>
      </p:sp>
      <p:sp>
        <p:nvSpPr>
          <p:cNvPr id="41989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1" y="4004159"/>
            <a:ext cx="2666911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fld id="{5FD39C45-0FE9-4EBA-801B-7452C138A291}" type="datetime1">
              <a:rPr lang="en-US" smtClean="0"/>
              <a:t>1/23/2018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556AC0-EE05-45C2-A6E5-4AB42FC0A7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0B1B80-E8A8-40CE-B2E0-DFB87868BF6F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90E2D-F9BF-4937-933B-3B9F96182F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72C752-942B-4A61-A46B-5885D3567993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711D1-3E25-4380-8241-4D3B45A24E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57375"/>
            <a:ext cx="7843838" cy="1539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5A051-4608-4F27-83AE-20AD9A7B9E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1CC2CA-F8CD-424C-BC41-C028A9FFF834}" type="datetime1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E133B-E373-4331-8D0F-1C1C897F58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74012147-AF64-4529-9DFD-8AD4A88E4A78}" type="datetime1">
              <a:rPr lang="en-US" smtClean="0"/>
              <a:t>1/23/2018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FEBFDE2-3382-43D2-9955-0E1DD5DD19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A2A1C6CB-37F7-486D-BD18-8520CA8C919C}" type="datetime1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3D5E4-8EC7-47BB-9B2B-CE98C35CC6F4}" type="datetime1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5F2C4-5803-4D4D-86B6-25354F62C468}" type="datetime1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56B14-8732-4265-96D5-452FA0D9EE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281260-D240-47D8-8C94-6083D7D439B3}" type="datetime1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28113-9E94-4AE5-8A0F-449B93EAC3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254F4F1-C9B1-41B4-878B-3400A02D2B7D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email: pmills@learn.bcit.ca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73F023-4DFB-4A60-92FC-26209BDD33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  <p:sldLayoutId id="2147484196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bg1"/>
                </a:solidFill>
              </a:rPr>
              <a:t>COMP 1409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Introduction to Software Development 1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0" indent="0" algn="ctr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dirty="0" smtClean="0"/>
              <a:t>session </a:t>
            </a:r>
            <a:r>
              <a:rPr lang="en-GB" dirty="0" smtClean="0"/>
              <a:t>03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CEA5A-3A4B-43AD-BB3D-2CD4A0D19140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14400" y="2060575"/>
            <a:ext cx="8229600" cy="4324350"/>
          </a:xfrm>
        </p:spPr>
        <p:txBody>
          <a:bodyPr/>
          <a:lstStyle/>
          <a:p>
            <a:pPr marL="336550" indent="-336550">
              <a:spcBef>
                <a:spcPts val="5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Square-bracket notation is used to access an array element: </a:t>
            </a:r>
            <a:r>
              <a:rPr lang="en-GB" dirty="0" err="1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hourCounts</a:t>
            </a: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[...]</a:t>
            </a:r>
          </a:p>
          <a:p>
            <a:pPr marL="336550" indent="-336550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Elements are used like ordinary variables.</a:t>
            </a:r>
          </a:p>
          <a:p>
            <a:pPr marL="736600" lvl="1" indent="-279400"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b="1" dirty="0" smtClean="0"/>
              <a:t>On the left of an assignment:</a:t>
            </a:r>
          </a:p>
          <a:p>
            <a:pPr lvl="2" indent="-225425">
              <a:spcBef>
                <a:spcPts val="5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sz="2000" b="1" dirty="0" err="1" smtClean="0">
                <a:latin typeface="Courier New" charset="0"/>
              </a:rPr>
              <a:t>hourCounts</a:t>
            </a:r>
            <a:r>
              <a:rPr lang="en-GB" sz="2000" b="1" dirty="0" smtClean="0">
                <a:latin typeface="Courier New" charset="0"/>
              </a:rPr>
              <a:t>[hour] = ...;</a:t>
            </a:r>
          </a:p>
          <a:p>
            <a:pPr marL="736600" lvl="1" indent="-279400"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b="1" dirty="0" smtClean="0"/>
              <a:t>In an expression:</a:t>
            </a:r>
          </a:p>
          <a:p>
            <a:pPr lvl="2" indent="-225425">
              <a:spcBef>
                <a:spcPts val="5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sz="2000" b="1" dirty="0" smtClean="0">
                <a:latin typeface="Courier New" charset="0"/>
              </a:rPr>
              <a:t>adjusted = </a:t>
            </a:r>
            <a:r>
              <a:rPr lang="en-GB" sz="2000" b="1" dirty="0" err="1" smtClean="0">
                <a:latin typeface="Courier New" charset="0"/>
              </a:rPr>
              <a:t>hourCounts</a:t>
            </a:r>
            <a:r>
              <a:rPr lang="en-GB" sz="2000" b="1" dirty="0" smtClean="0">
                <a:latin typeface="Courier New" charset="0"/>
              </a:rPr>
              <a:t>[hour] – 3;</a:t>
            </a:r>
          </a:p>
          <a:p>
            <a:pPr lvl="2" indent="-225425">
              <a:spcBef>
                <a:spcPts val="5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sz="2000" b="1" dirty="0" err="1" smtClean="0">
                <a:latin typeface="Courier New" charset="0"/>
              </a:rPr>
              <a:t>hourCounts</a:t>
            </a:r>
            <a:r>
              <a:rPr lang="en-GB" sz="2000" b="1" dirty="0" smtClean="0">
                <a:latin typeface="Courier New" charset="0"/>
              </a:rPr>
              <a:t>[hour]++;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836613"/>
            <a:ext cx="8229600" cy="1069975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Accessing Array Elements</a:t>
            </a:r>
            <a:endParaRPr lang="en-GB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E5062-A810-4B69-A9FC-D6F13ACEBD5E}" type="datetime1">
              <a:rPr lang="en-US" smtClean="0"/>
              <a:t>1/23/2018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713"/>
            <a:ext cx="8229600" cy="1069975"/>
          </a:xfrm>
        </p:spPr>
        <p:txBody>
          <a:bodyPr rIns="81360"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Standard array use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219200" y="1643063"/>
            <a:ext cx="6388100" cy="4394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private </a:t>
            </a:r>
            <a:r>
              <a:rPr lang="en-GB" sz="2300" b="0" dirty="0" err="1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int</a:t>
            </a: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[] </a:t>
            </a:r>
            <a:r>
              <a:rPr lang="en-GB" sz="2300" b="0" dirty="0" err="1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hourCounts</a:t>
            </a: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;</a:t>
            </a: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private String[] names;</a:t>
            </a: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...</a:t>
            </a: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 </a:t>
            </a: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sz="2300" b="0" dirty="0" err="1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hourCounts</a:t>
            </a: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 = new </a:t>
            </a:r>
            <a:r>
              <a:rPr lang="en-GB" sz="2300" b="0" dirty="0" err="1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int</a:t>
            </a: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[24];</a:t>
            </a: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...</a:t>
            </a:r>
            <a:endParaRPr lang="en-GB" sz="1800" dirty="0">
              <a:solidFill>
                <a:srgbClr val="A57133"/>
              </a:solidFill>
              <a:latin typeface="Trebuchet MS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sz="2300" b="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hourcounts</a:t>
            </a:r>
            <a:r>
              <a:rPr lang="en-GB" sz="2300" b="0" dirty="0" smtClean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[0] </a:t>
            </a: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= 0;</a:t>
            </a: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sz="2300" b="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hourcounts</a:t>
            </a:r>
            <a:r>
              <a:rPr lang="en-GB" sz="2300" b="0" dirty="0" smtClean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[0]++;</a:t>
            </a: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sz="2300" b="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System.out.println</a:t>
            </a:r>
            <a:r>
              <a:rPr lang="en-GB" sz="2300" b="0" dirty="0" smtClean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(</a:t>
            </a:r>
            <a:r>
              <a:rPr lang="en-GB" sz="2300" b="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hourcounts</a:t>
            </a:r>
            <a:r>
              <a:rPr lang="en-GB" sz="2300" b="0" dirty="0" smtClean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[0]);</a:t>
            </a: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</p:txBody>
      </p:sp>
      <p:sp>
        <p:nvSpPr>
          <p:cNvPr id="14340" name="AutoShape 3"/>
          <p:cNvSpPr>
            <a:spLocks noChangeArrowheads="1"/>
          </p:cNvSpPr>
          <p:nvPr/>
        </p:nvSpPr>
        <p:spPr bwMode="auto">
          <a:xfrm>
            <a:off x="6962775" y="2057400"/>
            <a:ext cx="1714500" cy="406400"/>
          </a:xfrm>
          <a:prstGeom prst="roundRect">
            <a:avLst>
              <a:gd name="adj" fmla="val 16731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7145338" y="2085975"/>
            <a:ext cx="1343025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38160" tIns="38160" rIns="90720" bIns="38160" anchor="ctr">
            <a:spAutoFit/>
          </a:bodyPr>
          <a:lstStyle/>
          <a:p>
            <a:pPr marL="49213" algn="ctr">
              <a:buClrTx/>
              <a:buFontTx/>
              <a:buNone/>
              <a:tabLst>
                <a:tab pos="49213" algn="l"/>
                <a:tab pos="496888" algn="l"/>
                <a:tab pos="946150" algn="l"/>
                <a:tab pos="1395413" algn="l"/>
                <a:tab pos="1844675" algn="l"/>
                <a:tab pos="2293938" algn="l"/>
                <a:tab pos="2743200" algn="l"/>
                <a:tab pos="3192463" algn="l"/>
                <a:tab pos="3641725" algn="l"/>
                <a:tab pos="4090988" algn="l"/>
                <a:tab pos="4540250" algn="l"/>
                <a:tab pos="4989513" algn="l"/>
                <a:tab pos="5438775" algn="l"/>
                <a:tab pos="5888038" algn="l"/>
                <a:tab pos="6337300" algn="l"/>
                <a:tab pos="6786563" algn="l"/>
                <a:tab pos="7235825" algn="l"/>
                <a:tab pos="7685088" algn="l"/>
                <a:tab pos="8134350" algn="l"/>
                <a:tab pos="8583613" algn="l"/>
                <a:tab pos="9032875" algn="l"/>
              </a:tabLst>
            </a:pPr>
            <a:r>
              <a:rPr lang="en-GB" sz="1800" b="0">
                <a:solidFill>
                  <a:srgbClr val="A57133"/>
                </a:solidFill>
                <a:latin typeface="Trebuchet MS" charset="0"/>
              </a:rPr>
              <a:t>declaration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6369050" y="2262188"/>
            <a:ext cx="596900" cy="1587"/>
          </a:xfrm>
          <a:prstGeom prst="line">
            <a:avLst/>
          </a:prstGeom>
          <a:noFill/>
          <a:ln w="38160">
            <a:solidFill>
              <a:srgbClr val="A57133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6962775" y="3365500"/>
            <a:ext cx="1714500" cy="406400"/>
          </a:xfrm>
          <a:prstGeom prst="roundRect">
            <a:avLst>
              <a:gd name="adj" fmla="val 16731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7304088" y="3394075"/>
            <a:ext cx="1027112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38160" tIns="38160" rIns="90720" bIns="38160" anchor="ctr">
            <a:spAutoFit/>
          </a:bodyPr>
          <a:lstStyle/>
          <a:p>
            <a:pPr marL="49213" algn="ctr">
              <a:buClrTx/>
              <a:buFontTx/>
              <a:buNone/>
              <a:tabLst>
                <a:tab pos="49213" algn="l"/>
                <a:tab pos="496888" algn="l"/>
                <a:tab pos="946150" algn="l"/>
                <a:tab pos="1395413" algn="l"/>
                <a:tab pos="1844675" algn="l"/>
                <a:tab pos="2293938" algn="l"/>
                <a:tab pos="2743200" algn="l"/>
                <a:tab pos="3192463" algn="l"/>
                <a:tab pos="3641725" algn="l"/>
                <a:tab pos="4090988" algn="l"/>
                <a:tab pos="4540250" algn="l"/>
                <a:tab pos="4989513" algn="l"/>
                <a:tab pos="5438775" algn="l"/>
                <a:tab pos="5888038" algn="l"/>
                <a:tab pos="6337300" algn="l"/>
                <a:tab pos="6786563" algn="l"/>
                <a:tab pos="7235825" algn="l"/>
                <a:tab pos="7685088" algn="l"/>
                <a:tab pos="8134350" algn="l"/>
                <a:tab pos="8583613" algn="l"/>
                <a:tab pos="9032875" algn="l"/>
              </a:tabLst>
            </a:pPr>
            <a:r>
              <a:rPr lang="en-GB" sz="1800" b="0">
                <a:solidFill>
                  <a:srgbClr val="A57133"/>
                </a:solidFill>
                <a:latin typeface="Trebuchet MS" charset="0"/>
              </a:rPr>
              <a:t>creation</a:t>
            </a:r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 flipH="1">
            <a:off x="6369050" y="3570288"/>
            <a:ext cx="596900" cy="1587"/>
          </a:xfrm>
          <a:prstGeom prst="line">
            <a:avLst/>
          </a:prstGeom>
          <a:noFill/>
          <a:ln w="38160">
            <a:solidFill>
              <a:srgbClr val="A57133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AutoShape 9"/>
          <p:cNvSpPr>
            <a:spLocks noChangeArrowheads="1"/>
          </p:cNvSpPr>
          <p:nvPr/>
        </p:nvSpPr>
        <p:spPr bwMode="auto">
          <a:xfrm>
            <a:off x="6962775" y="4673600"/>
            <a:ext cx="1714500" cy="406400"/>
          </a:xfrm>
          <a:prstGeom prst="roundRect">
            <a:avLst>
              <a:gd name="adj" fmla="val 16731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7559675" y="4702175"/>
            <a:ext cx="52228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38160" tIns="38160" rIns="90720" bIns="38160" anchor="ctr">
            <a:spAutoFit/>
          </a:bodyPr>
          <a:lstStyle/>
          <a:p>
            <a:pPr marL="49213" algn="ctr">
              <a:buClrTx/>
              <a:buFontTx/>
              <a:buNone/>
              <a:tabLst>
                <a:tab pos="49213" algn="l"/>
                <a:tab pos="496888" algn="l"/>
                <a:tab pos="946150" algn="l"/>
                <a:tab pos="1395413" algn="l"/>
                <a:tab pos="1844675" algn="l"/>
                <a:tab pos="2293938" algn="l"/>
                <a:tab pos="2743200" algn="l"/>
                <a:tab pos="3192463" algn="l"/>
                <a:tab pos="3641725" algn="l"/>
                <a:tab pos="4090988" algn="l"/>
                <a:tab pos="4540250" algn="l"/>
                <a:tab pos="4989513" algn="l"/>
                <a:tab pos="5438775" algn="l"/>
                <a:tab pos="5888038" algn="l"/>
                <a:tab pos="6337300" algn="l"/>
                <a:tab pos="6786563" algn="l"/>
                <a:tab pos="7235825" algn="l"/>
                <a:tab pos="7685088" algn="l"/>
                <a:tab pos="8134350" algn="l"/>
                <a:tab pos="8583613" algn="l"/>
                <a:tab pos="9032875" algn="l"/>
              </a:tabLst>
            </a:pPr>
            <a:r>
              <a:rPr lang="en-GB" sz="1800" b="0" dirty="0">
                <a:solidFill>
                  <a:srgbClr val="A57133"/>
                </a:solidFill>
                <a:latin typeface="Trebuchet MS" charset="0"/>
              </a:rPr>
              <a:t>use</a:t>
            </a:r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 flipH="1">
            <a:off x="6369050" y="4878388"/>
            <a:ext cx="596900" cy="1587"/>
          </a:xfrm>
          <a:prstGeom prst="line">
            <a:avLst/>
          </a:prstGeom>
          <a:noFill/>
          <a:ln w="38160">
            <a:solidFill>
              <a:srgbClr val="A57133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3851920" y="4077072"/>
            <a:ext cx="2664296" cy="406400"/>
          </a:xfrm>
          <a:prstGeom prst="roundRect">
            <a:avLst>
              <a:gd name="adj" fmla="val 16731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A57133"/>
                </a:solidFill>
                <a:latin typeface="Trebuchet MS" charset="0"/>
              </a:rPr>
              <a:t>Could also be a variable</a:t>
            </a:r>
            <a:endParaRPr lang="en-US" sz="1800" dirty="0">
              <a:solidFill>
                <a:srgbClr val="A57133"/>
              </a:solidFill>
              <a:latin typeface="Trebuchet MS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3347864" y="4293096"/>
            <a:ext cx="507231" cy="443284"/>
          </a:xfrm>
          <a:prstGeom prst="line">
            <a:avLst/>
          </a:prstGeom>
          <a:noFill/>
          <a:ln w="38160">
            <a:solidFill>
              <a:srgbClr val="A57133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0B5B0-395B-42FA-BA0B-C84832595502}" type="datetime1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89138"/>
            <a:ext cx="8229600" cy="4324350"/>
          </a:xfrm>
        </p:spPr>
        <p:txBody>
          <a:bodyPr rIns="233640"/>
          <a:lstStyle/>
          <a:p>
            <a:pPr marL="376238" indent="-336550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6238" algn="l"/>
                <a:tab pos="481013" algn="l"/>
                <a:tab pos="930275" algn="l"/>
                <a:tab pos="1379538" algn="l"/>
                <a:tab pos="1828800" algn="l"/>
                <a:tab pos="2278063" algn="l"/>
                <a:tab pos="2727325" algn="l"/>
                <a:tab pos="3176588" algn="l"/>
                <a:tab pos="3625850" algn="l"/>
                <a:tab pos="4075113" algn="l"/>
                <a:tab pos="4524375" algn="l"/>
                <a:tab pos="4973638" algn="l"/>
                <a:tab pos="5422900" algn="l"/>
                <a:tab pos="5872163" algn="l"/>
                <a:tab pos="6321425" algn="l"/>
                <a:tab pos="6770688" algn="l"/>
                <a:tab pos="7219950" algn="l"/>
                <a:tab pos="7669213" algn="l"/>
                <a:tab pos="8118475" algn="l"/>
                <a:tab pos="8567738" algn="l"/>
                <a:tab pos="9017000" algn="l"/>
              </a:tabLst>
            </a:pP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Array literals are typically used in initialisations where you know beforehand the values it will contain.</a:t>
            </a:r>
          </a:p>
          <a:p>
            <a:pPr marL="376238" indent="-336550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76238" algn="l"/>
                <a:tab pos="481013" algn="l"/>
                <a:tab pos="930275" algn="l"/>
                <a:tab pos="1379538" algn="l"/>
                <a:tab pos="1828800" algn="l"/>
                <a:tab pos="2278063" algn="l"/>
                <a:tab pos="2727325" algn="l"/>
                <a:tab pos="3176588" algn="l"/>
                <a:tab pos="3625850" algn="l"/>
                <a:tab pos="4075113" algn="l"/>
                <a:tab pos="4524375" algn="l"/>
                <a:tab pos="4973638" algn="l"/>
                <a:tab pos="5422900" algn="l"/>
                <a:tab pos="5872163" algn="l"/>
                <a:tab pos="6321425" algn="l"/>
                <a:tab pos="6770688" algn="l"/>
                <a:tab pos="7219950" algn="l"/>
                <a:tab pos="7669213" algn="l"/>
                <a:tab pos="8118475" algn="l"/>
                <a:tab pos="8567738" algn="l"/>
                <a:tab pos="9017000" algn="l"/>
              </a:tabLst>
            </a:pPr>
            <a:endParaRPr lang="en-GB" dirty="0" smtClean="0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8229600" cy="1069975"/>
          </a:xfrm>
        </p:spPr>
        <p:txBody>
          <a:bodyPr rIns="81360"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Array literals</a:t>
            </a: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971600" y="4005064"/>
            <a:ext cx="7721600" cy="208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private </a:t>
            </a:r>
            <a:r>
              <a:rPr lang="en-GB" sz="2300" b="0" dirty="0" err="1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int</a:t>
            </a: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[] numbers = { 3, 15, 4, 5 };</a:t>
            </a: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sz="2300" b="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System.out.println</a:t>
            </a:r>
            <a:r>
              <a:rPr lang="en-GB" sz="2300" b="0" dirty="0" smtClean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(numbers[</a:t>
            </a:r>
            <a:r>
              <a:rPr lang="en-GB" sz="2300" b="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ndx</a:t>
            </a:r>
            <a:r>
              <a:rPr lang="en-GB" sz="2300" b="0" dirty="0" smtClean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]);</a:t>
            </a: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>
            <a:off x="5940152" y="3212976"/>
            <a:ext cx="508000" cy="508000"/>
          </a:xfrm>
          <a:prstGeom prst="line">
            <a:avLst/>
          </a:prstGeom>
          <a:noFill/>
          <a:ln w="38160">
            <a:solidFill>
              <a:srgbClr val="A57133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6444208" y="2852936"/>
            <a:ext cx="1854200" cy="736600"/>
          </a:xfrm>
          <a:prstGeom prst="roundRect">
            <a:avLst>
              <a:gd name="adj" fmla="val 922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52560" bIns="0" anchor="ctr"/>
          <a:lstStyle/>
          <a:p>
            <a:pPr marL="49213" algn="ctr">
              <a:buClrTx/>
              <a:buFontTx/>
              <a:buNone/>
              <a:tabLst>
                <a:tab pos="49213" algn="l"/>
                <a:tab pos="496888" algn="l"/>
                <a:tab pos="946150" algn="l"/>
                <a:tab pos="1395413" algn="l"/>
                <a:tab pos="1844675" algn="l"/>
                <a:tab pos="2293938" algn="l"/>
                <a:tab pos="2743200" algn="l"/>
                <a:tab pos="3192463" algn="l"/>
                <a:tab pos="3641725" algn="l"/>
                <a:tab pos="4090988" algn="l"/>
                <a:tab pos="4540250" algn="l"/>
                <a:tab pos="4989513" algn="l"/>
                <a:tab pos="5438775" algn="l"/>
                <a:tab pos="5888038" algn="l"/>
                <a:tab pos="6337300" algn="l"/>
                <a:tab pos="6786563" algn="l"/>
                <a:tab pos="7235825" algn="l"/>
                <a:tab pos="7685088" algn="l"/>
                <a:tab pos="8134350" algn="l"/>
                <a:tab pos="8583613" algn="l"/>
                <a:tab pos="9032875" algn="l"/>
              </a:tabLst>
            </a:pPr>
            <a:r>
              <a:rPr lang="en-GB" sz="1800" b="0">
                <a:solidFill>
                  <a:srgbClr val="A57133"/>
                </a:solidFill>
                <a:latin typeface="Trebuchet MS" charset="0"/>
              </a:rPr>
              <a:t>declaration and initialisation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80B13-D5F7-4597-98B5-9C4D608978BC}" type="datetime1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3000"/>
            <a:ext cx="8229600" cy="1069975"/>
          </a:xfrm>
        </p:spPr>
        <p:txBody>
          <a:bodyPr rIns="81360"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Array length</a:t>
            </a: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611560" y="2204864"/>
            <a:ext cx="7721600" cy="208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private </a:t>
            </a:r>
            <a:r>
              <a:rPr lang="en-GB" sz="2300" b="0" dirty="0" err="1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int</a:t>
            </a: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[] numbers = { 3, 15, 4, 5 };</a:t>
            </a: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sz="2300" b="0" dirty="0" err="1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int</a:t>
            </a: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 n = </a:t>
            </a:r>
            <a:r>
              <a:rPr lang="en-GB" sz="2300" b="0" dirty="0" err="1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numbers.length</a:t>
            </a:r>
            <a:r>
              <a:rPr lang="en-GB" sz="2300" b="0" dirty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;</a:t>
            </a: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endParaRPr lang="en-GB" sz="2300" b="0" dirty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H="1" flipV="1">
            <a:off x="4067944" y="4005064"/>
            <a:ext cx="360040" cy="648072"/>
          </a:xfrm>
          <a:prstGeom prst="line">
            <a:avLst/>
          </a:prstGeom>
          <a:noFill/>
          <a:ln w="38160">
            <a:solidFill>
              <a:srgbClr val="A57133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3275856" y="4653136"/>
            <a:ext cx="2808312" cy="864096"/>
          </a:xfrm>
          <a:prstGeom prst="roundRect">
            <a:avLst>
              <a:gd name="adj" fmla="val 13384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52560" bIns="0" anchor="ctr"/>
          <a:lstStyle/>
          <a:p>
            <a:pPr marL="49213" algn="ctr">
              <a:buClrTx/>
              <a:buFontTx/>
              <a:buNone/>
              <a:tabLst>
                <a:tab pos="49213" algn="l"/>
                <a:tab pos="496888" algn="l"/>
                <a:tab pos="946150" algn="l"/>
                <a:tab pos="1395413" algn="l"/>
                <a:tab pos="1844675" algn="l"/>
                <a:tab pos="2293938" algn="l"/>
                <a:tab pos="2743200" algn="l"/>
                <a:tab pos="3192463" algn="l"/>
                <a:tab pos="3641725" algn="l"/>
                <a:tab pos="4090988" algn="l"/>
                <a:tab pos="4540250" algn="l"/>
                <a:tab pos="4989513" algn="l"/>
                <a:tab pos="5438775" algn="l"/>
                <a:tab pos="5888038" algn="l"/>
                <a:tab pos="6337300" algn="l"/>
                <a:tab pos="6786563" algn="l"/>
                <a:tab pos="7235825" algn="l"/>
                <a:tab pos="7685088" algn="l"/>
                <a:tab pos="8134350" algn="l"/>
                <a:tab pos="8583613" algn="l"/>
                <a:tab pos="9032875" algn="l"/>
              </a:tabLst>
            </a:pPr>
            <a:r>
              <a:rPr lang="en-GB" sz="1800" b="0" dirty="0" smtClean="0">
                <a:solidFill>
                  <a:srgbClr val="A57133"/>
                </a:solidFill>
                <a:latin typeface="Trebuchet MS" charset="0"/>
              </a:rPr>
              <a:t>This is an operator, NOT a method (no brackets)</a:t>
            </a:r>
            <a:endParaRPr lang="en-GB" sz="1800" b="0" dirty="0">
              <a:solidFill>
                <a:srgbClr val="A57133"/>
              </a:solidFill>
              <a:latin typeface="Trebuchet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2276475"/>
            <a:ext cx="8229600" cy="4324350"/>
          </a:xfrm>
          <a:noFill/>
        </p:spPr>
        <p:txBody>
          <a:bodyPr lIns="90000" tIns="46800" rIns="233640" bIns="46800"/>
          <a:lstStyle/>
          <a:p>
            <a:pPr marL="36513" indent="0" algn="ctr">
              <a:buClrTx/>
              <a:buFontTx/>
              <a:buNone/>
              <a:tabLst>
                <a:tab pos="36513" algn="l"/>
                <a:tab pos="141288" algn="l"/>
                <a:tab pos="590550" algn="l"/>
                <a:tab pos="1039813" algn="l"/>
                <a:tab pos="1489075" algn="l"/>
                <a:tab pos="1938338" algn="l"/>
                <a:tab pos="2387600" algn="l"/>
                <a:tab pos="2836863" algn="l"/>
                <a:tab pos="3286125" algn="l"/>
                <a:tab pos="3735388" algn="l"/>
                <a:tab pos="4184650" algn="l"/>
                <a:tab pos="4633913" algn="l"/>
                <a:tab pos="5083175" algn="l"/>
                <a:tab pos="5532438" algn="l"/>
                <a:tab pos="5981700" algn="l"/>
                <a:tab pos="6430963" algn="l"/>
                <a:tab pos="6880225" algn="l"/>
                <a:tab pos="7329488" algn="l"/>
                <a:tab pos="7778750" algn="l"/>
                <a:tab pos="8228013" algn="l"/>
                <a:tab pos="8677275" algn="l"/>
              </a:tabLst>
            </a:pPr>
            <a:r>
              <a:rPr lang="en-GB" dirty="0" smtClean="0"/>
              <a:t>Loops Part 1</a:t>
            </a:r>
            <a:endParaRPr lang="en-GB" dirty="0" smtClean="0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3000"/>
            <a:ext cx="8229600" cy="1069975"/>
          </a:xfrm>
        </p:spPr>
        <p:txBody>
          <a:bodyPr rIns="81360"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smtClean="0">
                <a:solidFill>
                  <a:srgbClr val="1A3170"/>
                </a:solidFill>
              </a:rPr>
              <a:t>Repeating Code Segments</a:t>
            </a:r>
            <a:endParaRPr lang="en-GB" dirty="0">
              <a:solidFill>
                <a:srgbClr val="1A317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B8C59-F673-4595-878A-BE3211C4D31A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79554E6-F792-40AA-894B-134E383073F1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The </a:t>
            </a:r>
            <a:r>
              <a:rPr lang="en-GB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“for” </a:t>
            </a: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loop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3568" y="1628800"/>
            <a:ext cx="7467600" cy="4267200"/>
          </a:xfrm>
        </p:spPr>
        <p:txBody>
          <a:bodyPr>
            <a:normAutofit/>
          </a:bodyPr>
          <a:lstStyle/>
          <a:p>
            <a:pPr marL="336550" indent="-336550">
              <a:buClr>
                <a:srgbClr val="264D8B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There are two variations of the for loop, for-each and for.</a:t>
            </a:r>
          </a:p>
          <a:p>
            <a:pPr marL="336550" indent="-336550">
              <a:buClr>
                <a:srgbClr val="264D8B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The for loop is often used to iterate a fixed number of times.</a:t>
            </a:r>
          </a:p>
          <a:p>
            <a:pPr marL="336550" indent="-336550">
              <a:buClr>
                <a:srgbClr val="264D8B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Often used with a variable that changes a fixed amount on each iteration.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B59318-7CC1-4B82-B79A-9031AC0A4C21}" type="datetime1">
              <a:rPr lang="en-US" smtClean="0"/>
              <a:t>1/23/2018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chemeClr val="accent1">
                    <a:tint val="88000"/>
                    <a:satMod val="150000"/>
                  </a:schemeClr>
                </a:solidFill>
              </a:rPr>
              <a:t>For loop pseudo-code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298575" y="2570163"/>
            <a:ext cx="4614061" cy="92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 dirty="0">
                <a:solidFill>
                  <a:srgbClr val="000000"/>
                </a:solidFill>
                <a:cs typeface="Times New Roman" pitchFamily="16" charset="0"/>
              </a:rPr>
              <a:t>for(</a:t>
            </a:r>
            <a:r>
              <a:rPr lang="en-GB" sz="1800" b="0" i="1" dirty="0">
                <a:solidFill>
                  <a:srgbClr val="000000"/>
                </a:solidFill>
                <a:cs typeface="Times New Roman" pitchFamily="16" charset="0"/>
              </a:rPr>
              <a:t>initialization</a:t>
            </a:r>
            <a:r>
              <a:rPr lang="en-GB" sz="1800" b="0" dirty="0">
                <a:solidFill>
                  <a:srgbClr val="000000"/>
                </a:solidFill>
                <a:cs typeface="Times New Roman" pitchFamily="16" charset="0"/>
              </a:rPr>
              <a:t>; </a:t>
            </a:r>
            <a:r>
              <a:rPr lang="en-GB" sz="1800" b="0" i="1" dirty="0">
                <a:solidFill>
                  <a:srgbClr val="000000"/>
                </a:solidFill>
                <a:cs typeface="Times New Roman" pitchFamily="16" charset="0"/>
              </a:rPr>
              <a:t>condition</a:t>
            </a:r>
            <a:r>
              <a:rPr lang="en-GB" sz="1800" b="0" dirty="0">
                <a:solidFill>
                  <a:srgbClr val="000000"/>
                </a:solidFill>
                <a:cs typeface="Times New Roman" pitchFamily="16" charset="0"/>
              </a:rPr>
              <a:t>; </a:t>
            </a:r>
            <a:r>
              <a:rPr lang="en-GB" sz="1800" b="0" i="1" dirty="0">
                <a:solidFill>
                  <a:srgbClr val="000000"/>
                </a:solidFill>
                <a:cs typeface="Times New Roman" pitchFamily="16" charset="0"/>
              </a:rPr>
              <a:t>post-body action</a:t>
            </a:r>
            <a:r>
              <a:rPr lang="en-GB" sz="1800" b="0" dirty="0">
                <a:solidFill>
                  <a:srgbClr val="000000"/>
                </a:solidFill>
                <a:cs typeface="Times New Roman" pitchFamily="16" charset="0"/>
              </a:rPr>
              <a:t>) 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 dirty="0">
                <a:solidFill>
                  <a:srgbClr val="000000"/>
                </a:solidFill>
                <a:cs typeface="Times New Roman" pitchFamily="16" charset="0"/>
              </a:rPr>
              <a:t>    </a:t>
            </a:r>
            <a:r>
              <a:rPr lang="en-GB" sz="1800" b="0" i="1" dirty="0" smtClean="0">
                <a:solidFill>
                  <a:srgbClr val="000000"/>
                </a:solidFill>
                <a:cs typeface="Times New Roman" pitchFamily="16" charset="0"/>
              </a:rPr>
              <a:t>code </a:t>
            </a:r>
            <a:r>
              <a:rPr lang="en-GB" sz="1800" b="0" i="1" dirty="0">
                <a:solidFill>
                  <a:srgbClr val="000000"/>
                </a:solidFill>
                <a:cs typeface="Times New Roman" pitchFamily="16" charset="0"/>
              </a:rPr>
              <a:t>to be repeated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 dirty="0">
                <a:solidFill>
                  <a:srgbClr val="000000"/>
                </a:solidFill>
                <a:cs typeface="Times New Roman" pitchFamily="16" charset="0"/>
              </a:rPr>
              <a:t>}</a:t>
            </a:r>
          </a:p>
        </p:txBody>
      </p:sp>
      <p:sp>
        <p:nvSpPr>
          <p:cNvPr id="18436" name="AutoShape 3"/>
          <p:cNvSpPr>
            <a:spLocks noChangeArrowheads="1"/>
          </p:cNvSpPr>
          <p:nvPr/>
        </p:nvSpPr>
        <p:spPr bwMode="auto">
          <a:xfrm>
            <a:off x="3059832" y="2132856"/>
            <a:ext cx="2911475" cy="4079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 dirty="0">
                <a:solidFill>
                  <a:srgbClr val="A57133"/>
                </a:solidFill>
                <a:latin typeface="Trebuchet MS" charset="0"/>
              </a:rPr>
              <a:t>General form of a for loop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755576" y="1916832"/>
            <a:ext cx="7467600" cy="223224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6BBAE0-15F4-435F-96DD-36EF0474235B}" type="datetime1">
              <a:rPr lang="en-US" smtClean="0"/>
              <a:t>1/23/2018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chemeClr val="accent1">
                    <a:tint val="88000"/>
                    <a:satMod val="150000"/>
                  </a:schemeClr>
                </a:solidFill>
              </a:rPr>
              <a:t>A Java example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993775" y="2570163"/>
            <a:ext cx="77247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  <a:cs typeface="Times New Roman" pitchFamily="16" charset="0"/>
              </a:rPr>
              <a:t>for(int hour = 0; hour &lt; hourCounts.length; hour++) 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  <a:cs typeface="Times New Roman" pitchFamily="16" charset="0"/>
              </a:rPr>
              <a:t>    System.out.println(hour + ": " + hourCounts[hour]);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  <a:cs typeface="Times New Roman" pitchFamily="16" charset="0"/>
              </a:rPr>
              <a:t>}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660775" y="1855788"/>
            <a:ext cx="1820863" cy="4079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A57133"/>
                </a:solidFill>
                <a:latin typeface="Trebuchet MS" charset="0"/>
              </a:rPr>
              <a:t>for loop version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914400" y="1676400"/>
            <a:ext cx="7848600" cy="1905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12E99454-BE5A-4E52-B199-1B752C19AEE7}" type="datetime1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772400" cy="1143000"/>
          </a:xfrm>
        </p:spPr>
        <p:txBody>
          <a:bodyPr rIns="81360"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chemeClr val="accent1">
                    <a:tint val="88000"/>
                    <a:satMod val="150000"/>
                  </a:schemeClr>
                </a:solidFill>
              </a:rPr>
              <a:t>Practice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371600" y="1700213"/>
            <a:ext cx="7772400" cy="1739900"/>
          </a:xfrm>
        </p:spPr>
        <p:txBody>
          <a:bodyPr rIns="233640">
            <a:normAutofit/>
          </a:bodyPr>
          <a:lstStyle/>
          <a:p>
            <a:pPr marL="376238" indent="-336550" fontAlgn="auto">
              <a:spcBef>
                <a:spcPts val="700"/>
              </a:spcBef>
              <a:spcAft>
                <a:spcPts val="0"/>
              </a:spcAft>
              <a:buClr>
                <a:srgbClr val="264D8B"/>
              </a:buClr>
              <a:buFont typeface="Times New Roman" pitchFamily="16" charset="0"/>
              <a:buChar char="•"/>
              <a:tabLst>
                <a:tab pos="376238" algn="l"/>
                <a:tab pos="481013" algn="l"/>
                <a:tab pos="930275" algn="l"/>
                <a:tab pos="1379538" algn="l"/>
                <a:tab pos="1828800" algn="l"/>
                <a:tab pos="2278063" algn="l"/>
                <a:tab pos="2727325" algn="l"/>
                <a:tab pos="3176588" algn="l"/>
                <a:tab pos="3625850" algn="l"/>
                <a:tab pos="4075113" algn="l"/>
                <a:tab pos="4524375" algn="l"/>
                <a:tab pos="4973638" algn="l"/>
                <a:tab pos="5422900" algn="l"/>
                <a:tab pos="5872163" algn="l"/>
                <a:tab pos="6321425" algn="l"/>
                <a:tab pos="6770688" algn="l"/>
                <a:tab pos="7219950" algn="l"/>
                <a:tab pos="7669213" algn="l"/>
                <a:tab pos="8118475" algn="l"/>
                <a:tab pos="8567738" algn="l"/>
                <a:tab pos="9017000" algn="l"/>
              </a:tabLst>
              <a:defRPr/>
            </a:pPr>
            <a:r>
              <a:rPr lang="en-GB" dirty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Given an array of numbers, print out all the numbers in the array, using a for loop.</a:t>
            </a:r>
            <a:br>
              <a:rPr lang="en-GB" dirty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</a:br>
            <a:endParaRPr lang="en-GB" dirty="0">
              <a:solidFill>
                <a:srgbClr val="1A3170"/>
              </a:solidFill>
              <a:latin typeface="Times New Roman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990600" y="3911600"/>
            <a:ext cx="7772400" cy="113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int[] numbers = { 4, 1, 22, 9, 14, 3, 9};</a:t>
            </a:r>
            <a:br>
              <a:rPr lang="en-GB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</a:br>
            <a:endParaRPr lang="en-GB" b="0">
              <a:solidFill>
                <a:srgbClr val="000000"/>
              </a:solidFill>
              <a:latin typeface="Courier New Bold" charset="0"/>
              <a:cs typeface="Courier New Bold" charset="0"/>
            </a:endParaRPr>
          </a:p>
          <a:p>
            <a:pPr marL="36513">
              <a:buClrTx/>
              <a:buFontTx/>
              <a:buNone/>
              <a:tabLst>
                <a:tab pos="365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en-GB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for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3BEBF8-A32B-435F-AF03-B5B7581AC3D2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chemeClr val="accent1">
                    <a:tint val="88000"/>
                    <a:satMod val="150000"/>
                  </a:schemeClr>
                </a:solidFill>
              </a:rPr>
              <a:t>for loop with bigger step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295400" y="2281238"/>
            <a:ext cx="7162800" cy="161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  <a:cs typeface="Times New Roman" pitchFamily="16" charset="0"/>
              </a:rPr>
              <a:t>// Print multiples of 3 that are below 40.</a:t>
            </a:r>
          </a:p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  <a:cs typeface="Times New Roman" pitchFamily="16" charset="0"/>
              </a:rPr>
              <a:t>for(int num = 3; num &lt; 40; num = num + 3) {</a:t>
            </a:r>
          </a:p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  <a:cs typeface="Times New Roman" pitchFamily="16" charset="0"/>
              </a:rPr>
              <a:t>    System.out.println(num);</a:t>
            </a:r>
          </a:p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>
                <a:solidFill>
                  <a:srgbClr val="000000"/>
                </a:solidFill>
                <a:cs typeface="Times New Roman" pitchFamily="16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7696200" cy="14351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Incrementing and Decrementing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96950" y="1981200"/>
            <a:ext cx="8147050" cy="4789488"/>
          </a:xfrm>
        </p:spPr>
        <p:txBody>
          <a:bodyPr/>
          <a:lstStyle/>
          <a:p>
            <a:pPr marL="328613" indent="-327025">
              <a:spcBef>
                <a:spcPts val="700"/>
              </a:spcBef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b="1" dirty="0" err="1" smtClean="0">
                <a:latin typeface="Courier New" charset="0"/>
              </a:rPr>
              <a:t>int</a:t>
            </a:r>
            <a:r>
              <a:rPr lang="en-GB" b="1" dirty="0" smtClean="0">
                <a:latin typeface="Courier New" charset="0"/>
              </a:rPr>
              <a:t> number = 1;</a:t>
            </a:r>
          </a:p>
          <a:p>
            <a:pPr marL="328613" indent="-327025">
              <a:spcBef>
                <a:spcPts val="700"/>
              </a:spcBef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b="1" dirty="0" smtClean="0"/>
              <a:t>Increment: </a:t>
            </a:r>
            <a:r>
              <a:rPr lang="en-GB" b="1" dirty="0" smtClean="0">
                <a:latin typeface="Courier New" charset="0"/>
              </a:rPr>
              <a:t>number = number + 1;</a:t>
            </a:r>
          </a:p>
          <a:p>
            <a:pPr marL="328613" indent="-327025">
              <a:spcBef>
                <a:spcPts val="700"/>
              </a:spcBef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b="1" dirty="0" smtClean="0"/>
              <a:t>	can also be expressed: </a:t>
            </a:r>
            <a:r>
              <a:rPr lang="en-GB" b="1" dirty="0" smtClean="0">
                <a:latin typeface="Courier New" charset="0"/>
              </a:rPr>
              <a:t>number++;</a:t>
            </a:r>
          </a:p>
          <a:p>
            <a:pPr marL="328613" indent="-327025">
              <a:spcBef>
                <a:spcPts val="700"/>
              </a:spcBef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b="1" dirty="0" smtClean="0">
                <a:latin typeface="Courier New" charset="0"/>
              </a:rPr>
              <a:t>					or ++number;</a:t>
            </a:r>
          </a:p>
          <a:p>
            <a:pPr marL="328613" indent="-327025">
              <a:spcBef>
                <a:spcPts val="700"/>
              </a:spcBef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b="1" dirty="0" smtClean="0"/>
              <a:t>Decrement: </a:t>
            </a:r>
            <a:r>
              <a:rPr lang="en-GB" b="1" dirty="0" smtClean="0">
                <a:latin typeface="Courier New" charset="0"/>
              </a:rPr>
              <a:t>number = number - 1;</a:t>
            </a:r>
          </a:p>
          <a:p>
            <a:pPr marL="328613" indent="-327025">
              <a:spcBef>
                <a:spcPts val="700"/>
              </a:spcBef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b="1" dirty="0" smtClean="0"/>
              <a:t>	can also be expressed: </a:t>
            </a:r>
            <a:r>
              <a:rPr lang="en-GB" b="1" dirty="0" smtClean="0">
                <a:latin typeface="Courier New" charset="0"/>
              </a:rPr>
              <a:t>number--;</a:t>
            </a:r>
          </a:p>
          <a:p>
            <a:pPr marL="328613" indent="-327025">
              <a:spcBef>
                <a:spcPts val="700"/>
              </a:spcBef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b="1" dirty="0" smtClean="0">
                <a:latin typeface="Courier New" charset="0"/>
              </a:rPr>
              <a:t>					or --number;</a:t>
            </a:r>
          </a:p>
          <a:p>
            <a:pPr marL="328613" indent="-327025"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endParaRPr lang="en-GB" dirty="0" smtClean="0"/>
          </a:p>
          <a:p>
            <a:pPr marL="328613" indent="-327025"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endParaRPr lang="en-GB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A17EC5-3D5B-42EC-948A-49D57B3FB9A8}" type="datetime1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14400" y="2133600"/>
            <a:ext cx="8229600" cy="4324350"/>
          </a:xfrm>
        </p:spPr>
        <p:txBody>
          <a:bodyPr>
            <a:normAutofit/>
          </a:bodyPr>
          <a:lstStyle/>
          <a:p>
            <a:pPr marL="331788" indent="-331788" eaLnBrk="1" hangingPunct="1">
              <a:lnSpc>
                <a:spcPct val="90000"/>
              </a:lnSpc>
              <a:spcBef>
                <a:spcPts val="600"/>
              </a:spcBef>
              <a:buClr>
                <a:srgbClr val="7F0000"/>
              </a:buClr>
              <a:buFont typeface="Times New Roman" pitchFamily="18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Another common use of a local variable is to hold an accumulating value.</a:t>
            </a:r>
          </a:p>
          <a:p>
            <a:pPr marL="331788" indent="-331788" eaLnBrk="1" hangingPunct="1">
              <a:lnSpc>
                <a:spcPct val="90000"/>
              </a:lnSpc>
              <a:spcBef>
                <a:spcPts val="600"/>
              </a:spcBef>
              <a:buClr>
                <a:srgbClr val="7F0000"/>
              </a:buClr>
              <a:buFont typeface="Times New Roman" pitchFamily="18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Values are often accumulated through looping structures.</a:t>
            </a:r>
          </a:p>
          <a:p>
            <a:pPr marL="331788" indent="-331788" eaLnBrk="1" hangingPunct="1">
              <a:lnSpc>
                <a:spcPct val="90000"/>
              </a:lnSpc>
              <a:spcBef>
                <a:spcPts val="600"/>
              </a:spcBef>
              <a:buClr>
                <a:srgbClr val="7F0000"/>
              </a:buClr>
              <a:buFont typeface="Times New Roman" pitchFamily="18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</a:pP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Each iteration of the loop does something to change the value in the accumulating value variable.</a:t>
            </a:r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5175"/>
            <a:ext cx="8229600" cy="106997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Accumulating value variable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16B7D1-6E4F-456A-AFE8-E3CAC65A7B22}" type="datetime1">
              <a:rPr lang="en-US" smtClean="0"/>
              <a:t>1/23/2018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for without </a:t>
            </a:r>
            <a:r>
              <a:rPr lang="en-GB" sz="4000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an array</a:t>
            </a:r>
            <a:endParaRPr lang="en-GB" sz="4000" dirty="0">
              <a:solidFill>
                <a:schemeClr val="accent1">
                  <a:tint val="88000"/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71600" y="1988840"/>
            <a:ext cx="7488238" cy="3049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// Sum all even numbers from 2 to 30.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 smtClean="0">
              <a:solidFill>
                <a:srgbClr val="000000"/>
              </a:solidFill>
              <a:latin typeface="Courier New" pitchFamily="49" charset="0"/>
              <a:ea typeface="MS PGothic" pitchFamily="34" charset="-128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sum = 0;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for(index = 2; index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&lt;=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30; index+=2)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sum += index;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}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System.out.println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(“Sum is: ” + sum);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9C925-4ED5-44C7-BF5B-B9B2B2D49B28}" type="datetime1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0648"/>
            <a:ext cx="7696200" cy="2105025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Arithmetic operators used with the assignment operator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676400" y="2209800"/>
            <a:ext cx="7467600" cy="4114800"/>
          </a:xfrm>
        </p:spPr>
        <p:txBody>
          <a:bodyPr/>
          <a:lstStyle/>
          <a:p>
            <a:pPr marL="328613" indent="-327025">
              <a:spcBef>
                <a:spcPts val="700"/>
              </a:spcBef>
              <a:buClrTx/>
              <a:buFontTx/>
              <a:buNone/>
              <a:tabLst>
                <a:tab pos="328613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31413" algn="l"/>
                <a:tab pos="10488613" algn="l"/>
                <a:tab pos="10491788" algn="l"/>
                <a:tab pos="10494963" algn="l"/>
                <a:tab pos="10498138" algn="l"/>
                <a:tab pos="10501313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b="1" smtClean="0">
                <a:latin typeface="Courier New" charset="0"/>
              </a:rPr>
              <a:t>+=</a:t>
            </a:r>
            <a:r>
              <a:rPr lang="en-GB" b="1" smtClean="0"/>
              <a:t> 	add then assign</a:t>
            </a:r>
          </a:p>
          <a:p>
            <a:pPr marL="328613" indent="-327025">
              <a:spcBef>
                <a:spcPts val="700"/>
              </a:spcBef>
              <a:buClrTx/>
              <a:buFontTx/>
              <a:buNone/>
              <a:tabLst>
                <a:tab pos="328613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31413" algn="l"/>
                <a:tab pos="10488613" algn="l"/>
                <a:tab pos="10491788" algn="l"/>
                <a:tab pos="10494963" algn="l"/>
                <a:tab pos="10498138" algn="l"/>
                <a:tab pos="10501313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b="1" smtClean="0">
                <a:latin typeface="Courier New" charset="0"/>
              </a:rPr>
              <a:t>-=</a:t>
            </a:r>
            <a:r>
              <a:rPr lang="en-GB" b="1" smtClean="0"/>
              <a:t> 	subtract then assign</a:t>
            </a:r>
          </a:p>
          <a:p>
            <a:pPr marL="328613" indent="-327025">
              <a:spcBef>
                <a:spcPts val="700"/>
              </a:spcBef>
              <a:buClrTx/>
              <a:buFontTx/>
              <a:buNone/>
              <a:tabLst>
                <a:tab pos="328613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31413" algn="l"/>
                <a:tab pos="10488613" algn="l"/>
                <a:tab pos="10491788" algn="l"/>
                <a:tab pos="10494963" algn="l"/>
                <a:tab pos="10498138" algn="l"/>
                <a:tab pos="10501313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b="1" smtClean="0">
                <a:latin typeface="Courier New" charset="0"/>
              </a:rPr>
              <a:t>*=</a:t>
            </a:r>
            <a:r>
              <a:rPr lang="en-GB" b="1" smtClean="0"/>
              <a:t> 	multiply then assign</a:t>
            </a:r>
          </a:p>
          <a:p>
            <a:pPr marL="328613" indent="-327025">
              <a:spcBef>
                <a:spcPts val="700"/>
              </a:spcBef>
              <a:buClrTx/>
              <a:buFontTx/>
              <a:buNone/>
              <a:tabLst>
                <a:tab pos="328613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31413" algn="l"/>
                <a:tab pos="10488613" algn="l"/>
                <a:tab pos="10491788" algn="l"/>
                <a:tab pos="10494963" algn="l"/>
                <a:tab pos="10498138" algn="l"/>
                <a:tab pos="10501313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b="1" smtClean="0">
                <a:latin typeface="Courier New" charset="0"/>
              </a:rPr>
              <a:t>/=</a:t>
            </a:r>
            <a:r>
              <a:rPr lang="en-GB" b="1" smtClean="0"/>
              <a:t> 	divide then assign</a:t>
            </a:r>
          </a:p>
          <a:p>
            <a:pPr marL="328613" indent="-327025">
              <a:spcBef>
                <a:spcPts val="700"/>
              </a:spcBef>
              <a:buClrTx/>
              <a:buFontTx/>
              <a:buNone/>
              <a:tabLst>
                <a:tab pos="328613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31413" algn="l"/>
                <a:tab pos="10488613" algn="l"/>
                <a:tab pos="10491788" algn="l"/>
                <a:tab pos="10494963" algn="l"/>
                <a:tab pos="10498138" algn="l"/>
                <a:tab pos="10501313" algn="l"/>
                <a:tab pos="10504488" algn="l"/>
                <a:tab pos="10507663" algn="l"/>
                <a:tab pos="10510838" algn="l"/>
                <a:tab pos="10514013" algn="l"/>
              </a:tabLst>
            </a:pPr>
            <a:r>
              <a:rPr lang="en-GB" b="1" smtClean="0">
                <a:latin typeface="Courier New" charset="0"/>
              </a:rPr>
              <a:t>%=</a:t>
            </a:r>
            <a:r>
              <a:rPr lang="en-GB" b="1" smtClean="0"/>
              <a:t> 	remainder then assign</a:t>
            </a:r>
          </a:p>
          <a:p>
            <a:pPr marL="328613" indent="-327025">
              <a:spcBef>
                <a:spcPts val="700"/>
              </a:spcBef>
              <a:buClrTx/>
              <a:buFontTx/>
              <a:buNone/>
              <a:tabLst>
                <a:tab pos="328613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31413" algn="l"/>
                <a:tab pos="10488613" algn="l"/>
                <a:tab pos="10491788" algn="l"/>
                <a:tab pos="10494963" algn="l"/>
                <a:tab pos="10498138" algn="l"/>
                <a:tab pos="10501313" algn="l"/>
                <a:tab pos="10504488" algn="l"/>
                <a:tab pos="10507663" algn="l"/>
                <a:tab pos="10510838" algn="l"/>
                <a:tab pos="10514013" algn="l"/>
              </a:tabLst>
            </a:pPr>
            <a:endParaRPr lang="en-GB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42D48-F1F9-4FB0-AD3B-94B3283661EC}" type="datetime1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8E95A94-89BB-4616-9FDD-1CB047C84448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idx="4294967295"/>
          </p:nvPr>
        </p:nvSpPr>
        <p:spPr>
          <a:xfrm>
            <a:off x="857250" y="785813"/>
            <a:ext cx="8286750" cy="4786312"/>
          </a:xfrm>
        </p:spPr>
        <p:txBody>
          <a:bodyPr>
            <a:normAutofit/>
          </a:bodyPr>
          <a:lstStyle/>
          <a:p>
            <a:pPr marL="328613" indent="-327025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 err="1">
                <a:latin typeface="Courier New" charset="0"/>
              </a:rPr>
              <a:t>int</a:t>
            </a:r>
            <a:r>
              <a:rPr lang="en-GB" b="1" dirty="0">
                <a:latin typeface="Courier New" charset="0"/>
              </a:rPr>
              <a:t> number = 1;</a:t>
            </a:r>
          </a:p>
          <a:p>
            <a:pPr marL="328613" indent="-327025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 err="1">
                <a:latin typeface="Courier New" charset="0"/>
              </a:rPr>
              <a:t>int</a:t>
            </a:r>
            <a:r>
              <a:rPr lang="en-GB" b="1" dirty="0">
                <a:latin typeface="Courier New" charset="0"/>
              </a:rPr>
              <a:t> value = 3;</a:t>
            </a:r>
          </a:p>
          <a:p>
            <a:pPr marL="328613" indent="-327025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endParaRPr lang="en-GB" b="1" dirty="0">
              <a:latin typeface="Courier New" charset="0"/>
            </a:endParaRPr>
          </a:p>
          <a:p>
            <a:pPr marL="328613" indent="-327025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>
                <a:latin typeface="Courier New" charset="0"/>
              </a:rPr>
              <a:t>number = </a:t>
            </a:r>
            <a:r>
              <a:rPr lang="en-GB" b="1" dirty="0" err="1">
                <a:latin typeface="Courier New" charset="0"/>
              </a:rPr>
              <a:t>number</a:t>
            </a:r>
            <a:r>
              <a:rPr lang="en-GB" b="1" dirty="0">
                <a:latin typeface="Courier New" charset="0"/>
              </a:rPr>
              <a:t> + value;</a:t>
            </a:r>
          </a:p>
          <a:p>
            <a:pPr marL="328613" indent="-327025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/>
              <a:t>can also be expressed: </a:t>
            </a:r>
            <a:r>
              <a:rPr lang="en-GB" b="1" dirty="0">
                <a:latin typeface="Courier New" charset="0"/>
              </a:rPr>
              <a:t>number += value;</a:t>
            </a:r>
          </a:p>
          <a:p>
            <a:pPr marL="328613" indent="-327025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endParaRPr lang="en-GB" b="1" dirty="0">
              <a:latin typeface="Courier New" charset="0"/>
            </a:endParaRPr>
          </a:p>
          <a:p>
            <a:pPr marL="328613" indent="-327025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>
                <a:latin typeface="Courier New" charset="0"/>
              </a:rPr>
              <a:t>number = </a:t>
            </a:r>
            <a:r>
              <a:rPr lang="en-GB" b="1" dirty="0" err="1">
                <a:latin typeface="Courier New" charset="0"/>
              </a:rPr>
              <a:t>number</a:t>
            </a:r>
            <a:r>
              <a:rPr lang="en-GB" b="1" dirty="0">
                <a:latin typeface="Courier New" charset="0"/>
              </a:rPr>
              <a:t> - value;</a:t>
            </a:r>
          </a:p>
          <a:p>
            <a:pPr marL="328613" indent="-327025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/>
              <a:t>can also be expressed: </a:t>
            </a:r>
            <a:r>
              <a:rPr lang="en-GB" b="1" dirty="0">
                <a:latin typeface="Courier New" charset="0"/>
              </a:rPr>
              <a:t>number -= value;</a:t>
            </a:r>
          </a:p>
          <a:p>
            <a:pPr marL="328613" indent="-327025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/>
              <a:t>etc.</a:t>
            </a:r>
          </a:p>
          <a:p>
            <a:pPr marL="328613" indent="-327025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2249488"/>
            <a:ext cx="8229600" cy="4324350"/>
          </a:xfrm>
          <a:noFill/>
        </p:spPr>
        <p:txBody>
          <a:bodyPr lIns="90000" tIns="46800" rIns="233640" bIns="46800"/>
          <a:lstStyle/>
          <a:p>
            <a:pPr marL="36513" indent="0" algn="ctr">
              <a:buClrTx/>
              <a:buFontTx/>
              <a:buNone/>
              <a:tabLst>
                <a:tab pos="36513" algn="l"/>
                <a:tab pos="141288" algn="l"/>
                <a:tab pos="590550" algn="l"/>
                <a:tab pos="1039813" algn="l"/>
                <a:tab pos="1489075" algn="l"/>
                <a:tab pos="1938338" algn="l"/>
                <a:tab pos="2387600" algn="l"/>
                <a:tab pos="2836863" algn="l"/>
                <a:tab pos="3286125" algn="l"/>
                <a:tab pos="3735388" algn="l"/>
                <a:tab pos="4184650" algn="l"/>
                <a:tab pos="4633913" algn="l"/>
                <a:tab pos="5083175" algn="l"/>
                <a:tab pos="5532438" algn="l"/>
                <a:tab pos="5981700" algn="l"/>
                <a:tab pos="6430963" algn="l"/>
                <a:tab pos="6880225" algn="l"/>
                <a:tab pos="7329488" algn="l"/>
                <a:tab pos="7778750" algn="l"/>
                <a:tab pos="8228013" algn="l"/>
                <a:tab pos="8677275" algn="l"/>
              </a:tabLst>
            </a:pPr>
            <a:r>
              <a:rPr lang="en-GB" smtClean="0"/>
              <a:t>Arrays</a:t>
            </a: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124744"/>
            <a:ext cx="8229600" cy="1069975"/>
          </a:xfrm>
        </p:spPr>
        <p:txBody>
          <a:bodyPr rIns="81360"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rgbClr val="1A3170"/>
                </a:solidFill>
              </a:rPr>
              <a:t>Grouping </a:t>
            </a:r>
            <a:r>
              <a:rPr lang="en-GB" dirty="0" smtClean="0">
                <a:solidFill>
                  <a:srgbClr val="1A3170"/>
                </a:solidFill>
              </a:rPr>
              <a:t>object references</a:t>
            </a:r>
            <a:endParaRPr lang="en-GB" dirty="0">
              <a:solidFill>
                <a:srgbClr val="1A317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77A728-AC2D-49FE-8672-4B3F4C82F5B4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9552" y="1700808"/>
            <a:ext cx="8229600" cy="432435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Often we end up dealing with a large number of variables during the execution of a </a:t>
            </a:r>
            <a:r>
              <a:rPr lang="en-US" sz="24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program</a:t>
            </a:r>
            <a:endParaRPr lang="en-US" sz="2400" dirty="0" smtClean="0">
              <a:solidFill>
                <a:srgbClr val="1A3170"/>
              </a:solidFill>
              <a:latin typeface="Times New Roman" pitchFamily="16" charset="0"/>
              <a:ea typeface="Lucida Sans Unicode" charset="0"/>
              <a:cs typeface="Lucida Sans Unicode" charset="0"/>
            </a:endParaRPr>
          </a:p>
          <a:p>
            <a:r>
              <a:rPr lang="en-US" sz="24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The larger the number the more difficult it becomes to manage all those </a:t>
            </a:r>
            <a:r>
              <a:rPr lang="en-US" sz="24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variables </a:t>
            </a:r>
          </a:p>
          <a:p>
            <a:r>
              <a:rPr lang="en-US" sz="24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What we need is something to contain the variables as well as provide a convenient way to store and access them at runtime</a:t>
            </a:r>
            <a:r>
              <a:rPr lang="en-US" sz="24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.</a:t>
            </a:r>
            <a:endParaRPr lang="en-US" sz="2400" dirty="0" smtClean="0">
              <a:solidFill>
                <a:srgbClr val="1A3170"/>
              </a:solidFill>
              <a:latin typeface="Times New Roman" pitchFamily="16" charset="0"/>
              <a:ea typeface="Lucida Sans Unicode" charset="0"/>
              <a:cs typeface="Lucida Sans Unicode" charset="0"/>
            </a:endParaRPr>
          </a:p>
          <a:p>
            <a:r>
              <a:rPr lang="en-US" sz="24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We need to “gather” the variables into a single container. </a:t>
            </a:r>
          </a:p>
          <a:p>
            <a:r>
              <a:rPr lang="en-US" sz="24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This is what an Array represents.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914400" y="692150"/>
            <a:ext cx="8229600" cy="10699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Rationale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2F8A47-EB9B-4F27-ABF2-68490A4C8725}" type="datetime1">
              <a:rPr lang="en-US" smtClean="0"/>
              <a:t>1/23/2018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14400" y="1773238"/>
            <a:ext cx="8229600" cy="4324350"/>
          </a:xfrm>
        </p:spPr>
        <p:txBody>
          <a:bodyPr>
            <a:normAutofit/>
          </a:bodyPr>
          <a:lstStyle/>
          <a:p>
            <a:pPr marL="336550" indent="-336550">
              <a:lnSpc>
                <a:spcPct val="90000"/>
              </a:lnSpc>
              <a:buClr>
                <a:srgbClr val="264D8B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An array is a fixed-size collection, meaning the number of </a:t>
            </a:r>
            <a:r>
              <a:rPr lang="en-GB" b="1" i="1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elements</a:t>
            </a: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 it holds is set when it is created and never changes.</a:t>
            </a:r>
          </a:p>
          <a:p>
            <a:pPr marL="336550" indent="-336550">
              <a:lnSpc>
                <a:spcPct val="90000"/>
              </a:lnSpc>
              <a:buClr>
                <a:srgbClr val="264D8B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Programming languages usually offer a special fixed-size collection type: an </a:t>
            </a:r>
            <a:r>
              <a:rPr lang="en-GB" b="1" i="1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array</a:t>
            </a: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.</a:t>
            </a:r>
          </a:p>
          <a:p>
            <a:pPr marL="336550" indent="-336550">
              <a:lnSpc>
                <a:spcPct val="90000"/>
              </a:lnSpc>
              <a:buClr>
                <a:srgbClr val="264D8B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Java arrays can store object references or primitive-type values.</a:t>
            </a:r>
          </a:p>
          <a:p>
            <a:pPr marL="336550" indent="-336550">
              <a:lnSpc>
                <a:spcPct val="90000"/>
              </a:lnSpc>
              <a:buClr>
                <a:srgbClr val="264D8B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GB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Arrays use a special syntax.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692696"/>
            <a:ext cx="8229600" cy="1069975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Fixed-size collections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B5DC6-D454-41DB-842E-A99D96D4FF91}" type="datetime1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FED772-418C-47E6-8E42-B91DBDF4696D}" type="datetime1">
              <a:rPr lang="en-US" smtClean="0"/>
              <a:t>1/23/2018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8229600" cy="1069975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Creating an </a:t>
            </a:r>
            <a:r>
              <a:rPr lang="en-GB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array</a:t>
            </a:r>
            <a:endParaRPr lang="en-GB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187624" y="2420888"/>
            <a:ext cx="5077329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 dirty="0" smtClean="0">
                <a:solidFill>
                  <a:srgbClr val="000000"/>
                </a:solidFill>
                <a:cs typeface="Times New Roman" pitchFamily="16" charset="0"/>
              </a:rPr>
              <a:t>private </a:t>
            </a:r>
            <a:r>
              <a:rPr lang="en-GB" b="0" dirty="0" err="1">
                <a:solidFill>
                  <a:srgbClr val="000000"/>
                </a:solidFill>
                <a:cs typeface="Times New Roman" pitchFamily="16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cs typeface="Times New Roman" pitchFamily="16" charset="0"/>
              </a:rPr>
              <a:t>[] </a:t>
            </a:r>
            <a:r>
              <a:rPr lang="en-GB" b="0" dirty="0" err="1" smtClean="0">
                <a:solidFill>
                  <a:srgbClr val="000000"/>
                </a:solidFill>
                <a:cs typeface="Times New Roman" pitchFamily="16" charset="0"/>
              </a:rPr>
              <a:t>hourCounts</a:t>
            </a:r>
            <a:r>
              <a:rPr lang="en-GB" dirty="0" smtClean="0">
                <a:solidFill>
                  <a:srgbClr val="000000"/>
                </a:solidFill>
                <a:cs typeface="Times New Roman" pitchFamily="16" charset="0"/>
              </a:rPr>
              <a:t> = new </a:t>
            </a:r>
            <a:r>
              <a:rPr lang="en-GB" dirty="0" err="1" smtClean="0">
                <a:solidFill>
                  <a:srgbClr val="000000"/>
                </a:solidFill>
                <a:cs typeface="Times New Roman" pitchFamily="16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cs typeface="Times New Roman" pitchFamily="16" charset="0"/>
              </a:rPr>
              <a:t>[24</a:t>
            </a:r>
            <a:r>
              <a:rPr lang="en-GB" dirty="0" smtClean="0">
                <a:solidFill>
                  <a:srgbClr val="000000"/>
                </a:solidFill>
                <a:cs typeface="Times New Roman" pitchFamily="16" charset="0"/>
              </a:rPr>
              <a:t>];</a:t>
            </a:r>
            <a:endParaRPr lang="en-GB" b="0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 dirty="0">
                <a:solidFill>
                  <a:srgbClr val="000000"/>
                </a:solidFill>
                <a:cs typeface="Times New Roman" pitchFamily="16" charset="0"/>
              </a:rPr>
              <a:t> 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b="0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5436096" y="3429000"/>
            <a:ext cx="2530475" cy="4079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 dirty="0">
                <a:solidFill>
                  <a:srgbClr val="A57133"/>
                </a:solidFill>
                <a:latin typeface="Trebuchet MS" charset="0"/>
              </a:rPr>
              <a:t>Array object creation</a:t>
            </a: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971600" y="3501008"/>
            <a:ext cx="2892425" cy="4079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 dirty="0">
                <a:solidFill>
                  <a:srgbClr val="A57133"/>
                </a:solidFill>
                <a:latin typeface="Trebuchet MS" charset="0"/>
              </a:rPr>
              <a:t>Array variable declaration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H="1" flipV="1">
            <a:off x="5148064" y="2996952"/>
            <a:ext cx="294382" cy="66223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H="1" flipV="1">
            <a:off x="2483768" y="2924944"/>
            <a:ext cx="72008" cy="57606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1DD76-F19C-4E0D-BC87-DC3F783DDE20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3000"/>
            <a:ext cx="8229600" cy="1069975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chemeClr val="accent1">
                    <a:tint val="88000"/>
                    <a:satMod val="150000"/>
                  </a:schemeClr>
                </a:solidFill>
              </a:rPr>
              <a:t>The hourCounts array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2006600"/>
            <a:ext cx="8039100" cy="340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580113" y="5443699"/>
            <a:ext cx="2376264" cy="411036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 dirty="0">
                <a:solidFill>
                  <a:srgbClr val="A57133"/>
                </a:solidFill>
                <a:latin typeface="Trebuchet MS" charset="0"/>
              </a:rPr>
              <a:t>Array </a:t>
            </a:r>
            <a:r>
              <a:rPr lang="en-GB" sz="1800" dirty="0" smtClean="0">
                <a:solidFill>
                  <a:srgbClr val="A57133"/>
                </a:solidFill>
                <a:latin typeface="Trebuchet MS" charset="0"/>
              </a:rPr>
              <a:t>element</a:t>
            </a:r>
            <a:endParaRPr lang="en-GB" sz="1800" b="0" dirty="0">
              <a:solidFill>
                <a:srgbClr val="A57133"/>
              </a:solidFill>
              <a:latin typeface="Trebuchet MS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5076055" y="4797152"/>
            <a:ext cx="499293" cy="852859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652120" y="2708920"/>
            <a:ext cx="2376264" cy="411036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 dirty="0">
                <a:solidFill>
                  <a:srgbClr val="A57133"/>
                </a:solidFill>
                <a:latin typeface="Trebuchet MS" charset="0"/>
              </a:rPr>
              <a:t>Array </a:t>
            </a:r>
            <a:r>
              <a:rPr lang="en-GB" sz="1800" dirty="0" smtClean="0">
                <a:solidFill>
                  <a:srgbClr val="A57133"/>
                </a:solidFill>
                <a:latin typeface="Trebuchet MS" charset="0"/>
              </a:rPr>
              <a:t>element index</a:t>
            </a:r>
            <a:endParaRPr lang="en-GB" sz="1800" b="0" dirty="0">
              <a:solidFill>
                <a:srgbClr val="A57133"/>
              </a:solidFill>
              <a:latin typeface="Trebuchet MS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5364087" y="2915231"/>
            <a:ext cx="283267" cy="130585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39552" y="2852936"/>
            <a:ext cx="1368152" cy="411036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0" dirty="0" smtClean="0">
                <a:solidFill>
                  <a:srgbClr val="A57133"/>
                </a:solidFill>
                <a:latin typeface="Trebuchet MS" charset="0"/>
              </a:rPr>
              <a:t>“0” offset</a:t>
            </a:r>
            <a:endParaRPr lang="en-GB" sz="1800" b="0" dirty="0">
              <a:solidFill>
                <a:srgbClr val="A57133"/>
              </a:solidFill>
              <a:latin typeface="Trebuchet MS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187625" y="3284984"/>
            <a:ext cx="432048" cy="93610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272</TotalTime>
  <Words>1026</Words>
  <Application>Microsoft Office PowerPoint</Application>
  <PresentationFormat>On-screen Show (4:3)</PresentationFormat>
  <Paragraphs>251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COMP 1409 Introduction to Software Development 1</vt:lpstr>
      <vt:lpstr>Incrementing and Decrementing</vt:lpstr>
      <vt:lpstr>Arithmetic operators used with the assignment operator</vt:lpstr>
      <vt:lpstr>Slide 4</vt:lpstr>
      <vt:lpstr>Grouping object references</vt:lpstr>
      <vt:lpstr>Rationale</vt:lpstr>
      <vt:lpstr>Fixed-size collections</vt:lpstr>
      <vt:lpstr>Creating an array</vt:lpstr>
      <vt:lpstr>The hourCounts array</vt:lpstr>
      <vt:lpstr>Accessing Array Elements</vt:lpstr>
      <vt:lpstr>Standard array use</vt:lpstr>
      <vt:lpstr>Array literals</vt:lpstr>
      <vt:lpstr>Array length</vt:lpstr>
      <vt:lpstr>Repeating Code Segments</vt:lpstr>
      <vt:lpstr>The “for” loop</vt:lpstr>
      <vt:lpstr>For loop pseudo-code</vt:lpstr>
      <vt:lpstr>A Java example</vt:lpstr>
      <vt:lpstr>Practice</vt:lpstr>
      <vt:lpstr>for loop with bigger step</vt:lpstr>
      <vt:lpstr>Accumulating value variable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</dc:title>
  <dc:creator>paul</dc:creator>
  <dc:description>Copyright © David J. Barnes, Michael Kölling</dc:description>
  <cp:lastModifiedBy>paul</cp:lastModifiedBy>
  <cp:revision>105</cp:revision>
  <dcterms:modified xsi:type="dcterms:W3CDTF">2018-01-23T22:01:02Z</dcterms:modified>
</cp:coreProperties>
</file>