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71" r:id="rId1"/>
  </p:sldMasterIdLst>
  <p:notesMasterIdLst>
    <p:notesMasterId r:id="rId22"/>
  </p:notesMasterIdLst>
  <p:sldIdLst>
    <p:sldId id="281" r:id="rId2"/>
    <p:sldId id="282" r:id="rId3"/>
    <p:sldId id="313" r:id="rId4"/>
    <p:sldId id="309" r:id="rId5"/>
    <p:sldId id="314" r:id="rId6"/>
    <p:sldId id="308" r:id="rId7"/>
    <p:sldId id="315" r:id="rId8"/>
    <p:sldId id="286" r:id="rId9"/>
    <p:sldId id="310" r:id="rId10"/>
    <p:sldId id="287" r:id="rId11"/>
    <p:sldId id="288" r:id="rId12"/>
    <p:sldId id="289" r:id="rId13"/>
    <p:sldId id="290" r:id="rId14"/>
    <p:sldId id="296" r:id="rId15"/>
    <p:sldId id="297" r:id="rId16"/>
    <p:sldId id="318" r:id="rId17"/>
    <p:sldId id="319" r:id="rId18"/>
    <p:sldId id="317" r:id="rId19"/>
    <p:sldId id="316" r:id="rId20"/>
    <p:sldId id="305" r:id="rId2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CA6FE9D-D4CE-47F1-B097-F1F71DB027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09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8B83BD-AF2D-43B1-8B12-ACF08BA05163}" type="slidenum">
              <a:rPr lang="en-GB"/>
              <a:pPr/>
              <a:t>1</a:t>
            </a:fld>
            <a:endParaRPr lang="en-GB"/>
          </a:p>
        </p:txBody>
      </p:sp>
      <p:sp>
        <p:nvSpPr>
          <p:cNvPr id="409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632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85C2B29-9D7E-4956-A4AF-F29E0BA7DDF7}" type="slidenum">
              <a:rPr lang="en-GB"/>
              <a:pPr/>
              <a:t>14</a:t>
            </a:fld>
            <a:endParaRPr lang="en-GB"/>
          </a:p>
        </p:txBody>
      </p:sp>
      <p:sp>
        <p:nvSpPr>
          <p:cNvPr id="56325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63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632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E521EF1-7B10-4447-A52D-4FF0C0DEB7CA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9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734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1C676C-158B-4AB2-9DC9-77164928CC1D}" type="slidenum">
              <a:rPr lang="en-GB"/>
              <a:pPr/>
              <a:t>15</a:t>
            </a:fld>
            <a:endParaRPr lang="en-GB"/>
          </a:p>
        </p:txBody>
      </p:sp>
      <p:sp>
        <p:nvSpPr>
          <p:cNvPr id="573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5735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BD11CB-C685-40E3-A67A-429C70A5AD58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5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735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charset="0"/>
              </a:rPr>
              <a:t>Objects First with Java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charset="0"/>
              </a:rPr>
              <a:t>© David J. Barnes and Michael Kölling</a:t>
            </a:r>
          </a:p>
        </p:txBody>
      </p:sp>
      <p:sp>
        <p:nvSpPr>
          <p:cNvPr id="430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D1359B-8CDB-4AB4-BB19-A11C0279ED2F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43013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430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4301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A28C744-8EBF-4936-99D4-B710B21C515B}" type="slidenum">
              <a:rPr lang="en-GB" sz="1200">
                <a:solidFill>
                  <a:srgbClr val="000000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3016" name="Rectangle 4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7" name="Rectangle 5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19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F2E34A-8B01-42CA-A397-1F84EADC20A9}" type="slidenum">
              <a:rPr lang="en-GB"/>
              <a:pPr/>
              <a:t>2</a:t>
            </a:fld>
            <a:endParaRPr lang="en-GB"/>
          </a:p>
        </p:txBody>
      </p:sp>
      <p:sp>
        <p:nvSpPr>
          <p:cNvPr id="4198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4199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40B05F4-FB83-400D-AA7C-BEC55F4CD3E6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9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9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charset="0"/>
              </a:rPr>
              <a:t>Objects First with Java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charset="0"/>
              </a:rPr>
              <a:t>© David J. Barnes and Michael Kölling</a:t>
            </a:r>
          </a:p>
        </p:txBody>
      </p:sp>
      <p:sp>
        <p:nvSpPr>
          <p:cNvPr id="5837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502AB6-28A1-4E98-A891-3C1A3C3D92E3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83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charset="0"/>
              </a:rPr>
              <a:t>Objects First with Java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ea typeface="Lucida Sans Unicode" charset="0"/>
              </a:rPr>
              <a:t>© David J. Barnes and Michael Kölling</a:t>
            </a:r>
          </a:p>
        </p:txBody>
      </p:sp>
      <p:sp>
        <p:nvSpPr>
          <p:cNvPr id="5734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DF7A96-3EA1-469E-B68F-566790F7AE0B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573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735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D559980-A0B9-49BF-8A28-1381154016AD}" type="slidenum">
              <a:rPr lang="en-GB" sz="1200">
                <a:solidFill>
                  <a:srgbClr val="000000"/>
                </a:solidFill>
              </a:rPr>
              <a:pPr algn="r" eaLnBrk="1" hangingPunct="1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73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60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3B798C-4D86-465D-B949-5C1B5013842D}" type="slidenum">
              <a:rPr lang="en-GB"/>
              <a:pPr/>
              <a:t>8</a:t>
            </a:fld>
            <a:endParaRPr lang="en-GB"/>
          </a:p>
        </p:txBody>
      </p:sp>
      <p:sp>
        <p:nvSpPr>
          <p:cNvPr id="46085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4608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4608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835DFEC-6CF6-4565-A68A-5CC8C1CB60DE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8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9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71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EBB5FE-C061-43B6-BDB5-70188FDB3EDA}" type="slidenum">
              <a:rPr lang="en-GB"/>
              <a:pPr/>
              <a:t>10</a:t>
            </a:fld>
            <a:endParaRPr lang="en-GB"/>
          </a:p>
        </p:txBody>
      </p:sp>
      <p:sp>
        <p:nvSpPr>
          <p:cNvPr id="4710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Objects First with Java</a:t>
            </a:r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t>© David J. Barnes and Michael Kölling</a:t>
            </a:r>
          </a:p>
        </p:txBody>
      </p:sp>
      <p:sp>
        <p:nvSpPr>
          <p:cNvPr id="4711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3D7B6F4-25CF-4A2F-9058-8814C4A38ECC}" type="slidenum">
              <a:rPr lang="en-GB" sz="1200" b="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7112" name="Rectangle 4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13" name="Rectangle 5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6FFB85-F8D9-4FAD-9CD4-47F73F0C9DBF}" type="slidenum">
              <a:rPr lang="en-GB"/>
              <a:pPr/>
              <a:t>11</a:t>
            </a:fld>
            <a:endParaRPr lang="en-GB"/>
          </a:p>
        </p:txBody>
      </p:sp>
      <p:sp>
        <p:nvSpPr>
          <p:cNvPr id="4813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D3AC84-61E7-4098-82F1-53EA3D001823}" type="slidenum">
              <a:rPr lang="en-GB"/>
              <a:pPr/>
              <a:t>12</a:t>
            </a:fld>
            <a:endParaRPr lang="en-GB"/>
          </a:p>
        </p:txBody>
      </p:sp>
      <p:sp>
        <p:nvSpPr>
          <p:cNvPr id="4915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915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018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92B26A-169D-4DF4-BF26-7C465CE195EB}" type="slidenum">
              <a:rPr lang="en-GB"/>
              <a:pPr/>
              <a:t>13</a:t>
            </a:fld>
            <a:endParaRPr lang="en-GB"/>
          </a:p>
        </p:txBody>
      </p:sp>
      <p:sp>
        <p:nvSpPr>
          <p:cNvPr id="5018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5234A8F5-4FA3-4120-B98E-2E3B5381D08E}" type="datetime1">
              <a:rPr lang="en-US" smtClean="0"/>
              <a:t>2/7/2018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556AC0-EE05-45C2-A6E5-4AB42FC0A7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C5ABA-9AAA-45E3-9106-C094B633F08C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90E2D-F9BF-4937-933B-3B9F96182F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EE6DB-E466-4338-8B94-CD9D32CDE933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711D1-3E25-4380-8241-4D3B45A24E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4363"/>
            <a:ext cx="7845425" cy="1485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22232" y="6633936"/>
            <a:ext cx="721768" cy="224064"/>
          </a:xfrm>
        </p:spPr>
        <p:txBody>
          <a:bodyPr/>
          <a:lstStyle/>
          <a:p>
            <a:pPr>
              <a:defRPr/>
            </a:pPr>
            <a:fld id="{FF4FF94C-055B-477E-839C-47FAAB3273E5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A051-4608-4F27-83AE-20AD9A7B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C5241-2FA6-40DD-A299-00CDD0ECD61A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133B-E373-4331-8D0F-1C1C897F58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EE17FDB9-FBAF-492D-91D4-1CDE1E612894}" type="datetime1">
              <a:rPr lang="en-US" smtClean="0"/>
              <a:t>2/7/2018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FEBFDE2-3382-43D2-9955-0E1DD5DD19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4BD4B47-3398-43F0-A844-BD0FFF4DA5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2B0236-F178-49D2-88EE-11438673995B}" type="datetime1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D735E3-A3ED-4909-B587-926A91746ECC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6B14-8732-4265-96D5-452FA0D9EE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42DA7-9C22-4A89-BEA5-06E9AF8B73B1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28113-9E94-4AE5-8A0F-449B93EAC3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494240" y="6633936"/>
            <a:ext cx="649760" cy="22406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7F74700-F95B-4A4F-AF58-28B6C995D74B}" type="datetime1">
              <a:rPr lang="en-US" smtClean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1368152" cy="26064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email: pmills5@learn.bcit.ca  © 2018 Paul Mills, All rights reserved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73F023-4DFB-4A60-92FC-26209BDD3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67544" y="1844824"/>
            <a:ext cx="84582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rgbClr val="00B050"/>
                </a:solidFill>
              </a:rPr>
              <a:t>COMP 1409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Introduction to Software Development 1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algn="ctr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dirty="0" smtClean="0"/>
              <a:t>session </a:t>
            </a:r>
            <a:r>
              <a:rPr lang="en-GB" dirty="0" smtClean="0"/>
              <a:t>5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1 - Altering a field value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7175" y="3203575"/>
            <a:ext cx="6581775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public void insertMoney(int amount)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balance = balance + amount;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 b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517900" y="2193925"/>
            <a:ext cx="15525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94338" y="2513013"/>
            <a:ext cx="18192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388225" y="2589213"/>
            <a:ext cx="142875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parameter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3276600" y="2590800"/>
            <a:ext cx="917575" cy="617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5330825" y="2895600"/>
            <a:ext cx="46355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7362825" y="2963863"/>
            <a:ext cx="53975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019175" y="2208213"/>
            <a:ext cx="227806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133600" y="2667000"/>
            <a:ext cx="131763" cy="5191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969000" y="4875213"/>
            <a:ext cx="2794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assignment statement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4111625" y="4340225"/>
            <a:ext cx="2216150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914650" y="4859338"/>
            <a:ext cx="252253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A57133"/>
                </a:solidFill>
              </a:rPr>
              <a:t>field being mutated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 flipV="1">
            <a:off x="2892425" y="4410075"/>
            <a:ext cx="692150" cy="469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0AEA3-47F2-4F2A-A87D-06A306449E32}" type="datetime1">
              <a:rPr lang="en-US" smtClean="0"/>
              <a:t>2/7/2018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971600" y="476672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2 - Setting a field value</a:t>
            </a:r>
            <a:endParaRPr lang="en-GB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0">
                <a:solidFill>
                  <a:srgbClr val="1A3170"/>
                </a:solidFill>
              </a:rPr>
              <a:t>Fields often have dedicated </a:t>
            </a:r>
            <a:r>
              <a:rPr lang="en-GB" sz="3200" b="0">
                <a:solidFill>
                  <a:srgbClr val="1A3170"/>
                </a:solidFill>
                <a:latin typeface="Courier New" pitchFamily="49" charset="0"/>
              </a:rPr>
              <a:t>set</a:t>
            </a:r>
            <a:r>
              <a:rPr lang="en-GB" sz="3200" b="0">
                <a:solidFill>
                  <a:srgbClr val="1A3170"/>
                </a:solidFill>
              </a:rPr>
              <a:t> mutator methods.</a:t>
            </a:r>
          </a:p>
          <a:p>
            <a:pPr marL="339725" indent="-339725" algn="l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 b="0">
                <a:solidFill>
                  <a:srgbClr val="1A3170"/>
                </a:solidFill>
              </a:rPr>
              <a:t>These have a simple, distinctive form:</a:t>
            </a:r>
          </a:p>
          <a:p>
            <a:pPr marL="739775" lvl="1" indent="-282575" algn="l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Courier New" pitchFamily="49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800" b="0">
                <a:solidFill>
                  <a:srgbClr val="1A3170"/>
                </a:solidFill>
                <a:latin typeface="Courier New" pitchFamily="49" charset="0"/>
              </a:rPr>
              <a:t>void</a:t>
            </a:r>
            <a:r>
              <a:rPr lang="en-GB" sz="2800" b="0">
                <a:solidFill>
                  <a:srgbClr val="1A3170"/>
                </a:solidFill>
              </a:rPr>
              <a:t> return type</a:t>
            </a:r>
          </a:p>
          <a:p>
            <a:pPr marL="739775" lvl="1" indent="-282575" algn="l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800" b="0">
                <a:solidFill>
                  <a:srgbClr val="1A3170"/>
                </a:solidFill>
              </a:rPr>
              <a:t>method name related to the field name</a:t>
            </a:r>
          </a:p>
          <a:p>
            <a:pPr marL="739775" lvl="1" indent="-282575" algn="l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800" b="0">
                <a:solidFill>
                  <a:srgbClr val="1A3170"/>
                </a:solidFill>
              </a:rPr>
              <a:t>single parameter, with the same type as the type of the field</a:t>
            </a:r>
          </a:p>
          <a:p>
            <a:pPr marL="739775" lvl="1" indent="-282575" algn="l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800" b="0">
                <a:solidFill>
                  <a:srgbClr val="1A3170"/>
                </a:solidFill>
              </a:rPr>
              <a:t>a single assignment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08198-7A4C-4961-B3D6-5D7EABF54F1D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71600" y="404664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typical </a:t>
            </a:r>
            <a:r>
              <a:rPr lang="en-GB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setter </a:t>
            </a:r>
            <a:r>
              <a:rPr lang="en-GB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544638" y="1844675"/>
            <a:ext cx="6581775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public void </a:t>
            </a:r>
            <a:r>
              <a:rPr lang="en-GB" b="0" dirty="0" err="1">
                <a:solidFill>
                  <a:srgbClr val="000000"/>
                </a:solidFill>
                <a:latin typeface="Courier New" pitchFamily="49" charset="0"/>
              </a:rPr>
              <a:t>setDiscount</a:t>
            </a: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 amount)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    discount = amount;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339975" y="4149725"/>
            <a:ext cx="4964113" cy="180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0">
                <a:solidFill>
                  <a:srgbClr val="1A3170"/>
                </a:solidFill>
              </a:rPr>
              <a:t>We can infer that </a:t>
            </a:r>
            <a:r>
              <a:rPr lang="en-GB" sz="2800" b="0">
                <a:solidFill>
                  <a:srgbClr val="1A3170"/>
                </a:solidFill>
                <a:latin typeface="Courier New" pitchFamily="49" charset="0"/>
              </a:rPr>
              <a:t>discount</a:t>
            </a:r>
            <a:r>
              <a:rPr lang="en-GB" sz="2800" b="0">
                <a:solidFill>
                  <a:srgbClr val="1A3170"/>
                </a:solidFill>
              </a:rPr>
              <a:t> is a field of type </a:t>
            </a:r>
            <a:r>
              <a:rPr lang="en-GB" sz="2800" b="0">
                <a:solidFill>
                  <a:srgbClr val="1A3170"/>
                </a:solidFill>
                <a:latin typeface="Courier New" pitchFamily="49" charset="0"/>
              </a:rPr>
              <a:t>int</a:t>
            </a:r>
            <a:r>
              <a:rPr lang="en-GB" sz="2800" b="0">
                <a:solidFill>
                  <a:srgbClr val="1A3170"/>
                </a:solidFill>
              </a:rPr>
              <a:t>, i.e: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800" b="0">
              <a:solidFill>
                <a:srgbClr val="1A317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0">
                <a:solidFill>
                  <a:srgbClr val="1A3170"/>
                </a:solidFill>
                <a:latin typeface="Courier New" pitchFamily="49" charset="0"/>
              </a:rPr>
              <a:t>private int discount;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8E7F3E-B604-4728-B398-11D176D53012}" type="datetime1">
              <a:rPr lang="en-US" smtClean="0"/>
              <a:t>2/7/2018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Protective</a:t>
            </a:r>
            <a:r>
              <a:rPr lang="en-US" sz="4400" b="0" dirty="0">
                <a:solidFill>
                  <a:srgbClr val="44AAC6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mutators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A set method does not have to assign the parameter to the field.</a:t>
            </a:r>
          </a:p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The parameter may be checked for validity and rejected if inappropriate.</a:t>
            </a:r>
          </a:p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Mutators thereby protect fields.</a:t>
            </a:r>
          </a:p>
          <a:p>
            <a:pPr marL="339725" indent="-339725" algn="l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Mutators support </a:t>
            </a:r>
            <a:r>
              <a:rPr lang="en-US" sz="3200" b="0" i="1">
                <a:solidFill>
                  <a:srgbClr val="1A3170"/>
                </a:solidFill>
              </a:rPr>
              <a:t>encapsulation</a:t>
            </a:r>
            <a:r>
              <a:rPr lang="en-US" sz="3200" b="0">
                <a:solidFill>
                  <a:srgbClr val="1A317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91354-1D3C-4A75-935D-DC18F3B847CB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990600" y="296863"/>
            <a:ext cx="7772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validation in</a:t>
            </a:r>
            <a:b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ticket machine method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46175" y="1619250"/>
            <a:ext cx="7313613" cy="4848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/**</a:t>
            </a:r>
          </a:p>
          <a:p>
            <a:pPr algn="l" eaLnBrk="1" hangingPunct="1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Receives money from a customer.</a:t>
            </a:r>
          </a:p>
          <a:p>
            <a:pPr algn="l" eaLnBrk="1" hangingPunct="1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@param amount money to receive</a:t>
            </a:r>
          </a:p>
          <a:p>
            <a:pPr algn="l" eaLnBrk="1" hangingPunct="1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*/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public void insertMoney(int amount)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if(amount &gt; 0) { //positive amount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    balance = balance + amount;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}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else 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   // print an error message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}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46ACF-328E-4E74-9254-5AFFEF1A7814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90600" y="296863"/>
            <a:ext cx="7772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validation in a</a:t>
            </a:r>
            <a:b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ticket machine method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23963" y="1700213"/>
            <a:ext cx="7313612" cy="411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/**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Sets the price of a ticket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@param cost what a ticket costs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*/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public void setPrice(int cost)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if(cost &gt;= 0) { //at least zero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    price = cost;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}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// no else required – do nothing</a:t>
            </a:r>
          </a:p>
          <a:p>
            <a:pPr algn="l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FE1A3D-FDF3-49DA-90B4-5CCD98BA0426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Internal Method Calls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one method calls another method within the same class.</a:t>
            </a:r>
          </a:p>
          <a:p>
            <a:r>
              <a:rPr lang="en-US" dirty="0" smtClean="0"/>
              <a:t>Commonly done with </a:t>
            </a:r>
            <a:r>
              <a:rPr lang="en-US" dirty="0" err="1" smtClean="0"/>
              <a:t>contstructors</a:t>
            </a:r>
            <a:endParaRPr lang="en-US" dirty="0" smtClean="0"/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/**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TicketMachine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constructor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@param cost price of a ticket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*/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public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TicketMachine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cost)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setPrice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(cost); </a:t>
            </a:r>
          </a:p>
          <a:p>
            <a:pPr>
              <a:buClr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8BD87-9B4D-4AE4-85AB-3B48F1DFC017}" type="datetime1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5085184"/>
            <a:ext cx="3736920" cy="1200329"/>
          </a:xfrm>
          <a:prstGeom prst="rect">
            <a:avLst/>
          </a:prstGeom>
          <a:solidFill>
            <a:srgbClr val="006C3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Calls setter on previous slide</a:t>
            </a:r>
          </a:p>
          <a:p>
            <a:pPr algn="ctr"/>
            <a:r>
              <a:rPr lang="en-US" dirty="0" smtClean="0"/>
              <a:t>to validate and assign the </a:t>
            </a:r>
          </a:p>
          <a:p>
            <a:pPr algn="ctr"/>
            <a:r>
              <a:rPr lang="en-US" dirty="0" smtClean="0"/>
              <a:t>ctor param to the field.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427984" y="5517232"/>
            <a:ext cx="648072" cy="1681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Validation fail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r>
              <a:rPr lang="en-US" dirty="0" smtClean="0"/>
              <a:t>When params are rejected you can:</a:t>
            </a:r>
          </a:p>
          <a:p>
            <a:pPr lvl="1"/>
            <a:r>
              <a:rPr lang="en-US" dirty="0" smtClean="0"/>
              <a:t>Display a message</a:t>
            </a:r>
          </a:p>
          <a:p>
            <a:pPr lvl="1"/>
            <a:r>
              <a:rPr lang="en-US" dirty="0" smtClean="0"/>
              <a:t>Do nothing (ignore)</a:t>
            </a:r>
          </a:p>
          <a:p>
            <a:pPr lvl="1"/>
            <a:r>
              <a:rPr lang="en-US" dirty="0" smtClean="0"/>
              <a:t>Substitute a value - </a:t>
            </a:r>
            <a:r>
              <a:rPr lang="en-US" dirty="0" smtClean="0">
                <a:solidFill>
                  <a:srgbClr val="FF0000"/>
                </a:solidFill>
              </a:rPr>
              <a:t>DANGEROUS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IllegalArgumentException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7DF51-333C-4D88-84EF-D8D6FBB5E5D8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null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24350"/>
          </a:xfrm>
        </p:spPr>
        <p:txBody>
          <a:bodyPr/>
          <a:lstStyle/>
          <a:p>
            <a:pPr eaLnBrk="1" hangingPunct="1"/>
            <a:r>
              <a:rPr lang="en-US" smtClean="0"/>
              <a:t>null is an actually value. It is NOT nothing.</a:t>
            </a:r>
          </a:p>
          <a:p>
            <a:pPr eaLnBrk="1" hangingPunct="1"/>
            <a:r>
              <a:rPr lang="en-US" smtClean="0"/>
              <a:t>Object reference hold a null value until an object address has been assigned</a:t>
            </a:r>
          </a:p>
          <a:p>
            <a:pPr eaLnBrk="1" hangingPunct="1"/>
            <a:r>
              <a:rPr lang="en-US" smtClean="0"/>
              <a:t>null can be both useful and troublesome</a:t>
            </a:r>
          </a:p>
          <a:p>
            <a:pPr eaLnBrk="1" hangingPunct="1"/>
            <a:r>
              <a:rPr lang="en-US" smtClean="0"/>
              <a:t>We can check for null values and make runtime decisions based on our finding. More on this in coming sessions.</a:t>
            </a:r>
          </a:p>
          <a:p>
            <a:pPr eaLnBrk="1" hangingPunct="1"/>
            <a:r>
              <a:rPr lang="en-US" smtClean="0"/>
              <a:t>null is a keyword. Don’t use it for anything else.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6DB82-0F81-4FCE-B465-F7C41B330ED4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Javadoc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comments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755650" y="1341438"/>
            <a:ext cx="80010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>
                <a:solidFill>
                  <a:srgbClr val="1A3170"/>
                </a:solidFill>
              </a:rPr>
              <a:t>Every class has a comment at the top that explains what the class is and what it is used for.</a:t>
            </a:r>
          </a:p>
          <a:p>
            <a:pPr marL="339725" indent="-339725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>
                <a:solidFill>
                  <a:srgbClr val="1A3170"/>
                </a:solidFill>
              </a:rPr>
              <a:t>Every ctor has comments that describe its purpose and the purpose of the parameters is uses</a:t>
            </a:r>
          </a:p>
          <a:p>
            <a:pPr marL="339725" indent="-339725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>
                <a:solidFill>
                  <a:srgbClr val="1A3170"/>
                </a:solidFill>
              </a:rPr>
              <a:t>Every method has a comment that includes information about parameters (if any) and return value (if any).</a:t>
            </a:r>
          </a:p>
          <a:p>
            <a:pPr marL="339725" indent="-339725" eaLnBrk="1" hangingPunct="1">
              <a:spcBef>
                <a:spcPts val="7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>
                <a:solidFill>
                  <a:srgbClr val="1A3170"/>
                </a:solidFill>
              </a:rPr>
              <a:t>Javadoc comments and tags e.g. @author, @version, @return, @param are used to generate documentation for the class.</a:t>
            </a:r>
          </a:p>
          <a:p>
            <a:pPr marL="339725" indent="-339725" eaLnBrk="1" hangingPunct="1">
              <a:spcBef>
                <a:spcPts val="700"/>
              </a:spcBef>
              <a:buClr>
                <a:srgbClr val="264D8B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800">
              <a:solidFill>
                <a:srgbClr val="1A3170"/>
              </a:solidFill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2BA48F3-E826-4886-85DA-3794349C3448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A190A-3947-4D58-86CA-403E1A1E37B5}" type="datetime1">
              <a:rPr lang="en-US" smtClean="0"/>
              <a:t>2/7/2018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222375" y="1912938"/>
            <a:ext cx="7540625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400" b="0">
                <a:solidFill>
                  <a:srgbClr val="1A3170"/>
                </a:solidFill>
              </a:rPr>
              <a:t>Understanding class definitions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371600" y="4191000"/>
            <a:ext cx="6934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0">
                <a:solidFill>
                  <a:srgbClr val="1A3170"/>
                </a:solidFill>
              </a:rPr>
              <a:t>Looking inside classes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EEAF8D-6632-47EB-A6B0-046F34A52DC3}" type="datetime1">
              <a:rPr lang="en-US" smtClean="0"/>
              <a:t>2/7/2018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63" y="428625"/>
            <a:ext cx="8183562" cy="10509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Terms to remember</a:t>
            </a:r>
            <a:endParaRPr lang="en-US" dirty="0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>
          <a:xfrm>
            <a:off x="428625" y="1714500"/>
            <a:ext cx="8183563" cy="4187825"/>
          </a:xfrm>
        </p:spPr>
        <p:txBody>
          <a:bodyPr/>
          <a:lstStyle/>
          <a:p>
            <a:r>
              <a:rPr lang="en-CA" dirty="0" smtClean="0"/>
              <a:t>Accessor</a:t>
            </a:r>
            <a:endParaRPr lang="en-CA" dirty="0" smtClean="0"/>
          </a:p>
          <a:p>
            <a:r>
              <a:rPr lang="en-CA" dirty="0" smtClean="0"/>
              <a:t>Mutator</a:t>
            </a:r>
            <a:endParaRPr lang="en-CA" dirty="0" smtClean="0"/>
          </a:p>
          <a:p>
            <a:r>
              <a:rPr lang="en-CA" dirty="0" smtClean="0"/>
              <a:t>Validation</a:t>
            </a:r>
          </a:p>
          <a:p>
            <a:r>
              <a:rPr lang="en-CA" dirty="0" smtClean="0"/>
              <a:t>Internal Method Calls</a:t>
            </a:r>
            <a:endParaRPr lang="en-CA" dirty="0" smtClean="0"/>
          </a:p>
          <a:p>
            <a:r>
              <a:rPr lang="en-CA" dirty="0" err="1" smtClean="0"/>
              <a:t>Javadoc</a:t>
            </a:r>
            <a:endParaRPr lang="en-CA" dirty="0" smtClean="0"/>
          </a:p>
          <a:p>
            <a:r>
              <a:rPr lang="en-CA" dirty="0" smtClean="0"/>
              <a:t>n</a:t>
            </a:r>
            <a:r>
              <a:rPr lang="en-CA" dirty="0" smtClean="0"/>
              <a:t>ull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47E1E-9267-4087-9112-5A9C50EFA194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Visibility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325938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Members of a class can be hidden or made visible via the visibility modifier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The two main ones we will use are: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private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Used mainly for fields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Hides field from external access to protect them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Can be seen inside the class only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public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Exact opposite to private, used for </a:t>
            </a:r>
            <a:r>
              <a:rPr lang="en-US" dirty="0" err="1" smtClean="0"/>
              <a:t>ctors</a:t>
            </a:r>
            <a:r>
              <a:rPr lang="en-US" dirty="0" smtClean="0"/>
              <a:t> and methods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Makes the member visible to everything</a:t>
            </a:r>
          </a:p>
          <a:p>
            <a:pPr marL="923544" lvl="2" indent="-219456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Unprotected access</a:t>
            </a:r>
            <a:endParaRPr lang="en-US" dirty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81328"/>
            <a:ext cx="1368152" cy="26064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email: pmills5@learn.bcit.ca  © 2018 Paul Mills, All rights reserved</a:t>
            </a:r>
            <a:endParaRPr lang="en-GB" dirty="0" smtClean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6784DB-C1CB-4C17-B7B8-A7E63F7CA2FE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5E051-57FB-420D-A882-653D85A7AF4B}" type="datetime1">
              <a:rPr lang="en-US" smtClean="0"/>
              <a:t>2/7/2018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fields are declared private we can access them from inside the class only. </a:t>
            </a:r>
          </a:p>
          <a:p>
            <a:r>
              <a:rPr lang="en-US" dirty="0" smtClean="0"/>
              <a:t>What if we want to read a field after the object has been created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We need a way to access these private fields.</a:t>
            </a:r>
          </a:p>
          <a:p>
            <a:r>
              <a:rPr lang="en-US" dirty="0" smtClean="0"/>
              <a:t>This is where accessor methods are very useful.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0C659-933A-4BC6-866C-8864EB84F4F5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25937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Methods always specify a return type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The return type reveals what kind of data the method returns when it is called (invoked)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Common return types: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 smtClean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b="1" dirty="0" smtClean="0"/>
              <a:t>void</a:t>
            </a:r>
            <a:r>
              <a:rPr lang="en-US" dirty="0" smtClean="0"/>
              <a:t> – actually no return value at all. </a:t>
            </a:r>
            <a:r>
              <a:rPr lang="en-US" dirty="0" smtClean="0"/>
              <a:t>A “void” method will perform a process but not return anything back to the point of invocation</a:t>
            </a:r>
            <a:r>
              <a:rPr lang="en-US" dirty="0" smtClean="0"/>
              <a:t>. No return statement required.</a:t>
            </a:r>
            <a:endParaRPr lang="en-US" dirty="0" smtClean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dirty="0" smtClean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&lt;</a:t>
            </a:r>
            <a:r>
              <a:rPr lang="en-US" b="1" dirty="0" smtClean="0"/>
              <a:t>primitive type</a:t>
            </a:r>
            <a:r>
              <a:rPr lang="en-US" dirty="0" smtClean="0"/>
              <a:t>&gt; - a primitive value such as an </a:t>
            </a:r>
            <a:r>
              <a:rPr lang="en-US" dirty="0" err="1" smtClean="0"/>
              <a:t>int</a:t>
            </a:r>
            <a:r>
              <a:rPr lang="en-US" dirty="0" smtClean="0"/>
              <a:t> that would be used further at the point of invocation. The actual primitive value is returned.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dirty="0" smtClean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smtClean="0"/>
              <a:t>&lt;</a:t>
            </a:r>
            <a:r>
              <a:rPr lang="en-US" b="1" dirty="0" smtClean="0"/>
              <a:t>object type</a:t>
            </a:r>
            <a:r>
              <a:rPr lang="en-US" dirty="0" smtClean="0"/>
              <a:t>&gt; - an object reference that is returned to the point of invocation. The return value is actually an object address.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AD4A-F4BE-40AE-ACA9-55541FCEF0EC}" type="datetime1">
              <a:rPr lang="en-US" smtClean="0"/>
              <a:t>2/7/2018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7B092-BA31-4738-A3C6-BFE6C6822C1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Accessor methods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>
                <a:solidFill>
                  <a:srgbClr val="1A3170"/>
                </a:solidFill>
              </a:rPr>
              <a:t>An accessor method always has a return type that is not </a:t>
            </a:r>
            <a:r>
              <a:rPr lang="en-GB" sz="3200">
                <a:solidFill>
                  <a:srgbClr val="1A3170"/>
                </a:solidFill>
                <a:latin typeface="Courier New" pitchFamily="49" charset="0"/>
              </a:rPr>
              <a:t>void</a:t>
            </a:r>
            <a:r>
              <a:rPr lang="en-GB" sz="3200">
                <a:solidFill>
                  <a:srgbClr val="1A3170"/>
                </a:solidFill>
              </a:rPr>
              <a:t>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>
                <a:solidFill>
                  <a:srgbClr val="1A3170"/>
                </a:solidFill>
              </a:rPr>
              <a:t>An accessor method returns a value (</a:t>
            </a:r>
            <a:r>
              <a:rPr lang="en-GB" sz="3200" i="1">
                <a:solidFill>
                  <a:srgbClr val="1A3170"/>
                </a:solidFill>
              </a:rPr>
              <a:t>result</a:t>
            </a:r>
            <a:r>
              <a:rPr lang="en-GB" sz="3200">
                <a:solidFill>
                  <a:srgbClr val="1A3170"/>
                </a:solidFill>
              </a:rPr>
              <a:t>) of the type given in the header.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>
                <a:solidFill>
                  <a:srgbClr val="1A3170"/>
                </a:solidFill>
              </a:rPr>
              <a:t>The method will contain a </a:t>
            </a:r>
            <a:r>
              <a:rPr lang="en-GB" sz="3200">
                <a:solidFill>
                  <a:srgbClr val="1A3170"/>
                </a:solidFill>
                <a:latin typeface="Courier New" pitchFamily="49" charset="0"/>
              </a:rPr>
              <a:t>return</a:t>
            </a:r>
            <a:r>
              <a:rPr lang="en-GB" sz="3200">
                <a:solidFill>
                  <a:srgbClr val="1A3170"/>
                </a:solidFill>
              </a:rPr>
              <a:t> statement to return the value.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3200">
                <a:solidFill>
                  <a:srgbClr val="1A3170"/>
                </a:solidFill>
              </a:rPr>
              <a:t>NOTE: Returning is </a:t>
            </a:r>
            <a:r>
              <a:rPr lang="en-GB" sz="3200" i="1">
                <a:solidFill>
                  <a:srgbClr val="1A3170"/>
                </a:solidFill>
              </a:rPr>
              <a:t>not</a:t>
            </a:r>
            <a:r>
              <a:rPr lang="en-GB" sz="3200">
                <a:solidFill>
                  <a:srgbClr val="1A3170"/>
                </a:solidFill>
              </a:rPr>
              <a:t> printing!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50BFB2-94D3-4A77-B754-4AC26133241E}" type="datetime1">
              <a:rPr lang="en-US" smtClean="0"/>
              <a:t>2/7/2018</a:t>
            </a:fld>
            <a:endParaRPr lang="en-US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66F3DC-6BEA-450B-AA5E-07AAE0E665C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23528" y="381000"/>
            <a:ext cx="8439472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Typical Accessor 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getter) Method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303463" y="3203575"/>
            <a:ext cx="4021137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public int getPrice()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{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    return price;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6" charset="0"/>
              </a:rPr>
              <a:t>}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38575" y="2168525"/>
            <a:ext cx="15716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400675" y="2489200"/>
            <a:ext cx="18192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775450" y="2871788"/>
            <a:ext cx="2063750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301875" y="3581400"/>
            <a:ext cx="365125" cy="1371600"/>
          </a:xfrm>
          <a:prstGeom prst="ellipse">
            <a:avLst/>
          </a:prstGeom>
          <a:noFill/>
          <a:ln w="9360">
            <a:solidFill>
              <a:srgbClr val="A571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38450" y="4865688"/>
            <a:ext cx="4552950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589713" y="3937000"/>
            <a:ext cx="22320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 flipV="1">
            <a:off x="2622550" y="4773613"/>
            <a:ext cx="234950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3987800" y="2574925"/>
            <a:ext cx="38735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5280025" y="2819400"/>
            <a:ext cx="69215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6178550" y="3124200"/>
            <a:ext cx="615950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5581650" y="4164013"/>
            <a:ext cx="10731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906463" y="2489200"/>
            <a:ext cx="22780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00200" y="2895600"/>
            <a:ext cx="10064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DD5E23-BC02-4147-A82E-2199A0ACF76C}" type="datetime1">
              <a:rPr lang="en-US" smtClean="0"/>
              <a:t>2/7/2018</a:t>
            </a:fld>
            <a:endParaRPr lang="en-US"/>
          </a:p>
        </p:txBody>
      </p:sp>
      <p:sp>
        <p:nvSpPr>
          <p:cNvPr id="33810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76DAD7-7345-491F-9E67-921C2A6A4A3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Mutator methods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Have a similar method structure: header and body.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Used to </a:t>
            </a:r>
            <a:r>
              <a:rPr lang="en-US" sz="3200" b="0" i="1">
                <a:solidFill>
                  <a:srgbClr val="1A3170"/>
                </a:solidFill>
              </a:rPr>
              <a:t>mutate</a:t>
            </a:r>
            <a:r>
              <a:rPr lang="en-US" sz="3200" b="0">
                <a:solidFill>
                  <a:srgbClr val="1A3170"/>
                </a:solidFill>
              </a:rPr>
              <a:t> (i.e., change) an object’s state.</a:t>
            </a:r>
          </a:p>
          <a:p>
            <a:pPr marL="339725" indent="-339725" algn="l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b="0">
                <a:solidFill>
                  <a:srgbClr val="1A3170"/>
                </a:solidFill>
              </a:rPr>
              <a:t>Achieved through changing the value of one or more fields.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>
                <a:solidFill>
                  <a:srgbClr val="1A3170"/>
                </a:solidFill>
              </a:rPr>
              <a:t>Typically contain assignment statements.</a:t>
            </a:r>
          </a:p>
          <a:p>
            <a:pPr marL="739775" lvl="1" indent="-282575" algn="l" eaLnBrk="1" hangingPunct="1">
              <a:lnSpc>
                <a:spcPct val="90000"/>
              </a:lnSpc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b="0">
                <a:solidFill>
                  <a:srgbClr val="1A3170"/>
                </a:solidFill>
              </a:rPr>
              <a:t>Usually receive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2BF8F-2818-4E6C-AEA1-EEEA5DF11952}" type="datetime1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Mutator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from reading an object’s fields we will commonly want to change the field values.</a:t>
            </a:r>
          </a:p>
          <a:p>
            <a:endParaRPr lang="en-US" dirty="0" smtClean="0"/>
          </a:p>
          <a:p>
            <a:r>
              <a:rPr lang="en-US" dirty="0" smtClean="0"/>
              <a:t>Once again, because the fields are private we do not have direct access to them from out side the class itself.</a:t>
            </a:r>
          </a:p>
          <a:p>
            <a:endParaRPr lang="en-US" dirty="0" smtClean="0"/>
          </a:p>
          <a:p>
            <a:r>
              <a:rPr lang="en-US" dirty="0" smtClean="0"/>
              <a:t>This is where mutator methods are useful.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EE10A-37A6-45F5-AC61-062A6EAA94F6}" type="datetime1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1368152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email: pmills5@learn.bcit.ca  © 2018 Paul Mills, All rights reserved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3C5E-1E75-449C-8148-E3E13CDEE2C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195</TotalTime>
  <Words>1421</Words>
  <Application>Microsoft Office PowerPoint</Application>
  <PresentationFormat>On-screen Show (4:3)</PresentationFormat>
  <Paragraphs>267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COMP 1409 Introduction to Software Development 1</vt:lpstr>
      <vt:lpstr>Slide 2</vt:lpstr>
      <vt:lpstr>Visibility Modifiers</vt:lpstr>
      <vt:lpstr>Accessor Methods</vt:lpstr>
      <vt:lpstr>Return Types</vt:lpstr>
      <vt:lpstr>Slide 6</vt:lpstr>
      <vt:lpstr>Slide 7</vt:lpstr>
      <vt:lpstr>Slide 8</vt:lpstr>
      <vt:lpstr>Mutator Methods</vt:lpstr>
      <vt:lpstr>Slide 10</vt:lpstr>
      <vt:lpstr>Slide 11</vt:lpstr>
      <vt:lpstr>Slide 12</vt:lpstr>
      <vt:lpstr>Slide 13</vt:lpstr>
      <vt:lpstr>Slide 14</vt:lpstr>
      <vt:lpstr>Slide 15</vt:lpstr>
      <vt:lpstr>Internal Method Calls</vt:lpstr>
      <vt:lpstr>Validation fail options</vt:lpstr>
      <vt:lpstr>null</vt:lpstr>
      <vt:lpstr>Slide 19</vt:lpstr>
      <vt:lpstr>Terms to remember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paul</dc:creator>
  <dc:description>Copyright © David J. Barnes, Michael Kölling</dc:description>
  <cp:lastModifiedBy>paul</cp:lastModifiedBy>
  <cp:revision>60</cp:revision>
  <dcterms:modified xsi:type="dcterms:W3CDTF">2018-02-07T20:03:48Z</dcterms:modified>
</cp:coreProperties>
</file>