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71" r:id="rId1"/>
  </p:sldMasterIdLst>
  <p:notesMasterIdLst>
    <p:notesMasterId r:id="rId23"/>
  </p:notesMasterIdLst>
  <p:sldIdLst>
    <p:sldId id="282" r:id="rId2"/>
    <p:sldId id="283" r:id="rId3"/>
    <p:sldId id="28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8" r:id="rId15"/>
    <p:sldId id="309" r:id="rId16"/>
    <p:sldId id="310" r:id="rId17"/>
    <p:sldId id="311" r:id="rId18"/>
    <p:sldId id="314" r:id="rId19"/>
    <p:sldId id="312" r:id="rId20"/>
    <p:sldId id="313" r:id="rId21"/>
    <p:sldId id="307" r:id="rId2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30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0C08A3-A925-417E-B4B3-0D5287F90DF8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30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86E3EA-B8AE-4017-8114-1FFA69C004E4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593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93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042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0FF8B0-0EBA-4295-ADA3-BF4D475EEB37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604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144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62B2B9-2A28-47A1-BA69-C9FBEFA3ED71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614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246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B2FFFC9-A3FD-4961-A922-366A7ADE5EDD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624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301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301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47AAA2-90CA-4702-9E40-AC9A6F9842A1}" type="slidenum">
              <a:rPr lang="en-GB"/>
              <a:pPr/>
              <a:t>14</a:t>
            </a:fld>
            <a:endParaRPr lang="en-GB"/>
          </a:p>
        </p:txBody>
      </p:sp>
      <p:sp>
        <p:nvSpPr>
          <p:cNvPr id="43013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2580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EBF508-9813-4295-85C6-F5B78C53D062}" type="slidenum">
              <a:rPr lang="en-GB"/>
              <a:pPr/>
              <a:t>15</a:t>
            </a:fld>
            <a:endParaRPr lang="en-GB"/>
          </a:p>
        </p:txBody>
      </p:sp>
      <p:sp>
        <p:nvSpPr>
          <p:cNvPr id="50181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2580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EDFBAD-8010-40AE-B9D0-C63394516A5A}" type="slidenum">
              <a:rPr lang="en-GB"/>
              <a:pPr/>
              <a:t>16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2580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8BC396-86B4-4C37-9125-4268B73D5DB8}" type="slidenum">
              <a:rPr lang="en-GB"/>
              <a:pPr/>
              <a:t>17</a:t>
            </a:fld>
            <a:endParaRPr lang="en-GB"/>
          </a:p>
        </p:txBody>
      </p:sp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2580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75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405776-6B99-4C24-8166-623A804402CD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6758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675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6759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9F188AD-7AF9-40EE-B7B3-BD3C0A0F0650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9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75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40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C09ABF-1861-4AAA-9EAB-3413CEE238B0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4037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4403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C886C23-6DE8-4D77-A88C-AC6706C18D67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40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50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411FAC-4639-4145-9C14-822247AD5A0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50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325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F34D3F-0104-47DA-A009-A9D052003F92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3253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325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B42E6DE-2620-47D6-A543-7AFE46AA3B71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427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AB0A68-A781-4600-83CA-47AFBD2E59B7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542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530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55F880-4FCF-4826-8FA0-A2EFBA36206C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53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53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632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1A6D72-B68B-4BE6-9107-286FFBBB207F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5632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632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9DD6B8B-B377-48A8-8549-238F9BF63055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734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34A1F7-DF95-4D19-A535-A7F1985135B6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573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735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E6EEE21-5106-4727-8F88-4DFF3CB99687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73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837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90B9A6-3B27-49FB-8216-7EA62D52F786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83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83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DD2A792A-9CAC-41A5-A645-0E5525FD03BA}" type="datetime1">
              <a:rPr lang="en-US" smtClean="0"/>
              <a:t>2/14/2018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5793B1-6BC9-4596-A792-07C6289CE40C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C1D10-BECC-437D-BE81-261EC0E49502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4363"/>
            <a:ext cx="7845425" cy="148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AABA-77A4-41A9-8709-0EFC2C3EF6BB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EEF4-A4C7-4110-A38D-B883D52DD3B8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F2C0A-E80C-4F02-89D7-AAB0769CFACC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718B3EE-7AEE-40F7-B946-7A1693212565}" type="datetime1">
              <a:rPr lang="en-US" smtClean="0"/>
              <a:t>2/14/2018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3ECDFD4F-2640-4D6B-917D-34306210D0E9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94240" y="6633936"/>
            <a:ext cx="649760" cy="224064"/>
          </a:xfrm>
        </p:spPr>
        <p:txBody>
          <a:bodyPr/>
          <a:lstStyle/>
          <a:p>
            <a:pPr>
              <a:defRPr/>
            </a:pPr>
            <a:fld id="{1FF7A430-639D-4576-860A-AAE7B7D26D46}" type="datetime1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B4403-D190-468F-8D5C-3A3D65DCAD5C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97189-C6A1-42FC-8280-43ACA01A1E2F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2440" y="6597352"/>
            <a:ext cx="611560" cy="26064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8B92FAC-B8C3-4AE5-9E42-6B2C34B5007B}" type="datetime1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1440160" cy="26064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7544" y="1628800"/>
            <a:ext cx="84582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00B050"/>
                </a:solidFill>
              </a:rPr>
              <a:t>COMP 1409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Introduction to Software Development 1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 dirty="0">
                <a:solidFill>
                  <a:srgbClr val="44AAC6"/>
                </a:solidFill>
              </a:rPr>
              <a:t>Static variables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 dirty="0">
                <a:solidFill>
                  <a:srgbClr val="1A3170"/>
                </a:solidFill>
              </a:rPr>
              <a:t>‘static' is a Java key word that describes variables (or methods) that belong to the class rather than to the individual instances (objects) of the class</a:t>
            </a:r>
            <a:r>
              <a:rPr lang="en-US" sz="3200" b="0" dirty="0" smtClean="0">
                <a:solidFill>
                  <a:srgbClr val="1A3170"/>
                </a:solidFill>
              </a:rPr>
              <a:t>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3200" b="0" dirty="0">
              <a:solidFill>
                <a:srgbClr val="1A3170"/>
              </a:solidFill>
            </a:endParaRPr>
          </a:p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 dirty="0">
                <a:solidFill>
                  <a:srgbClr val="1A3170"/>
                </a:solidFill>
              </a:rPr>
              <a:t>Only one copy exists in memory and all objects of that class share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7CDC6-7DC1-4710-8054-C210B5333B97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44AAC6"/>
                </a:solidFill>
              </a:rPr>
              <a:t>Static variables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00113" y="1800225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public class DemoStatic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   private static int count = 0;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b="0">
              <a:solidFill>
                <a:srgbClr val="1A3170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   public DemoStatic()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   {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     // keeps count of objects 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		 count = count + 1;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   }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b="0">
                <a:solidFill>
                  <a:srgbClr val="1A317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492FC-3420-4E00-B385-A00201920BBB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Symbolic constants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19975" cy="4200525"/>
          </a:xfrm>
        </p:spPr>
        <p:txBody>
          <a:bodyPr/>
          <a:lstStyle/>
          <a:p>
            <a:pPr marL="319088" indent="-319088" eaLnBrk="1" hangingPunct="1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 constant is a value that will not change, e.g. literal values like 5, -20, “hello”.</a:t>
            </a:r>
          </a:p>
          <a:p>
            <a:pPr marL="319088" indent="-319088" eaLnBrk="1" hangingPunct="1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endParaRPr lang="en-GB" sz="32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pPr marL="319088" indent="-319088" eaLnBrk="1" hangingPunct="1">
              <a:lnSpc>
                <a:spcPct val="90000"/>
              </a:lnSpc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The key word ‘final’ indicates a memory location set aside for a value that will not change while the program is running. </a:t>
            </a:r>
          </a:p>
          <a:p>
            <a:pPr marL="319088" indent="-319088" eaLnBrk="1" hangingPunct="1">
              <a:buClrTx/>
              <a:buFontTx/>
              <a:buNone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48BCD-4570-427E-970A-8FC16D01241C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696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Symbolic </a:t>
            </a:r>
            <a:r>
              <a:rPr lang="en-GB" sz="4400" dirty="0" smtClean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constants...</a:t>
            </a:r>
            <a:endParaRPr lang="en-GB" sz="4400" dirty="0">
              <a:solidFill>
                <a:srgbClr val="44AAC6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7600" cy="4510088"/>
          </a:xfrm>
        </p:spPr>
        <p:txBody>
          <a:bodyPr/>
          <a:lstStyle/>
          <a:p>
            <a:pPr marL="319088" indent="-319088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static and final together indicate a symbolic constant in Java.</a:t>
            </a:r>
          </a:p>
          <a:p>
            <a:pPr marL="319088" indent="-319088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Symbolic constant is a synonym for a constant value.</a:t>
            </a:r>
          </a:p>
          <a:p>
            <a:pPr marL="319088" indent="-319088" eaLnBrk="1" hangingPunct="1">
              <a:spcBef>
                <a:spcPts val="600"/>
              </a:spcBef>
              <a:buClr>
                <a:srgbClr val="7F0000"/>
              </a:buClr>
              <a:buFont typeface="Times New Roman" pitchFamily="16" charset="0"/>
              <a:buChar char="•"/>
              <a:tabLst>
                <a:tab pos="319088" algn="l"/>
                <a:tab pos="423863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Must be assigned its value when declared.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1400" b="1" dirty="0" smtClean="0"/>
              <a:t/>
            </a:r>
            <a:br>
              <a:rPr lang="en-GB" sz="1400" b="1" dirty="0" smtClean="0"/>
            </a:br>
            <a:r>
              <a:rPr lang="en-GB" sz="2400" b="1" dirty="0" smtClean="0">
                <a:latin typeface="Courier New" pitchFamily="49" charset="0"/>
              </a:rPr>
              <a:t>static final double PI = 3.14159;</a:t>
            </a:r>
            <a:br>
              <a:rPr lang="en-GB" sz="2400" b="1" dirty="0" smtClean="0">
                <a:latin typeface="Courier New" pitchFamily="49" charset="0"/>
              </a:rPr>
            </a:br>
            <a:r>
              <a:rPr lang="en-GB" sz="2400" b="1" dirty="0" smtClean="0">
                <a:latin typeface="Courier New" pitchFamily="49" charset="0"/>
              </a:rPr>
              <a:t>static final double PRIME_RATE = 4.25;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835CC-ABD4-45A3-94A5-F043E27B94F6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Static methods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971600" y="1700808"/>
            <a:ext cx="7467600" cy="4200525"/>
          </a:xfrm>
        </p:spPr>
        <p:txBody>
          <a:bodyPr>
            <a:normAutofit fontScale="85000" lnSpcReduction="10000"/>
          </a:bodyPr>
          <a:lstStyle/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 static method, like a static variable, is shared by all objects. There is only one copy in memory.</a:t>
            </a: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sz="32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Because a static method exists outside any object it can be called without any object existing.</a:t>
            </a: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sz="32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Static methods cannot access non-static  members</a:t>
            </a: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sz="3200" dirty="0" smtClean="0">
              <a:solidFill>
                <a:srgbClr val="1A3170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  <a:p>
            <a:pPr marL="328613" indent="-328613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public static void main(String[] </a:t>
            </a:r>
            <a:r>
              <a:rPr lang="en-GB" sz="3200" dirty="0" err="1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args</a:t>
            </a:r>
            <a:r>
              <a:rPr lang="en-GB" sz="3200" dirty="0" smtClean="0">
                <a:solidFill>
                  <a:srgbClr val="1A3170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69293-F172-4252-BA49-79F615E283C9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Overloading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79500" y="1870075"/>
            <a:ext cx="7380288" cy="4702175"/>
          </a:xfrm>
        </p:spPr>
        <p:txBody>
          <a:bodyPr>
            <a:normAutofit/>
          </a:bodyPr>
          <a:lstStyle/>
          <a:p>
            <a:pPr marL="328613" indent="-328613" fontAlgn="auto">
              <a:spcBef>
                <a:spcPts val="600"/>
              </a:spcBef>
              <a:spcAft>
                <a:spcPts val="0"/>
              </a:spcAft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Now that we have added a default constructor to the </a:t>
            </a:r>
            <a:r>
              <a:rPr lang="en-GB" b="1" dirty="0" err="1"/>
              <a:t>TicketMachine</a:t>
            </a:r>
            <a:r>
              <a:rPr lang="en-GB" b="1" dirty="0"/>
              <a:t>, it has two constructors. </a:t>
            </a:r>
          </a:p>
          <a:p>
            <a:pPr marL="328613" indent="-328613" fontAlgn="auto">
              <a:spcBef>
                <a:spcPts val="600"/>
              </a:spcBef>
              <a:spcAft>
                <a:spcPts val="0"/>
              </a:spcAft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This is overloading.</a:t>
            </a:r>
          </a:p>
          <a:p>
            <a:pPr marL="328613" indent="-328613" fontAlgn="auto">
              <a:spcBef>
                <a:spcPts val="600"/>
              </a:spcBef>
              <a:spcAft>
                <a:spcPts val="0"/>
              </a:spcAft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Both constructors and methods can be overloaded.</a:t>
            </a:r>
          </a:p>
          <a:p>
            <a:pPr marL="328613" indent="-328613" fontAlgn="auto">
              <a:spcBef>
                <a:spcPts val="600"/>
              </a:spcBef>
              <a:spcAft>
                <a:spcPts val="0"/>
              </a:spcAft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Overloading requires different signatures.</a:t>
            </a:r>
          </a:p>
          <a:p>
            <a:pPr marL="328613" indent="-3286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328613" indent="-328613"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  <a:p>
            <a:pPr marL="328613" indent="-328613" fontAlgn="auto"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96B74-9113-42BB-8020-A74E9228A52D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chemeClr val="accent1">
                    <a:tint val="88000"/>
                    <a:satMod val="150000"/>
                  </a:schemeClr>
                </a:solidFill>
              </a:rPr>
              <a:t>Overloading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079500" y="1870075"/>
            <a:ext cx="7380288" cy="3916363"/>
          </a:xfrm>
        </p:spPr>
        <p:txBody>
          <a:bodyPr>
            <a:normAutofit fontScale="92500" lnSpcReduction="10000"/>
          </a:bodyPr>
          <a:lstStyle/>
          <a:p>
            <a:pPr marL="328613" indent="-328613" fontAlgn="auto">
              <a:spcBef>
                <a:spcPts val="600"/>
              </a:spcBef>
              <a:spcAft>
                <a:spcPts val="0"/>
              </a:spcAft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>There are three ways in which signatures can be different:</a:t>
            </a:r>
          </a:p>
          <a:p>
            <a:pPr marL="1479550" lvl="1" indent="-563563" fontAlgn="auto">
              <a:spcAft>
                <a:spcPts val="0"/>
              </a:spcAft>
              <a:buClr>
                <a:srgbClr val="264D8B"/>
              </a:buClr>
              <a:buFont typeface="Trebuchet MS" charset="0"/>
              <a:buChar char="–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sz="3200" b="1" dirty="0"/>
              <a:t>different number of parameters</a:t>
            </a:r>
          </a:p>
          <a:p>
            <a:pPr marL="1479550" lvl="1" indent="-563563" fontAlgn="auto">
              <a:spcAft>
                <a:spcPts val="0"/>
              </a:spcAft>
              <a:buClr>
                <a:srgbClr val="264D8B"/>
              </a:buClr>
              <a:buFont typeface="Trebuchet MS" charset="0"/>
              <a:buChar char="–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sz="3200" b="1" dirty="0"/>
              <a:t>different data types</a:t>
            </a:r>
          </a:p>
          <a:p>
            <a:pPr marL="1479550" lvl="1" indent="-563563" fontAlgn="auto">
              <a:spcAft>
                <a:spcPts val="0"/>
              </a:spcAft>
              <a:buClr>
                <a:srgbClr val="264D8B"/>
              </a:buClr>
              <a:buFont typeface="Trebuchet MS" charset="0"/>
              <a:buChar char="–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sz="3200" b="1" dirty="0"/>
              <a:t>different order of parameters.</a:t>
            </a:r>
          </a:p>
          <a:p>
            <a:pPr marL="328613" indent="-3286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328613" indent="-328613"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  <a:p>
            <a:pPr marL="328613" indent="-328613" fontAlgn="auto"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424FD-C93D-42C8-A98D-01E96D5B461B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Overloading Constructors</a:t>
            </a:r>
            <a:endParaRPr lang="en-GB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79500" y="1870075"/>
            <a:ext cx="7380288" cy="4773613"/>
          </a:xfrm>
        </p:spPr>
        <p:txBody>
          <a:bodyPr>
            <a:normAutofit/>
          </a:bodyPr>
          <a:lstStyle/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</a:t>
            </a:r>
            <a:r>
              <a:rPr lang="en-GB" b="1" dirty="0" err="1">
                <a:latin typeface="Courier New" charset="0"/>
              </a:rPr>
              <a:t>TicketMachine</a:t>
            </a:r>
            <a:r>
              <a:rPr lang="en-GB" b="1" dirty="0">
                <a:latin typeface="Courier New" charset="0"/>
              </a:rPr>
              <a:t>()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</a:t>
            </a:r>
            <a:r>
              <a:rPr lang="en-GB" b="1" dirty="0" err="1">
                <a:latin typeface="Courier New" charset="0"/>
              </a:rPr>
              <a:t>TicketMachine</a:t>
            </a:r>
            <a:r>
              <a:rPr lang="en-GB" b="1" dirty="0">
                <a:latin typeface="Courier New" charset="0"/>
              </a:rPr>
              <a:t>(</a:t>
            </a: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cost</a:t>
            </a:r>
            <a:r>
              <a:rPr lang="en-GB" b="1" dirty="0" smtClean="0">
                <a:latin typeface="Courier New" charset="0"/>
              </a:rPr>
              <a:t>)</a:t>
            </a:r>
            <a:endParaRPr lang="en-GB" b="1" dirty="0">
              <a:latin typeface="Courier New" charset="0"/>
            </a:endParaRP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/>
              <a:t>Or for a Dog class: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Dog()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Dog(String name)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Dog(</a:t>
            </a: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age)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Dog(String name, </a:t>
            </a: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age)</a:t>
            </a:r>
          </a:p>
          <a:p>
            <a:pPr marL="330200" indent="-328613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en-GB" b="1" dirty="0">
                <a:latin typeface="Courier New" charset="0"/>
              </a:rPr>
              <a:t>public Dog(</a:t>
            </a:r>
            <a:r>
              <a:rPr lang="en-GB" b="1" dirty="0" err="1">
                <a:latin typeface="Courier New" charset="0"/>
              </a:rPr>
              <a:t>int</a:t>
            </a:r>
            <a:r>
              <a:rPr lang="en-GB" b="1" dirty="0">
                <a:latin typeface="Courier New" charset="0"/>
              </a:rPr>
              <a:t> age, String name</a:t>
            </a:r>
            <a:r>
              <a:rPr lang="en-GB" b="1" dirty="0" smtClean="0">
                <a:latin typeface="Courier New" charset="0"/>
              </a:rPr>
              <a:t>)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330200" indent="-328613"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  <a:p>
            <a:pPr marL="330200" indent="-328613" fontAlgn="auto">
              <a:spcBef>
                <a:spcPts val="450"/>
              </a:spcBef>
              <a:spcAft>
                <a:spcPts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en-GB" sz="2600" b="1" dirty="0">
              <a:solidFill>
                <a:srgbClr val="000000"/>
              </a:solidFill>
              <a:latin typeface="Courier New" charset="0"/>
              <a:cs typeface="Lucida Sans Unicod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A729CB-F85A-419D-A64E-1D3AFB068D55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136"/>
            <a:ext cx="8229600" cy="4325112"/>
          </a:xfrm>
        </p:spPr>
        <p:txBody>
          <a:bodyPr/>
          <a:lstStyle/>
          <a:p>
            <a:r>
              <a:rPr lang="en-US" dirty="0" smtClean="0"/>
              <a:t>public void display(String data)</a:t>
            </a:r>
          </a:p>
          <a:p>
            <a:r>
              <a:rPr lang="en-US" dirty="0" smtClean="0"/>
              <a:t>public void display(</a:t>
            </a:r>
            <a:r>
              <a:rPr lang="en-US" dirty="0" err="1" smtClean="0"/>
              <a:t>int</a:t>
            </a:r>
            <a:r>
              <a:rPr lang="en-US" dirty="0" smtClean="0"/>
              <a:t> number1, </a:t>
            </a:r>
            <a:r>
              <a:rPr lang="en-US" dirty="0" err="1" smtClean="0"/>
              <a:t>int</a:t>
            </a:r>
            <a:r>
              <a:rPr lang="en-US" dirty="0" smtClean="0"/>
              <a:t> number2)</a:t>
            </a:r>
          </a:p>
          <a:p>
            <a:r>
              <a:rPr lang="en-US" dirty="0" smtClean="0"/>
              <a:t>public void display (String data, 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</a:p>
          <a:p>
            <a:endParaRPr lang="en-US" dirty="0" smtClean="0"/>
          </a:p>
          <a:p>
            <a:r>
              <a:rPr lang="en-US" dirty="0" smtClean="0"/>
              <a:t>NOT overloading if return types are different</a:t>
            </a:r>
          </a:p>
          <a:p>
            <a:pPr lvl="1"/>
            <a:r>
              <a:rPr lang="en-US" dirty="0" smtClean="0"/>
              <a:t>public void display(String data)</a:t>
            </a:r>
          </a:p>
          <a:p>
            <a:pPr lvl="1"/>
            <a:r>
              <a:rPr lang="en-US" dirty="0" smtClean="0"/>
              <a:t>public String display(String data)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431-84B2-459D-A93F-C73F0B93D28F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" name="Right Arrow 8"/>
          <p:cNvSpPr/>
          <p:nvPr/>
        </p:nvSpPr>
        <p:spPr>
          <a:xfrm rot="835740" flipH="1">
            <a:off x="6067372" y="4693798"/>
            <a:ext cx="2829180" cy="80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 OVERLOADING</a:t>
            </a:r>
            <a:endParaRPr 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en-US" dirty="0" smtClean="0"/>
              <a:t>Switch/Case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9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month = 2;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year = 2000;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numDays</a:t>
            </a:r>
            <a:r>
              <a:rPr lang="en-US" sz="1800" dirty="0" smtClean="0"/>
              <a:t> = 0; </a:t>
            </a:r>
          </a:p>
          <a:p>
            <a:pPr>
              <a:buNone/>
            </a:pPr>
            <a:r>
              <a:rPr lang="en-US" sz="1800" dirty="0" smtClean="0"/>
              <a:t>switch (month) { </a:t>
            </a:r>
          </a:p>
          <a:p>
            <a:pPr>
              <a:buNone/>
            </a:pPr>
            <a:r>
              <a:rPr lang="en-US" sz="1800" dirty="0" smtClean="0"/>
              <a:t>	case 1: case 3: case 5: </a:t>
            </a:r>
          </a:p>
          <a:p>
            <a:pPr>
              <a:buNone/>
            </a:pPr>
            <a:r>
              <a:rPr lang="en-US" sz="1800" dirty="0" smtClean="0"/>
              <a:t>	case 7: case 8: case 10: case 12: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numDays</a:t>
            </a:r>
            <a:r>
              <a:rPr lang="en-US" sz="1800" dirty="0" smtClean="0"/>
              <a:t> = 31; </a:t>
            </a:r>
          </a:p>
          <a:p>
            <a:pPr>
              <a:buNone/>
            </a:pPr>
            <a:r>
              <a:rPr lang="en-US" sz="1800" dirty="0" smtClean="0"/>
              <a:t>		break; </a:t>
            </a:r>
          </a:p>
          <a:p>
            <a:pPr>
              <a:buNone/>
            </a:pPr>
            <a:r>
              <a:rPr lang="en-US" sz="1800" dirty="0" smtClean="0"/>
              <a:t>	case 4: case 6: case 9: case 11: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numDays</a:t>
            </a:r>
            <a:r>
              <a:rPr lang="en-US" sz="1800" dirty="0" smtClean="0"/>
              <a:t> = 30; </a:t>
            </a:r>
          </a:p>
          <a:p>
            <a:pPr>
              <a:buNone/>
            </a:pPr>
            <a:r>
              <a:rPr lang="en-US" sz="1800" dirty="0" smtClean="0"/>
              <a:t>		break; </a:t>
            </a:r>
          </a:p>
          <a:p>
            <a:pPr>
              <a:buNone/>
            </a:pPr>
            <a:r>
              <a:rPr lang="en-US" sz="1800" dirty="0" smtClean="0"/>
              <a:t>	case 2: </a:t>
            </a:r>
          </a:p>
          <a:p>
            <a:pPr>
              <a:buNone/>
            </a:pPr>
            <a:r>
              <a:rPr lang="en-US" sz="1800" dirty="0" smtClean="0"/>
              <a:t>		if (((year % 4 == 0) &amp;&amp; !(year % 100 == 0)) || (year % 400 == 0)) </a:t>
            </a:r>
          </a:p>
          <a:p>
            <a:pPr>
              <a:buNone/>
            </a:pPr>
            <a:r>
              <a:rPr lang="en-US" sz="1800" dirty="0" smtClean="0"/>
              <a:t>		       </a:t>
            </a:r>
            <a:r>
              <a:rPr lang="en-US" sz="1800" dirty="0" err="1" smtClean="0"/>
              <a:t>numDays</a:t>
            </a:r>
            <a:r>
              <a:rPr lang="en-US" sz="1800" dirty="0" smtClean="0"/>
              <a:t> = 29; </a:t>
            </a:r>
          </a:p>
          <a:p>
            <a:pPr>
              <a:buNone/>
            </a:pPr>
            <a:r>
              <a:rPr lang="en-US" sz="1800" dirty="0" smtClean="0"/>
              <a:t>	             else </a:t>
            </a:r>
          </a:p>
          <a:p>
            <a:pPr>
              <a:buNone/>
            </a:pPr>
            <a:r>
              <a:rPr lang="en-US" sz="1800" dirty="0" smtClean="0"/>
              <a:t>		       </a:t>
            </a:r>
            <a:r>
              <a:rPr lang="en-US" sz="1800" dirty="0" err="1" smtClean="0"/>
              <a:t>numDays</a:t>
            </a:r>
            <a:r>
              <a:rPr lang="en-US" sz="1800" dirty="0" smtClean="0"/>
              <a:t> = 28; </a:t>
            </a:r>
          </a:p>
          <a:p>
            <a:pPr>
              <a:buNone/>
            </a:pPr>
            <a:r>
              <a:rPr lang="en-US" sz="1800" dirty="0" smtClean="0"/>
              <a:t>		break; </a:t>
            </a:r>
          </a:p>
          <a:p>
            <a:pPr>
              <a:buNone/>
            </a:pPr>
            <a:r>
              <a:rPr lang="en-US" sz="1800" dirty="0" smtClean="0"/>
              <a:t>	default: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("Invalid month."); </a:t>
            </a:r>
          </a:p>
          <a:p>
            <a:pPr>
              <a:buNone/>
            </a:pPr>
            <a:r>
              <a:rPr lang="en-US" sz="1800" dirty="0" smtClean="0"/>
              <a:t>		break; 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B7851-C4C8-464E-AB76-F09EEF338C6D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146288"/>
            <a:ext cx="762000" cy="350305"/>
          </a:xfrm>
        </p:spPr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1556793"/>
            <a:ext cx="135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test value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23728" y="1916832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8024" y="1844825"/>
            <a:ext cx="306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cases can be combined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2204864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348881"/>
            <a:ext cx="257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result if case is true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71800" y="2708920"/>
            <a:ext cx="21602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39952" y="2924945"/>
            <a:ext cx="4522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break takes you out of the structure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 remaining cases are not tested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051720" y="3140968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4048" y="4725145"/>
            <a:ext cx="3038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always be prepared to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handle bad input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619672" y="5157192"/>
            <a:ext cx="33123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222375" y="1912938"/>
            <a:ext cx="75406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1A3170"/>
                </a:solidFill>
              </a:rPr>
              <a:t>Understanding class definitions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371600" y="4191000"/>
            <a:ext cx="6934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0">
                <a:solidFill>
                  <a:srgbClr val="1A3170"/>
                </a:solidFill>
              </a:rPr>
              <a:t>Looking inside classes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E9379-65D3-4ED7-AC9B-106E8FCDB530}" type="datetime1">
              <a:rPr lang="en-US" smtClean="0"/>
              <a:t>2/14/2018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Switch/Case Selection…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603512"/>
          </a:xfrm>
        </p:spPr>
        <p:txBody>
          <a:bodyPr/>
          <a:lstStyle/>
          <a:p>
            <a:r>
              <a:rPr lang="en-US" dirty="0" smtClean="0"/>
              <a:t>Can also work with chars and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F5370-5384-4411-B570-B0CB2DD549A1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2996952"/>
            <a:ext cx="36647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 grade = 'C';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switch(grade) {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case 'A' 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("Excellent!");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break;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case 'B' : case 'C' 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("Well done");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break; </a:t>
            </a:r>
          </a:p>
          <a:p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3055600"/>
            <a:ext cx="385874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dayOfWeek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“Tuesday”;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typeOfDay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switch (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dayOfWeek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{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case "Monday":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typeOfDay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"Start of work week";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break;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case "Tuesday": case "Wednesday":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case "Thursday":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typeOfDay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"Midweek";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break;</a:t>
            </a:r>
          </a:p>
          <a:p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Things to remember…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b="0" dirty="0" smtClean="0">
                <a:solidFill>
                  <a:srgbClr val="1A3170"/>
                </a:solidFill>
              </a:rPr>
              <a:t>class </a:t>
            </a:r>
            <a:r>
              <a:rPr lang="en-CA" sz="3200" b="0" dirty="0">
                <a:solidFill>
                  <a:srgbClr val="1A3170"/>
                </a:solidFill>
              </a:rPr>
              <a:t>field scope</a:t>
            </a:r>
          </a:p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b="0" dirty="0">
                <a:solidFill>
                  <a:srgbClr val="1A3170"/>
                </a:solidFill>
              </a:rPr>
              <a:t>local variable scope</a:t>
            </a:r>
          </a:p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b="0" dirty="0">
                <a:solidFill>
                  <a:srgbClr val="1A3170"/>
                </a:solidFill>
              </a:rPr>
              <a:t>static vs. </a:t>
            </a:r>
            <a:r>
              <a:rPr lang="en-CA" sz="3200" b="0" dirty="0" smtClean="0">
                <a:solidFill>
                  <a:srgbClr val="1A3170"/>
                </a:solidFill>
              </a:rPr>
              <a:t>Instance</a:t>
            </a:r>
            <a:endParaRPr lang="en-CA" sz="3200" b="0" dirty="0">
              <a:solidFill>
                <a:srgbClr val="1A3170"/>
              </a:solidFill>
            </a:endParaRPr>
          </a:p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b="0" dirty="0">
                <a:solidFill>
                  <a:srgbClr val="1A3170"/>
                </a:solidFill>
              </a:rPr>
              <a:t>symbolic constants \ </a:t>
            </a:r>
            <a:r>
              <a:rPr lang="en-CA" sz="3200" b="0" dirty="0" smtClean="0">
                <a:solidFill>
                  <a:srgbClr val="1A3170"/>
                </a:solidFill>
              </a:rPr>
              <a:t>final</a:t>
            </a:r>
          </a:p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dirty="0" smtClean="0">
                <a:solidFill>
                  <a:srgbClr val="1A3170"/>
                </a:solidFill>
              </a:rPr>
              <a:t>Constructor overloading</a:t>
            </a:r>
          </a:p>
          <a:p>
            <a:pPr marL="339725" indent="-339725" algn="l" eaLnBrk="1" hangingPunct="1">
              <a:spcBef>
                <a:spcPts val="800"/>
              </a:spcBef>
              <a:buClr>
                <a:srgbClr val="264D8B"/>
              </a:buClr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CA" sz="3200" b="0" dirty="0" smtClean="0">
                <a:solidFill>
                  <a:srgbClr val="1A3170"/>
                </a:solidFill>
              </a:rPr>
              <a:t>Method overloading</a:t>
            </a:r>
            <a:endParaRPr lang="en-US" sz="3200" b="0" dirty="0">
              <a:solidFill>
                <a:srgbClr val="1A317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79112-3841-4CEB-A2E7-4129A22DF355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Main concepts to be covered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981200"/>
            <a:ext cx="7086600" cy="4114800"/>
          </a:xfrm>
        </p:spPr>
        <p:txBody>
          <a:bodyPr/>
          <a:lstStyle/>
          <a:p>
            <a:pPr marL="328613" indent="-328613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local variables</a:t>
            </a:r>
          </a:p>
          <a:p>
            <a:pPr marL="328613" indent="-328613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static variables</a:t>
            </a:r>
          </a:p>
          <a:p>
            <a:pPr marL="328613" indent="-328613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symbolic constants</a:t>
            </a:r>
          </a:p>
          <a:p>
            <a:pPr marL="328613" indent="-328613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overloading</a:t>
            </a:r>
          </a:p>
          <a:p>
            <a:pPr marL="328613" indent="-328613" eaLnBrk="1" hangingPunct="1">
              <a:buClr>
                <a:srgbClr val="7F0000"/>
              </a:buClr>
              <a:buFont typeface="Times New Roman" pitchFamily="16" charset="0"/>
              <a:buChar char="•"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r>
              <a:rPr lang="en-GB" b="1" dirty="0" smtClean="0"/>
              <a:t>switch/case selection</a:t>
            </a:r>
          </a:p>
          <a:p>
            <a:pPr marL="328613" indent="-328613" eaLnBrk="1" hangingPunct="1">
              <a:buClrTx/>
              <a:buFontTx/>
              <a:buNone/>
              <a:tabLst>
                <a:tab pos="328613" algn="l"/>
                <a:tab pos="433388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</a:tabLst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10A08E-E6B0-46A1-B040-76BA88C96B38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4016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 dirty="0">
                <a:solidFill>
                  <a:srgbClr val="44AAC6"/>
                </a:solidFill>
              </a:rPr>
              <a:t>Variables – a recap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>
                <a:solidFill>
                  <a:srgbClr val="1A3170"/>
                </a:solidFill>
              </a:rPr>
              <a:t>Fields are one sort of variable.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store values through the life of an object.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are accessible throughout the class.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>
                <a:solidFill>
                  <a:srgbClr val="1A3170"/>
                </a:solidFill>
              </a:rPr>
              <a:t>Parameters are another sort of variable: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receive values from outside the method.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help a method complete its task.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Each call to the method receives a fresh set of values.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Parameter values are short lived.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b="0">
              <a:solidFill>
                <a:srgbClr val="1A317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18A77-F171-4A49-9841-218BF5DD5D35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44AAC6"/>
                </a:solidFill>
              </a:rPr>
              <a:t>Local variables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64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>
                <a:solidFill>
                  <a:srgbClr val="1A3170"/>
                </a:solidFill>
              </a:rPr>
              <a:t>Methods can define their own, </a:t>
            </a:r>
            <a:r>
              <a:rPr lang="en-US" sz="2800" b="0" i="1">
                <a:solidFill>
                  <a:srgbClr val="1A3170"/>
                </a:solidFill>
              </a:rPr>
              <a:t>local</a:t>
            </a:r>
            <a:r>
              <a:rPr lang="en-US" sz="2800" b="0">
                <a:solidFill>
                  <a:srgbClr val="1A3170"/>
                </a:solidFill>
              </a:rPr>
              <a:t> variables: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Short lived, like parameters.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 method sets their values – unlike parameters, they do not receive external values.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Used for ‘temporary’ calculation and storage.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exist only as long as the method is being executed.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b="0">
                <a:solidFill>
                  <a:srgbClr val="1A3170"/>
                </a:solidFill>
              </a:rPr>
              <a:t>They are only accessible from within the method.</a:t>
            </a:r>
          </a:p>
          <a:p>
            <a:pPr marL="339725" indent="-339725" algn="l">
              <a:spcBef>
                <a:spcPts val="6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b="0">
              <a:solidFill>
                <a:srgbClr val="1A317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6AE88D-B5AB-4776-910B-23F52B404A0A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44AAC6"/>
                </a:solidFill>
              </a:rPr>
              <a:t>Scope highlighting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075" y="1471613"/>
            <a:ext cx="6484938" cy="518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AB711-3704-41C9-A119-4677CF60D86B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Scope and lifetime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Each block defines a new scope.</a:t>
            </a:r>
          </a:p>
          <a:p>
            <a:pPr marL="739775" lvl="1" indent="-282575" algn="l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1A3170"/>
                </a:solidFill>
              </a:rPr>
              <a:t>Class, method and statement.</a:t>
            </a:r>
          </a:p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Scopes may be nested:</a:t>
            </a:r>
          </a:p>
          <a:p>
            <a:pPr marL="739775" lvl="1" indent="-282575" algn="l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1A3170"/>
                </a:solidFill>
              </a:rPr>
              <a:t>statement block inside another block inside a method body inside a class body.</a:t>
            </a:r>
          </a:p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Scope is static (textual).</a:t>
            </a:r>
          </a:p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Lifetime is dynamic (runtime).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438EF-471B-48DC-AF4B-EC638CA59055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Local variables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25788" y="2638425"/>
            <a:ext cx="4600575" cy="222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int refundBalance()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int amountToRefund;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amountToRefund = balance;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balance = 0;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return amountToRefund;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26250" y="2057400"/>
            <a:ext cx="20129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6550025" y="2438400"/>
            <a:ext cx="1835150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258888" y="3144838"/>
            <a:ext cx="1436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A57133"/>
                </a:solidFill>
              </a:rPr>
              <a:t>No visibility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123E01-389A-4E68-80D7-9D7B81DCF83E}" type="datetime1">
              <a:rPr lang="en-US" smtClean="0"/>
              <a:t>2/14/2018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44AAC6"/>
                </a:solidFill>
              </a:rPr>
              <a:t>Scope and lifetime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7467600" cy="3888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 dirty="0">
                <a:solidFill>
                  <a:srgbClr val="1A3170"/>
                </a:solidFill>
              </a:rPr>
              <a:t>The scope of a local variable is the block in which it is declared</a:t>
            </a:r>
            <a:r>
              <a:rPr lang="en-US" sz="2800" b="0" dirty="0" smtClean="0">
                <a:solidFill>
                  <a:srgbClr val="1A3170"/>
                </a:solidFill>
              </a:rPr>
              <a:t>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b="0" dirty="0">
              <a:solidFill>
                <a:srgbClr val="1A3170"/>
              </a:solidFill>
            </a:endParaRP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 dirty="0">
                <a:solidFill>
                  <a:srgbClr val="1A3170"/>
                </a:solidFill>
              </a:rPr>
              <a:t>The lifetime of a local variable is the time of execution of the block in which it is declared</a:t>
            </a:r>
            <a:r>
              <a:rPr lang="en-US" sz="2800" b="0" dirty="0" smtClean="0">
                <a:solidFill>
                  <a:srgbClr val="1A3170"/>
                </a:solidFill>
              </a:rPr>
              <a:t>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 b="0" dirty="0">
              <a:solidFill>
                <a:srgbClr val="1A3170"/>
              </a:solidFill>
            </a:endParaRPr>
          </a:p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 dirty="0">
                <a:solidFill>
                  <a:srgbClr val="1A3170"/>
                </a:solidFill>
              </a:rPr>
              <a:t>The scope of a field is its whole class</a:t>
            </a:r>
            <a:r>
              <a:rPr lang="en-GB" sz="2800" b="0" dirty="0" smtClean="0">
                <a:solidFill>
                  <a:srgbClr val="1A3170"/>
                </a:solidFill>
              </a:rPr>
              <a:t>.</a:t>
            </a:r>
          </a:p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800" b="0" dirty="0">
              <a:solidFill>
                <a:srgbClr val="1A3170"/>
              </a:solidFill>
            </a:endParaRPr>
          </a:p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 dirty="0">
                <a:solidFill>
                  <a:srgbClr val="1A3170"/>
                </a:solidFill>
              </a:rPr>
              <a:t>The lifetime of a field is the lifetime of its containing object.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4FDDB-CC19-4C7C-84FC-0EEF01680887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156</TotalTime>
  <Words>1320</Words>
  <Application>Microsoft Office PowerPoint</Application>
  <PresentationFormat>On-screen Show (4:3)</PresentationFormat>
  <Paragraphs>305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COMP 1409 Introduction to Software Development 1</vt:lpstr>
      <vt:lpstr>Slide 2</vt:lpstr>
      <vt:lpstr>Main concepts to be covered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Symbolic constants</vt:lpstr>
      <vt:lpstr>Symbolic constants...</vt:lpstr>
      <vt:lpstr>Static methods</vt:lpstr>
      <vt:lpstr>Overloading</vt:lpstr>
      <vt:lpstr>Overloading</vt:lpstr>
      <vt:lpstr>Overloading Constructors</vt:lpstr>
      <vt:lpstr>Overloading Methods</vt:lpstr>
      <vt:lpstr>Switch/Case Selection</vt:lpstr>
      <vt:lpstr>Switch/Case Selection…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44</cp:revision>
  <dcterms:modified xsi:type="dcterms:W3CDTF">2018-02-14T21:51:46Z</dcterms:modified>
</cp:coreProperties>
</file>