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184" r:id="rId1"/>
  </p:sldMasterIdLst>
  <p:notesMasterIdLst>
    <p:notesMasterId r:id="rId16"/>
  </p:notesMasterIdLst>
  <p:sldIdLst>
    <p:sldId id="289" r:id="rId2"/>
    <p:sldId id="290" r:id="rId3"/>
    <p:sldId id="294" r:id="rId4"/>
    <p:sldId id="304" r:id="rId5"/>
    <p:sldId id="305" r:id="rId6"/>
    <p:sldId id="306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15" r:id="rId15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C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638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8625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1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68625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1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8918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6025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68625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1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68625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CA6FE9D-D4CE-47F1-B097-F1F71DB027F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35843" name="Rectangle 8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3584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A215490-764C-4087-AE76-B28EDF3A3769}" type="slidenum">
              <a:rPr lang="en-GB"/>
              <a:pPr/>
              <a:t>1</a:t>
            </a:fld>
            <a:endParaRPr lang="en-GB"/>
          </a:p>
        </p:txBody>
      </p:sp>
      <p:sp>
        <p:nvSpPr>
          <p:cNvPr id="35845" name="Text Box 1"/>
          <p:cNvSpPr txBox="1">
            <a:spLocks noChangeArrowheads="1"/>
          </p:cNvSpPr>
          <p:nvPr/>
        </p:nvSpPr>
        <p:spPr bwMode="auto">
          <a:xfrm>
            <a:off x="1153952" y="632236"/>
            <a:ext cx="4615807" cy="31611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23162" y="4004159"/>
            <a:ext cx="5074182" cy="3793414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>
                <a:ea typeface="Lucida Sans Unicode" pitchFamily="34" charset="0"/>
                <a:cs typeface="Lucida Sans Unicode" pitchFamily="34" charset="0"/>
              </a:rPr>
              <a:t>Objects First with Java</a:t>
            </a:r>
          </a:p>
        </p:txBody>
      </p:sp>
      <p:sp>
        <p:nvSpPr>
          <p:cNvPr id="44035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>
                <a:ea typeface="Lucida Sans Unicode" pitchFamily="34" charset="0"/>
                <a:cs typeface="Lucida Sans Unicode" pitchFamily="34" charset="0"/>
              </a:rPr>
              <a:t>© David J. Barnes and Michael Kölling</a:t>
            </a:r>
          </a:p>
        </p:txBody>
      </p:sp>
      <p:sp>
        <p:nvSpPr>
          <p:cNvPr id="4403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F9D1ED5-83C6-4323-8AE0-F79DF0851D18}" type="slidenum">
              <a:rPr lang="en-GB" smtClean="0">
                <a:ea typeface="Lucida Sans Unicode" pitchFamily="34" charset="0"/>
                <a:cs typeface="Lucida Sans Unicode" pitchFamily="34" charset="0"/>
              </a:rPr>
              <a:pPr/>
              <a:t>10</a:t>
            </a:fld>
            <a:endParaRPr lang="en-GB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4037" name="Text Box 1"/>
          <p:cNvSpPr txBox="1">
            <a:spLocks noChangeArrowheads="1"/>
          </p:cNvSpPr>
          <p:nvPr/>
        </p:nvSpPr>
        <p:spPr bwMode="auto">
          <a:xfrm>
            <a:off x="0" y="0"/>
            <a:ext cx="2319338" cy="252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>
                <a:solidFill>
                  <a:srgbClr val="000000"/>
                </a:solidFill>
                <a:ea typeface="MS PGothic" pitchFamily="34" charset="-128"/>
              </a:rPr>
              <a:t>Objects First with Java</a:t>
            </a:r>
          </a:p>
        </p:txBody>
      </p:sp>
      <p:sp>
        <p:nvSpPr>
          <p:cNvPr id="44038" name="Text Box 2"/>
          <p:cNvSpPr txBox="1">
            <a:spLocks noChangeArrowheads="1"/>
          </p:cNvSpPr>
          <p:nvPr/>
        </p:nvSpPr>
        <p:spPr bwMode="auto">
          <a:xfrm>
            <a:off x="0" y="8886825"/>
            <a:ext cx="3621088" cy="252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>
                <a:solidFill>
                  <a:srgbClr val="000000"/>
                </a:solidFill>
                <a:ea typeface="MS PGothic" pitchFamily="34" charset="-128"/>
              </a:rPr>
              <a:t>© David J. Barnes and Michael Kölling</a:t>
            </a:r>
          </a:p>
        </p:txBody>
      </p:sp>
      <p:sp>
        <p:nvSpPr>
          <p:cNvPr id="44039" name="Text Box 3"/>
          <p:cNvSpPr txBox="1">
            <a:spLocks noChangeArrowheads="1"/>
          </p:cNvSpPr>
          <p:nvPr/>
        </p:nvSpPr>
        <p:spPr bwMode="auto">
          <a:xfrm>
            <a:off x="6394450" y="8886825"/>
            <a:ext cx="460375" cy="252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FEB6ED9-864F-4F80-A94A-A6D95A599947}" type="slidenum">
              <a:rPr lang="en-GB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GB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4040" name="Text Box 4"/>
          <p:cNvSpPr txBox="1">
            <a:spLocks noChangeArrowheads="1"/>
          </p:cNvSpPr>
          <p:nvPr/>
        </p:nvSpPr>
        <p:spPr bwMode="auto">
          <a:xfrm>
            <a:off x="333375" y="0"/>
            <a:ext cx="2306638" cy="25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Objects First with Java</a:t>
            </a:r>
          </a:p>
        </p:txBody>
      </p:sp>
      <p:sp>
        <p:nvSpPr>
          <p:cNvPr id="44041" name="Text Box 5"/>
          <p:cNvSpPr txBox="1">
            <a:spLocks noChangeArrowheads="1"/>
          </p:cNvSpPr>
          <p:nvPr/>
        </p:nvSpPr>
        <p:spPr bwMode="auto">
          <a:xfrm>
            <a:off x="-312738" y="8890000"/>
            <a:ext cx="3598863" cy="25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b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© David J. Barnes and Michael Kölling</a:t>
            </a:r>
          </a:p>
        </p:txBody>
      </p:sp>
      <p:sp>
        <p:nvSpPr>
          <p:cNvPr id="44042" name="Text Box 6"/>
          <p:cNvSpPr txBox="1">
            <a:spLocks noChangeArrowheads="1"/>
          </p:cNvSpPr>
          <p:nvPr/>
        </p:nvSpPr>
        <p:spPr bwMode="auto">
          <a:xfrm>
            <a:off x="5465763" y="8890000"/>
            <a:ext cx="368300" cy="25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b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344A5D0-4929-4829-B70E-85FA988656E2}" type="slidenum">
              <a:rPr lang="en-GB" sz="120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GB" sz="1200">
              <a:solidFill>
                <a:srgbClr val="000000"/>
              </a:solidFill>
              <a:latin typeface="Courier New" pitchFamily="49" charset="0"/>
              <a:ea typeface="MS PGothic" pitchFamily="34" charset="-128"/>
            </a:endParaRPr>
          </a:p>
        </p:txBody>
      </p:sp>
      <p:sp>
        <p:nvSpPr>
          <p:cNvPr id="44043" name="Rectangle 7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44044" name="Rectangle 8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1212850" cy="255587"/>
          </a:xfrm>
          <a:noFill/>
          <a:ln/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0179" name="Rectangle 8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018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73E8BED-C161-4390-9104-77108AAA5B94}" type="slidenum">
              <a:rPr lang="en-GB"/>
              <a:pPr/>
              <a:t>11</a:t>
            </a:fld>
            <a:endParaRPr lang="en-GB"/>
          </a:p>
        </p:txBody>
      </p:sp>
      <p:sp>
        <p:nvSpPr>
          <p:cNvPr id="5018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2550" y="631825"/>
            <a:ext cx="4217988" cy="3162300"/>
          </a:xfrm>
          <a:solidFill>
            <a:srgbClr val="FFFFFF"/>
          </a:solidFill>
          <a:ln/>
        </p:spPr>
      </p:sp>
      <p:sp>
        <p:nvSpPr>
          <p:cNvPr id="5018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23161" y="4004159"/>
            <a:ext cx="5077388" cy="3793414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1203" name="Rectangle 8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120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0DC5F8F-92BE-46D5-95FD-9B3AFB70379D}" type="slidenum">
              <a:rPr lang="en-GB"/>
              <a:pPr/>
              <a:t>12</a:t>
            </a:fld>
            <a:endParaRPr lang="en-GB"/>
          </a:p>
        </p:txBody>
      </p:sp>
      <p:sp>
        <p:nvSpPr>
          <p:cNvPr id="51205" name="Text Box 1"/>
          <p:cNvSpPr txBox="1">
            <a:spLocks noChangeArrowheads="1"/>
          </p:cNvSpPr>
          <p:nvPr/>
        </p:nvSpPr>
        <p:spPr bwMode="auto">
          <a:xfrm>
            <a:off x="1153952" y="632236"/>
            <a:ext cx="4615807" cy="31611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23162" y="4004159"/>
            <a:ext cx="5074182" cy="3793414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2227" name="Rectangle 8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222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36C7339-CBDA-4081-A7C0-75DA924B2FA4}" type="slidenum">
              <a:rPr lang="en-GB"/>
              <a:pPr/>
              <a:t>13</a:t>
            </a:fld>
            <a:endParaRPr lang="en-GB"/>
          </a:p>
        </p:txBody>
      </p:sp>
      <p:sp>
        <p:nvSpPr>
          <p:cNvPr id="52229" name="Text Box 1"/>
          <p:cNvSpPr txBox="1">
            <a:spLocks noChangeArrowheads="1"/>
          </p:cNvSpPr>
          <p:nvPr/>
        </p:nvSpPr>
        <p:spPr bwMode="auto">
          <a:xfrm>
            <a:off x="1153952" y="632236"/>
            <a:ext cx="4615807" cy="31611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23162" y="4004159"/>
            <a:ext cx="5074182" cy="3793414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62467" name="Rectangle 8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246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68BDB96-2829-4DD6-BCCF-2677CF954359}" type="slidenum">
              <a:rPr lang="en-GB"/>
              <a:pPr/>
              <a:t>14</a:t>
            </a:fld>
            <a:endParaRPr lang="en-GB"/>
          </a:p>
        </p:txBody>
      </p:sp>
      <p:sp>
        <p:nvSpPr>
          <p:cNvPr id="62469" name="Text Box 1"/>
          <p:cNvSpPr txBox="1">
            <a:spLocks noChangeArrowheads="1"/>
          </p:cNvSpPr>
          <p:nvPr/>
        </p:nvSpPr>
        <p:spPr bwMode="auto">
          <a:xfrm>
            <a:off x="1153952" y="632236"/>
            <a:ext cx="4615807" cy="31611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23162" y="4004159"/>
            <a:ext cx="2663705" cy="1129828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36867" name="Rectangle 8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3686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D3DAA03-4D0F-4813-89FB-A85B82FB1E66}" type="slidenum">
              <a:rPr lang="en-GB"/>
              <a:pPr/>
              <a:t>2</a:t>
            </a:fld>
            <a:endParaRPr lang="en-GB"/>
          </a:p>
        </p:txBody>
      </p:sp>
      <p:sp>
        <p:nvSpPr>
          <p:cNvPr id="36869" name="Text Box 1"/>
          <p:cNvSpPr txBox="1">
            <a:spLocks noChangeArrowheads="1"/>
          </p:cNvSpPr>
          <p:nvPr/>
        </p:nvSpPr>
        <p:spPr bwMode="auto">
          <a:xfrm>
            <a:off x="1153952" y="632236"/>
            <a:ext cx="4615807" cy="31611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23161" y="4004159"/>
            <a:ext cx="2666911" cy="113275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40963" name="Rectangle 8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4096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8EAE1BD-9E36-44DE-B0EE-4C843890F286}" type="slidenum">
              <a:rPr lang="en-GB"/>
              <a:pPr/>
              <a:t>3</a:t>
            </a:fld>
            <a:endParaRPr lang="en-GB"/>
          </a:p>
        </p:txBody>
      </p:sp>
      <p:sp>
        <p:nvSpPr>
          <p:cNvPr id="40965" name="Text Box 1"/>
          <p:cNvSpPr txBox="1">
            <a:spLocks noChangeArrowheads="1"/>
          </p:cNvSpPr>
          <p:nvPr/>
        </p:nvSpPr>
        <p:spPr bwMode="auto">
          <a:xfrm>
            <a:off x="1153952" y="632236"/>
            <a:ext cx="4615807" cy="31611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23161" y="4004159"/>
            <a:ext cx="2666911" cy="113275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1203" name="Rectangle 8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120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A679E33-992C-4F58-99C9-D6EDAA58BA07}" type="slidenum">
              <a:rPr lang="en-GB"/>
              <a:pPr/>
              <a:t>4</a:t>
            </a:fld>
            <a:endParaRPr lang="en-GB"/>
          </a:p>
        </p:txBody>
      </p:sp>
      <p:sp>
        <p:nvSpPr>
          <p:cNvPr id="51205" name="Text Box 1"/>
          <p:cNvSpPr txBox="1">
            <a:spLocks noChangeArrowheads="1"/>
          </p:cNvSpPr>
          <p:nvPr/>
        </p:nvSpPr>
        <p:spPr bwMode="auto">
          <a:xfrm>
            <a:off x="1153952" y="632236"/>
            <a:ext cx="4614205" cy="31611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23162" y="4004159"/>
            <a:ext cx="2663705" cy="113275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2227" name="Rectangle 8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222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0C7CC17-021B-4839-AB45-E2FBFD230F60}" type="slidenum">
              <a:rPr lang="en-GB"/>
              <a:pPr/>
              <a:t>5</a:t>
            </a:fld>
            <a:endParaRPr lang="en-GB"/>
          </a:p>
        </p:txBody>
      </p:sp>
      <p:sp>
        <p:nvSpPr>
          <p:cNvPr id="52229" name="Text Box 1"/>
          <p:cNvSpPr txBox="1">
            <a:spLocks noChangeArrowheads="1"/>
          </p:cNvSpPr>
          <p:nvPr/>
        </p:nvSpPr>
        <p:spPr bwMode="auto">
          <a:xfrm>
            <a:off x="1153952" y="632236"/>
            <a:ext cx="4614205" cy="31611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23162" y="4004159"/>
            <a:ext cx="2663705" cy="113275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3251" name="Rectangle 8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325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6F18615-27E5-4A9A-B968-87EA7782F4F8}" type="slidenum">
              <a:rPr lang="en-GB"/>
              <a:pPr/>
              <a:t>6</a:t>
            </a:fld>
            <a:endParaRPr lang="en-GB"/>
          </a:p>
        </p:txBody>
      </p:sp>
      <p:sp>
        <p:nvSpPr>
          <p:cNvPr id="53253" name="Text Box 1"/>
          <p:cNvSpPr txBox="1">
            <a:spLocks noChangeArrowheads="1"/>
          </p:cNvSpPr>
          <p:nvPr/>
        </p:nvSpPr>
        <p:spPr bwMode="auto">
          <a:xfrm>
            <a:off x="1153952" y="632236"/>
            <a:ext cx="4614205" cy="31611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23162" y="4004159"/>
            <a:ext cx="2663705" cy="113275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>
                <a:ea typeface="Lucida Sans Unicode" pitchFamily="34" charset="0"/>
                <a:cs typeface="Lucida Sans Unicode" pitchFamily="34" charset="0"/>
              </a:rPr>
              <a:t>Objects First with Java</a:t>
            </a:r>
          </a:p>
        </p:txBody>
      </p:sp>
      <p:sp>
        <p:nvSpPr>
          <p:cNvPr id="40963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>
                <a:ea typeface="Lucida Sans Unicode" pitchFamily="34" charset="0"/>
                <a:cs typeface="Lucida Sans Unicode" pitchFamily="34" charset="0"/>
              </a:rPr>
              <a:t>© David J. Barnes and Michael Kölling</a:t>
            </a:r>
          </a:p>
        </p:txBody>
      </p:sp>
      <p:sp>
        <p:nvSpPr>
          <p:cNvPr id="4096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3E02E8C-6CCF-48B2-9940-08F8ABA4469B}" type="slidenum">
              <a:rPr lang="en-GB" smtClean="0">
                <a:ea typeface="Lucida Sans Unicode" pitchFamily="34" charset="0"/>
                <a:cs typeface="Lucida Sans Unicode" pitchFamily="34" charset="0"/>
              </a:rPr>
              <a:pPr/>
              <a:t>7</a:t>
            </a:fld>
            <a:endParaRPr lang="en-GB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0965" name="Text Box 1"/>
          <p:cNvSpPr txBox="1">
            <a:spLocks noChangeArrowheads="1"/>
          </p:cNvSpPr>
          <p:nvPr/>
        </p:nvSpPr>
        <p:spPr bwMode="auto">
          <a:xfrm>
            <a:off x="0" y="0"/>
            <a:ext cx="2319338" cy="252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>
                <a:solidFill>
                  <a:srgbClr val="000000"/>
                </a:solidFill>
                <a:ea typeface="MS PGothic" pitchFamily="34" charset="-128"/>
              </a:rPr>
              <a:t>Objects First with Java</a:t>
            </a:r>
          </a:p>
        </p:txBody>
      </p:sp>
      <p:sp>
        <p:nvSpPr>
          <p:cNvPr id="40966" name="Text Box 2"/>
          <p:cNvSpPr txBox="1">
            <a:spLocks noChangeArrowheads="1"/>
          </p:cNvSpPr>
          <p:nvPr/>
        </p:nvSpPr>
        <p:spPr bwMode="auto">
          <a:xfrm>
            <a:off x="0" y="8886825"/>
            <a:ext cx="3621088" cy="252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>
                <a:solidFill>
                  <a:srgbClr val="000000"/>
                </a:solidFill>
                <a:ea typeface="MS PGothic" pitchFamily="34" charset="-128"/>
              </a:rPr>
              <a:t>© David J. Barnes and Michael Kölling</a:t>
            </a:r>
          </a:p>
        </p:txBody>
      </p:sp>
      <p:sp>
        <p:nvSpPr>
          <p:cNvPr id="40967" name="Text Box 3"/>
          <p:cNvSpPr txBox="1">
            <a:spLocks noChangeArrowheads="1"/>
          </p:cNvSpPr>
          <p:nvPr/>
        </p:nvSpPr>
        <p:spPr bwMode="auto">
          <a:xfrm>
            <a:off x="6394450" y="8886825"/>
            <a:ext cx="460375" cy="252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F6AB341-EFD5-473F-8677-C493D7D31C7D}" type="slidenum">
              <a:rPr lang="en-GB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GB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0968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40969" name="Rectangle 5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2671763" cy="113347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>
                <a:ea typeface="Lucida Sans Unicode" pitchFamily="34" charset="0"/>
                <a:cs typeface="Lucida Sans Unicode" pitchFamily="34" charset="0"/>
              </a:rPr>
              <a:t>Objects First with Java</a:t>
            </a:r>
          </a:p>
        </p:txBody>
      </p:sp>
      <p:sp>
        <p:nvSpPr>
          <p:cNvPr id="41987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>
                <a:ea typeface="Lucida Sans Unicode" pitchFamily="34" charset="0"/>
                <a:cs typeface="Lucida Sans Unicode" pitchFamily="34" charset="0"/>
              </a:rPr>
              <a:t>© David J. Barnes and Michael Kölling</a:t>
            </a:r>
          </a:p>
        </p:txBody>
      </p:sp>
      <p:sp>
        <p:nvSpPr>
          <p:cNvPr id="4198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BE83381-7009-441A-8B41-6F40B26C4B7A}" type="slidenum">
              <a:rPr lang="en-GB" smtClean="0">
                <a:ea typeface="Lucida Sans Unicode" pitchFamily="34" charset="0"/>
                <a:cs typeface="Lucida Sans Unicode" pitchFamily="34" charset="0"/>
              </a:rPr>
              <a:pPr/>
              <a:t>8</a:t>
            </a:fld>
            <a:endParaRPr lang="en-GB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1989" name="Text Box 1"/>
          <p:cNvSpPr txBox="1">
            <a:spLocks noChangeArrowheads="1"/>
          </p:cNvSpPr>
          <p:nvPr/>
        </p:nvSpPr>
        <p:spPr bwMode="auto">
          <a:xfrm>
            <a:off x="0" y="0"/>
            <a:ext cx="2319338" cy="252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>
                <a:solidFill>
                  <a:srgbClr val="000000"/>
                </a:solidFill>
                <a:ea typeface="MS PGothic" pitchFamily="34" charset="-128"/>
              </a:rPr>
              <a:t>Objects First with Java</a:t>
            </a:r>
          </a:p>
        </p:txBody>
      </p:sp>
      <p:sp>
        <p:nvSpPr>
          <p:cNvPr id="41990" name="Text Box 2"/>
          <p:cNvSpPr txBox="1">
            <a:spLocks noChangeArrowheads="1"/>
          </p:cNvSpPr>
          <p:nvPr/>
        </p:nvSpPr>
        <p:spPr bwMode="auto">
          <a:xfrm>
            <a:off x="0" y="8886825"/>
            <a:ext cx="3621088" cy="252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>
                <a:solidFill>
                  <a:srgbClr val="000000"/>
                </a:solidFill>
                <a:ea typeface="MS PGothic" pitchFamily="34" charset="-128"/>
              </a:rPr>
              <a:t>© David J. Barnes and Michael Kölling</a:t>
            </a:r>
          </a:p>
        </p:txBody>
      </p:sp>
      <p:sp>
        <p:nvSpPr>
          <p:cNvPr id="41991" name="Text Box 3"/>
          <p:cNvSpPr txBox="1">
            <a:spLocks noChangeArrowheads="1"/>
          </p:cNvSpPr>
          <p:nvPr/>
        </p:nvSpPr>
        <p:spPr bwMode="auto">
          <a:xfrm>
            <a:off x="6394450" y="8886825"/>
            <a:ext cx="460375" cy="252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C04B25E-14B0-449C-9DAF-53E5E2D5227A}" type="slidenum">
              <a:rPr lang="en-GB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GB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1992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41993" name="Rectangle 5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2671763" cy="113347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>
                <a:ea typeface="Lucida Sans Unicode" pitchFamily="34" charset="0"/>
                <a:cs typeface="Lucida Sans Unicode" pitchFamily="34" charset="0"/>
              </a:rPr>
              <a:t>Objects First with Java</a:t>
            </a:r>
          </a:p>
        </p:txBody>
      </p:sp>
      <p:sp>
        <p:nvSpPr>
          <p:cNvPr id="43011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>
                <a:ea typeface="Lucida Sans Unicode" pitchFamily="34" charset="0"/>
                <a:cs typeface="Lucida Sans Unicode" pitchFamily="34" charset="0"/>
              </a:rPr>
              <a:t>© David J. Barnes and Michael Kölling</a:t>
            </a:r>
          </a:p>
        </p:txBody>
      </p:sp>
      <p:sp>
        <p:nvSpPr>
          <p:cNvPr id="4301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B420B29-FF5C-403B-AA4E-E0E85B1E190F}" type="slidenum">
              <a:rPr lang="en-GB" smtClean="0">
                <a:ea typeface="Lucida Sans Unicode" pitchFamily="34" charset="0"/>
                <a:cs typeface="Lucida Sans Unicode" pitchFamily="34" charset="0"/>
              </a:rPr>
              <a:pPr/>
              <a:t>9</a:t>
            </a:fld>
            <a:endParaRPr lang="en-GB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3" name="Text Box 1"/>
          <p:cNvSpPr txBox="1">
            <a:spLocks noChangeArrowheads="1"/>
          </p:cNvSpPr>
          <p:nvPr/>
        </p:nvSpPr>
        <p:spPr bwMode="auto">
          <a:xfrm>
            <a:off x="0" y="0"/>
            <a:ext cx="2319338" cy="252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>
                <a:solidFill>
                  <a:srgbClr val="000000"/>
                </a:solidFill>
                <a:ea typeface="MS PGothic" pitchFamily="34" charset="-128"/>
              </a:rPr>
              <a:t>Objects First with Java</a:t>
            </a:r>
          </a:p>
        </p:txBody>
      </p:sp>
      <p:sp>
        <p:nvSpPr>
          <p:cNvPr id="43014" name="Text Box 2"/>
          <p:cNvSpPr txBox="1">
            <a:spLocks noChangeArrowheads="1"/>
          </p:cNvSpPr>
          <p:nvPr/>
        </p:nvSpPr>
        <p:spPr bwMode="auto">
          <a:xfrm>
            <a:off x="0" y="8886825"/>
            <a:ext cx="3621088" cy="252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>
                <a:solidFill>
                  <a:srgbClr val="000000"/>
                </a:solidFill>
                <a:ea typeface="MS PGothic" pitchFamily="34" charset="-128"/>
              </a:rPr>
              <a:t>© David J. Barnes and Michael Kölling</a:t>
            </a:r>
          </a:p>
        </p:txBody>
      </p:sp>
      <p:sp>
        <p:nvSpPr>
          <p:cNvPr id="43015" name="Text Box 3"/>
          <p:cNvSpPr txBox="1">
            <a:spLocks noChangeArrowheads="1"/>
          </p:cNvSpPr>
          <p:nvPr/>
        </p:nvSpPr>
        <p:spPr bwMode="auto">
          <a:xfrm>
            <a:off x="6394450" y="8886825"/>
            <a:ext cx="460375" cy="252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3B99EED-5836-47B4-848A-F9105F80912E}" type="slidenum">
              <a:rPr lang="en-GB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GB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3016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43017" name="Rectangle 5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2671763" cy="113347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>
              <a:defRPr/>
            </a:pPr>
            <a:fld id="{31DE4A50-C4C2-409F-9541-2021385D0FAE}" type="datetime1">
              <a:rPr lang="en-US" smtClean="0"/>
              <a:pPr>
                <a:defRPr/>
              </a:pPr>
              <a:t>2/22/2018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1556AC0-EE05-45C2-A6E5-4AB42FC0A77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2FA391-D99C-42E9-902B-CEF7CF342599}" type="datetime1">
              <a:rPr lang="en-US" smtClean="0"/>
              <a:pPr>
                <a:defRPr/>
              </a:pPr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90E2D-F9BF-4937-933B-3B9F96182FC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DD14B7-DEF4-450C-8CD6-516D3A8BD47B}" type="datetime1">
              <a:rPr lang="en-US" smtClean="0"/>
              <a:pPr>
                <a:defRPr/>
              </a:pPr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4711D1-3E25-4380-8241-4D3B45A24E8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57375"/>
            <a:ext cx="7843838" cy="1539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804F91-9D45-4707-8796-90F3E6F1E4B0}" type="datetime1">
              <a:rPr lang="en-US" smtClean="0"/>
              <a:pPr>
                <a:defRPr/>
              </a:pPr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C53F48-237D-454C-98F5-89F0626C5659}" type="datetime1">
              <a:rPr lang="en-US" smtClean="0"/>
              <a:pPr>
                <a:defRPr/>
              </a:pPr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B5A051-4608-4F27-83AE-20AD9A7B9EE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1D0CC-37C4-4565-B6E4-13AB47CE2EE8}" type="datetime1">
              <a:rPr lang="en-US" smtClean="0"/>
              <a:pPr>
                <a:defRPr/>
              </a:pPr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7E133B-E373-4331-8D0F-1C1C897F586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82B66AF5-7686-4CB4-8557-E733311C2D69}" type="datetime1">
              <a:rPr lang="en-US" smtClean="0"/>
              <a:pPr>
                <a:defRPr/>
              </a:pPr>
              <a:t>2/22/2018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CFEBFDE2-3382-43D2-9955-0E1DD5DD191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>
              <a:defRPr/>
            </a:pPr>
            <a:fld id="{D76D72DC-4E6E-4F93-B9B7-8E7CF13BE97C}" type="datetime1">
              <a:rPr lang="en-US" smtClean="0"/>
              <a:pPr>
                <a:defRPr/>
              </a:pPr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>
              <a:defRPr/>
            </a:pPr>
            <a:fld id="{74BD4B47-3398-43F0-A844-BD0FFF4DA52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5E3D13-4924-4E3D-8455-4140CE511F91}" type="datetime1">
              <a:rPr lang="en-US" smtClean="0"/>
              <a:pPr>
                <a:defRPr/>
              </a:pPr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E9E587-99A1-472A-9496-49A7FD365AE1}" type="datetime1">
              <a:rPr lang="en-US" smtClean="0"/>
              <a:pPr>
                <a:defRPr/>
              </a:pPr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56B14-8732-4265-96D5-452FA0D9EE7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27866E-23C4-4F36-8E81-2D5702772C84}" type="datetime1">
              <a:rPr lang="en-US" smtClean="0"/>
              <a:pPr>
                <a:defRPr/>
              </a:pPr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028113-9E94-4AE5-8A0F-449B93EAC36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E1D5DEC2-F3C5-433B-9535-1C2833C8BDE0}" type="datetime1">
              <a:rPr lang="en-US" smtClean="0"/>
              <a:pPr>
                <a:defRPr/>
              </a:pPr>
              <a:t>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C73F023-4DFB-4A60-92FC-26209BDD332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5" r:id="rId1"/>
    <p:sldLayoutId id="2147484186" r:id="rId2"/>
    <p:sldLayoutId id="2147484187" r:id="rId3"/>
    <p:sldLayoutId id="2147484188" r:id="rId4"/>
    <p:sldLayoutId id="2147484189" r:id="rId5"/>
    <p:sldLayoutId id="2147484190" r:id="rId6"/>
    <p:sldLayoutId id="2147484191" r:id="rId7"/>
    <p:sldLayoutId id="2147484192" r:id="rId8"/>
    <p:sldLayoutId id="2147484193" r:id="rId9"/>
    <p:sldLayoutId id="2147484194" r:id="rId10"/>
    <p:sldLayoutId id="2147484195" r:id="rId11"/>
    <p:sldLayoutId id="2147484196" r:id="rId12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67544" y="2204864"/>
            <a:ext cx="8458200" cy="14700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>
                <a:solidFill>
                  <a:schemeClr val="bg1"/>
                </a:solidFill>
              </a:rPr>
              <a:t>COMP 1409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Introduction to Software Development 1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marL="0" indent="0" algn="ctr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GB" dirty="0" smtClean="0"/>
              <a:t>session 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accent1">
                    <a:tint val="88000"/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Searching </a:t>
            </a:r>
            <a:r>
              <a:rPr lang="en-GB" sz="4000" dirty="0" smtClean="0">
                <a:solidFill>
                  <a:schemeClr val="accent1">
                    <a:tint val="88000"/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an array</a:t>
            </a:r>
            <a:endParaRPr lang="en-GB" sz="4000" dirty="0">
              <a:solidFill>
                <a:schemeClr val="accent1">
                  <a:tint val="88000"/>
                  <a:satMod val="1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127125" y="1340768"/>
            <a:ext cx="7331075" cy="501893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public void </a:t>
            </a:r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searchForString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(String </a:t>
            </a:r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searchString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){</a:t>
            </a:r>
          </a:p>
          <a:p>
            <a:pPr lvl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int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index = 0;</a:t>
            </a:r>
          </a:p>
          <a:p>
            <a:pPr lvl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boolean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 found = false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;</a:t>
            </a:r>
          </a:p>
          <a:p>
            <a:pPr lvl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for(</a:t>
            </a:r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int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i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 = 0; </a:t>
            </a:r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i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 &lt; </a:t>
            </a:r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arrayRef.length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; </a:t>
            </a:r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i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++){</a:t>
            </a:r>
            <a:endParaRPr lang="en-GB" sz="1600" dirty="0">
              <a:solidFill>
                <a:srgbClr val="000000"/>
              </a:solidFill>
              <a:latin typeface="Courier New" pitchFamily="49" charset="0"/>
              <a:ea typeface="MS PGothic" pitchFamily="34" charset="-128"/>
            </a:endParaRPr>
          </a:p>
          <a:p>
            <a:pPr lvl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	if(index 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&lt; </a:t>
            </a:r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arrayRef.length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 &amp;&amp; 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!found) {</a:t>
            </a:r>
          </a:p>
          <a:p>
            <a:pPr lvl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    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	String value = </a:t>
            </a:r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arrayRef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[index];</a:t>
            </a:r>
            <a:endParaRPr lang="en-GB" sz="1600" dirty="0">
              <a:solidFill>
                <a:srgbClr val="000000"/>
              </a:solidFill>
              <a:latin typeface="Courier New" pitchFamily="49" charset="0"/>
              <a:ea typeface="MS PGothic" pitchFamily="34" charset="-128"/>
            </a:endParaRPr>
          </a:p>
          <a:p>
            <a:pPr lvl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    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	</a:t>
            </a: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if(</a:t>
            </a:r>
            <a:r>
              <a:rPr lang="en-GB" sz="1600" b="1" dirty="0" err="1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value.equals</a:t>
            </a: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searchString</a:t>
            </a: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)) 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{</a:t>
            </a:r>
          </a:p>
          <a:p>
            <a:pPr lvl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        // We don't need to keep looking.</a:t>
            </a:r>
          </a:p>
          <a:p>
            <a:pPr lvl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        </a:t>
            </a: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	found 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= true</a:t>
            </a: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;</a:t>
            </a:r>
          </a:p>
          <a:p>
            <a:pPr lvl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	</a:t>
            </a: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	</a:t>
            </a:r>
            <a:r>
              <a:rPr lang="en-GB" sz="1600" b="1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	return;</a:t>
            </a:r>
            <a:endParaRPr lang="en-GB" sz="1600" b="1" dirty="0">
              <a:solidFill>
                <a:srgbClr val="000000"/>
              </a:solidFill>
              <a:latin typeface="Courier New" pitchFamily="49" charset="0"/>
              <a:ea typeface="MS PGothic" pitchFamily="34" charset="-128"/>
            </a:endParaRPr>
          </a:p>
          <a:p>
            <a:pPr lvl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    </a:t>
            </a: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	} else 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{</a:t>
            </a:r>
          </a:p>
          <a:p>
            <a:pPr lvl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        </a:t>
            </a: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	index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++;</a:t>
            </a:r>
          </a:p>
          <a:p>
            <a:pPr lvl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    </a:t>
            </a: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	}</a:t>
            </a:r>
            <a:endParaRPr lang="en-GB" sz="1600" b="1" dirty="0">
              <a:solidFill>
                <a:srgbClr val="000000"/>
              </a:solidFill>
              <a:latin typeface="Courier New" pitchFamily="49" charset="0"/>
              <a:ea typeface="MS PGothic" pitchFamily="34" charset="-128"/>
            </a:endParaRPr>
          </a:p>
          <a:p>
            <a:pPr lvl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	}</a:t>
            </a:r>
          </a:p>
          <a:p>
            <a:pPr lvl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}</a:t>
            </a:r>
          </a:p>
          <a:p>
            <a:pPr lvl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600" dirty="0">
              <a:solidFill>
                <a:srgbClr val="000000"/>
              </a:solidFill>
              <a:latin typeface="Courier New" pitchFamily="49" charset="0"/>
              <a:ea typeface="MS PGothic" pitchFamily="34" charset="-128"/>
            </a:endParaRPr>
          </a:p>
          <a:p>
            <a:pPr lvl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// Either we found it at index, </a:t>
            </a:r>
          </a:p>
          <a:p>
            <a:pPr lvl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// or we searched the whole collection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.</a:t>
            </a:r>
          </a:p>
          <a:p>
            <a:pPr lvl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...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}</a:t>
            </a:r>
            <a:endParaRPr lang="en-GB" sz="1600" dirty="0">
              <a:solidFill>
                <a:srgbClr val="000000"/>
              </a:solidFill>
              <a:latin typeface="Courier New" pitchFamily="49" charset="0"/>
              <a:ea typeface="MS PGothic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237312"/>
            <a:ext cx="132588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86736" y="6400800"/>
            <a:ext cx="957264" cy="457200"/>
          </a:xfrm>
        </p:spPr>
        <p:txBody>
          <a:bodyPr/>
          <a:lstStyle/>
          <a:p>
            <a:pPr>
              <a:defRPr/>
            </a:pPr>
            <a:fld id="{8838AED2-FC2B-4740-BDA8-4370CE0B70C0}" type="datetime1">
              <a:rPr lang="en-US" smtClean="0"/>
              <a:pPr>
                <a:defRPr/>
              </a:pPr>
              <a:t>2/22/2018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rIns="8136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b="0">
                <a:solidFill>
                  <a:srgbClr val="44AAC6"/>
                </a:solidFill>
                <a:latin typeface="Trebuchet MS" charset="0"/>
              </a:rPr>
              <a:t>null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rIns="233640"/>
          <a:lstStyle/>
          <a:p>
            <a:pPr marL="379413" indent="-339725">
              <a:lnSpc>
                <a:spcPct val="90000"/>
              </a:lnSpc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79413" algn="l"/>
                <a:tab pos="827088" algn="l"/>
                <a:tab pos="1276350" algn="l"/>
                <a:tab pos="1725613" algn="l"/>
                <a:tab pos="2174875" algn="l"/>
                <a:tab pos="2624138" algn="l"/>
                <a:tab pos="3073400" algn="l"/>
                <a:tab pos="3522663" algn="l"/>
                <a:tab pos="3971925" algn="l"/>
                <a:tab pos="4421188" algn="l"/>
                <a:tab pos="4870450" algn="l"/>
                <a:tab pos="5319713" algn="l"/>
                <a:tab pos="5768975" algn="l"/>
                <a:tab pos="6218238" algn="l"/>
                <a:tab pos="6667500" algn="l"/>
                <a:tab pos="7116763" algn="l"/>
                <a:tab pos="7566025" algn="l"/>
                <a:tab pos="8015288" algn="l"/>
                <a:tab pos="8464550" algn="l"/>
                <a:tab pos="8913813" algn="l"/>
                <a:tab pos="9363075" algn="l"/>
              </a:tabLst>
            </a:pPr>
            <a:r>
              <a:rPr lang="en-US" sz="3200" b="0">
                <a:solidFill>
                  <a:srgbClr val="1A3170"/>
                </a:solidFill>
              </a:rPr>
              <a:t>null</a:t>
            </a: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 is a special value in Java</a:t>
            </a:r>
          </a:p>
          <a:p>
            <a:pPr marL="379413" indent="-339725">
              <a:lnSpc>
                <a:spcPct val="90000"/>
              </a:lnSpc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79413" algn="l"/>
                <a:tab pos="827088" algn="l"/>
                <a:tab pos="1276350" algn="l"/>
                <a:tab pos="1725613" algn="l"/>
                <a:tab pos="2174875" algn="l"/>
                <a:tab pos="2624138" algn="l"/>
                <a:tab pos="3073400" algn="l"/>
                <a:tab pos="3522663" algn="l"/>
                <a:tab pos="3971925" algn="l"/>
                <a:tab pos="4421188" algn="l"/>
                <a:tab pos="4870450" algn="l"/>
                <a:tab pos="5319713" algn="l"/>
                <a:tab pos="5768975" algn="l"/>
                <a:tab pos="6218238" algn="l"/>
                <a:tab pos="6667500" algn="l"/>
                <a:tab pos="7116763" algn="l"/>
                <a:tab pos="7566025" algn="l"/>
                <a:tab pos="8015288" algn="l"/>
                <a:tab pos="8464550" algn="l"/>
                <a:tab pos="8913813" algn="l"/>
                <a:tab pos="9363075" algn="l"/>
              </a:tabLst>
            </a:pP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Object fields are initialized to </a:t>
            </a:r>
            <a:r>
              <a:rPr lang="en-US" sz="3200" b="0">
                <a:solidFill>
                  <a:srgbClr val="1A3170"/>
                </a:solidFill>
              </a:rPr>
              <a:t>null</a:t>
            </a: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 by default.</a:t>
            </a:r>
          </a:p>
          <a:p>
            <a:pPr marL="379413" indent="-339725">
              <a:lnSpc>
                <a:spcPct val="90000"/>
              </a:lnSpc>
              <a:spcBef>
                <a:spcPts val="6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79413" algn="l"/>
                <a:tab pos="827088" algn="l"/>
                <a:tab pos="1276350" algn="l"/>
                <a:tab pos="1725613" algn="l"/>
                <a:tab pos="2174875" algn="l"/>
                <a:tab pos="2624138" algn="l"/>
                <a:tab pos="3073400" algn="l"/>
                <a:tab pos="3522663" algn="l"/>
                <a:tab pos="3971925" algn="l"/>
                <a:tab pos="4421188" algn="l"/>
                <a:tab pos="4870450" algn="l"/>
                <a:tab pos="5319713" algn="l"/>
                <a:tab pos="5768975" algn="l"/>
                <a:tab pos="6218238" algn="l"/>
                <a:tab pos="6667500" algn="l"/>
                <a:tab pos="7116763" algn="l"/>
                <a:tab pos="7566025" algn="l"/>
                <a:tab pos="8015288" algn="l"/>
                <a:tab pos="8464550" algn="l"/>
                <a:tab pos="8913813" algn="l"/>
                <a:tab pos="9363075" algn="l"/>
              </a:tabLst>
            </a:pP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You can test for and assign </a:t>
            </a:r>
            <a:r>
              <a:rPr lang="en-US" sz="3200" b="0">
                <a:solidFill>
                  <a:srgbClr val="1A3170"/>
                </a:solidFill>
              </a:rPr>
              <a:t>null</a:t>
            </a: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:</a:t>
            </a:r>
            <a:br>
              <a:rPr lang="en-US" sz="3200" b="0">
                <a:solidFill>
                  <a:srgbClr val="1A3170"/>
                </a:solidFill>
                <a:latin typeface="Trebuchet MS" charset="0"/>
              </a:rPr>
            </a:b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/>
            </a:r>
            <a:br>
              <a:rPr lang="en-US" sz="3200" b="0">
                <a:solidFill>
                  <a:srgbClr val="1A3170"/>
                </a:solidFill>
                <a:latin typeface="Trebuchet MS" charset="0"/>
              </a:rPr>
            </a:br>
            <a:r>
              <a:rPr lang="en-US" b="0">
                <a:solidFill>
                  <a:srgbClr val="1A3170"/>
                </a:solidFill>
                <a:latin typeface="Courier New Bold" charset="0"/>
                <a:cs typeface="Courier New Bold" charset="0"/>
              </a:rPr>
              <a:t>private NumberDisplay hours;</a:t>
            </a:r>
            <a:r>
              <a:rPr lang="en-US" b="0">
                <a:solidFill>
                  <a:srgbClr val="1A3170"/>
                </a:solidFill>
                <a:latin typeface="Courier New Bold" charset="0"/>
              </a:rPr>
              <a:t/>
            </a:r>
            <a:br>
              <a:rPr lang="en-US" b="0">
                <a:solidFill>
                  <a:srgbClr val="1A3170"/>
                </a:solidFill>
                <a:latin typeface="Courier New Bold" charset="0"/>
              </a:rPr>
            </a:br>
            <a:r>
              <a:rPr lang="en-US" b="0">
                <a:solidFill>
                  <a:srgbClr val="1A3170"/>
                </a:solidFill>
                <a:latin typeface="Courier New Bold" charset="0"/>
              </a:rPr>
              <a:t/>
            </a:r>
            <a:br>
              <a:rPr lang="en-US" b="0">
                <a:solidFill>
                  <a:srgbClr val="1A3170"/>
                </a:solidFill>
                <a:latin typeface="Courier New Bold" charset="0"/>
              </a:rPr>
            </a:br>
            <a:r>
              <a:rPr lang="en-US" b="0">
                <a:solidFill>
                  <a:srgbClr val="1A3170"/>
                </a:solidFill>
                <a:latin typeface="Courier New Bold" charset="0"/>
                <a:cs typeface="Courier New Bold" charset="0"/>
              </a:rPr>
              <a:t>if(hours != null) { ... }</a:t>
            </a:r>
            <a:r>
              <a:rPr lang="en-US" b="0">
                <a:solidFill>
                  <a:srgbClr val="1A3170"/>
                </a:solidFill>
                <a:latin typeface="Courier New Bold" charset="0"/>
              </a:rPr>
              <a:t/>
            </a:r>
            <a:br>
              <a:rPr lang="en-US" b="0">
                <a:solidFill>
                  <a:srgbClr val="1A3170"/>
                </a:solidFill>
                <a:latin typeface="Courier New Bold" charset="0"/>
              </a:rPr>
            </a:br>
            <a:r>
              <a:rPr lang="en-US" b="0">
                <a:solidFill>
                  <a:srgbClr val="1A3170"/>
                </a:solidFill>
                <a:latin typeface="Courier New Bold" charset="0"/>
              </a:rPr>
              <a:t/>
            </a:r>
            <a:br>
              <a:rPr lang="en-US" b="0">
                <a:solidFill>
                  <a:srgbClr val="1A3170"/>
                </a:solidFill>
                <a:latin typeface="Courier New Bold" charset="0"/>
              </a:rPr>
            </a:br>
            <a:r>
              <a:rPr lang="en-US" b="0">
                <a:solidFill>
                  <a:srgbClr val="1A3170"/>
                </a:solidFill>
                <a:latin typeface="Courier New Bold" charset="0"/>
                <a:cs typeface="Courier New Bold" charset="0"/>
              </a:rPr>
              <a:t>hours = null;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0" y="6237312"/>
            <a:ext cx="1325880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6" charset="0"/>
                <a:ea typeface="Lucida Sans Unicode" charset="0"/>
                <a:cs typeface="Lucida Sans Unicode" charset="0"/>
              </a:rPr>
              <a:t>email: pmills5@learn.bcit.ca  © 2018 Paul Mills, All rights reserved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itchFamily="16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8186736" y="6400800"/>
            <a:ext cx="957264" cy="457200"/>
          </a:xfrm>
        </p:spPr>
        <p:txBody>
          <a:bodyPr/>
          <a:lstStyle/>
          <a:p>
            <a:pPr>
              <a:defRPr/>
            </a:pPr>
            <a:fld id="{183E96A1-CFED-43DC-B370-1C2EBEA777DB}" type="datetime1">
              <a:rPr lang="en-US" smtClean="0"/>
              <a:pPr>
                <a:defRPr/>
              </a:pPr>
              <a:t>2/22/2018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696200" cy="1143000"/>
          </a:xfrm>
        </p:spPr>
        <p:txBody>
          <a:bodyPr/>
          <a:lstStyle/>
          <a:p>
            <a:pPr fontAlgn="auto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b="1" dirty="0">
                <a:solidFill>
                  <a:srgbClr val="002060"/>
                </a:solidFill>
                <a:latin typeface="Courier New" charset="0"/>
              </a:rPr>
              <a:t>this</a:t>
            </a:r>
            <a:r>
              <a:rPr lang="en-GB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 keyword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idx="1"/>
          </p:nvPr>
        </p:nvSpPr>
        <p:spPr>
          <a:xfrm>
            <a:off x="899592" y="1556792"/>
            <a:ext cx="7467600" cy="4114800"/>
          </a:xfrm>
        </p:spPr>
        <p:txBody>
          <a:bodyPr/>
          <a:lstStyle/>
          <a:p>
            <a:pPr marL="331788" indent="-331788">
              <a:buClr>
                <a:srgbClr val="7F0000"/>
              </a:buClr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</a:pPr>
            <a:r>
              <a:rPr lang="en-GB" sz="2800" b="1" dirty="0" smtClean="0"/>
              <a:t>refers to </a:t>
            </a:r>
            <a:r>
              <a:rPr lang="en-GB" sz="2800" b="1" dirty="0" smtClean="0">
                <a:solidFill>
                  <a:srgbClr val="FF0000"/>
                </a:solidFill>
              </a:rPr>
              <a:t>the current object</a:t>
            </a:r>
          </a:p>
          <a:p>
            <a:pPr marL="331788" indent="-331788">
              <a:buClr>
                <a:srgbClr val="7F0000"/>
              </a:buClr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</a:pPr>
            <a:r>
              <a:rPr lang="en-GB" sz="2800" b="1" dirty="0" smtClean="0"/>
              <a:t>The object references itself</a:t>
            </a:r>
          </a:p>
          <a:p>
            <a:pPr marL="331788" indent="-331788">
              <a:buClr>
                <a:srgbClr val="7F0000"/>
              </a:buClr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</a:pPr>
            <a:r>
              <a:rPr lang="en-GB" sz="2800" b="1" dirty="0" smtClean="0"/>
              <a:t>Useful for making a distinction between fields and parameters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0" y="6237312"/>
            <a:ext cx="1325880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6" charset="0"/>
                <a:ea typeface="Lucida Sans Unicode" charset="0"/>
                <a:cs typeface="Lucida Sans Unicode" charset="0"/>
              </a:rPr>
              <a:t>email: pmills5@learn.bcit.ca  © 2018 Paul Mills, All rights reserved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itchFamily="16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8186736" y="6400800"/>
            <a:ext cx="957264" cy="457200"/>
          </a:xfrm>
        </p:spPr>
        <p:txBody>
          <a:bodyPr/>
          <a:lstStyle/>
          <a:p>
            <a:pPr>
              <a:defRPr/>
            </a:pPr>
            <a:fld id="{1CA60234-5919-44AC-B640-B989329A9026}" type="datetime1">
              <a:rPr lang="en-US" smtClean="0"/>
              <a:pPr>
                <a:defRPr/>
              </a:pPr>
              <a:t>2/22/2018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696200" cy="1143000"/>
          </a:xfrm>
        </p:spPr>
        <p:txBody>
          <a:bodyPr/>
          <a:lstStyle/>
          <a:p>
            <a:pPr fontAlgn="auto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>
                <a:solidFill>
                  <a:schemeClr val="accent1">
                    <a:tint val="88000"/>
                    <a:satMod val="150000"/>
                  </a:schemeClr>
                </a:solidFill>
                <a:latin typeface="Courier New" charset="0"/>
              </a:rPr>
              <a:t>this</a:t>
            </a:r>
            <a:r>
              <a:rPr lang="en-GB">
                <a:solidFill>
                  <a:schemeClr val="accent1">
                    <a:tint val="88000"/>
                    <a:satMod val="150000"/>
                  </a:schemeClr>
                </a:solidFill>
              </a:rPr>
              <a:t> keyword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>
          <a:xfrm>
            <a:off x="1219200" y="1981200"/>
            <a:ext cx="7467600" cy="4114800"/>
          </a:xfrm>
        </p:spPr>
        <p:txBody>
          <a:bodyPr/>
          <a:lstStyle/>
          <a:p>
            <a:pPr marL="334963" indent="-331788">
              <a:spcBef>
                <a:spcPct val="0"/>
              </a:spcBef>
              <a:buClrTx/>
              <a:buFontTx/>
              <a:buNone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sz="2400" b="1" smtClean="0">
                <a:latin typeface="Courier New" charset="0"/>
              </a:rPr>
              <a:t>public class Student</a:t>
            </a:r>
          </a:p>
          <a:p>
            <a:pPr marL="334963" indent="-331788">
              <a:spcBef>
                <a:spcPct val="0"/>
              </a:spcBef>
              <a:buClrTx/>
              <a:buFontTx/>
              <a:buNone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sz="2400" b="1" smtClean="0">
                <a:latin typeface="Courier New" charset="0"/>
              </a:rPr>
              <a:t>{</a:t>
            </a:r>
          </a:p>
          <a:p>
            <a:pPr marL="334963" indent="-331788">
              <a:spcBef>
                <a:spcPct val="0"/>
              </a:spcBef>
              <a:buClrTx/>
              <a:buFontTx/>
              <a:buNone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sz="2400" b="1" smtClean="0">
                <a:latin typeface="Courier New" charset="0"/>
              </a:rPr>
              <a:t>   private String name;</a:t>
            </a:r>
          </a:p>
          <a:p>
            <a:pPr marL="334963" indent="-331788">
              <a:spcBef>
                <a:spcPct val="0"/>
              </a:spcBef>
              <a:buClrTx/>
              <a:buFontTx/>
              <a:buNone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endParaRPr lang="en-GB" sz="2400" b="1" smtClean="0">
              <a:latin typeface="Courier New" charset="0"/>
            </a:endParaRPr>
          </a:p>
          <a:p>
            <a:pPr marL="334963" indent="-331788">
              <a:spcBef>
                <a:spcPct val="0"/>
              </a:spcBef>
              <a:buClrTx/>
              <a:buFontTx/>
              <a:buNone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sz="2400" b="1" smtClean="0">
                <a:latin typeface="Courier New" charset="0"/>
              </a:rPr>
              <a:t>   public Student(String name)‏</a:t>
            </a:r>
          </a:p>
          <a:p>
            <a:pPr marL="334963" indent="-331788">
              <a:spcBef>
                <a:spcPct val="0"/>
              </a:spcBef>
              <a:buClrTx/>
              <a:buFontTx/>
              <a:buNone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sz="2400" b="1" smtClean="0">
                <a:latin typeface="Courier New" charset="0"/>
              </a:rPr>
              <a:t>   {</a:t>
            </a:r>
          </a:p>
          <a:p>
            <a:pPr marL="334963" indent="-331788">
              <a:spcBef>
                <a:spcPct val="0"/>
              </a:spcBef>
              <a:buClrTx/>
              <a:buFontTx/>
              <a:buNone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sz="2400" b="1" smtClean="0">
                <a:latin typeface="Courier New" charset="0"/>
              </a:rPr>
              <a:t>      this.name = name;</a:t>
            </a:r>
          </a:p>
          <a:p>
            <a:pPr marL="334963" indent="-331788">
              <a:spcBef>
                <a:spcPct val="0"/>
              </a:spcBef>
              <a:buClrTx/>
              <a:buFontTx/>
              <a:buNone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sz="2400" b="1" smtClean="0">
                <a:latin typeface="Courier New" charset="0"/>
              </a:rPr>
              <a:t>   }</a:t>
            </a:r>
          </a:p>
          <a:p>
            <a:pPr marL="334963" indent="-331788">
              <a:spcBef>
                <a:spcPct val="0"/>
              </a:spcBef>
              <a:buClrTx/>
              <a:buFontTx/>
              <a:buNone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sz="2400" b="1" smtClean="0">
                <a:latin typeface="Courier New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0" y="6237312"/>
            <a:ext cx="1325880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6" charset="0"/>
                <a:ea typeface="Lucida Sans Unicode" charset="0"/>
                <a:cs typeface="Lucida Sans Unicode" charset="0"/>
              </a:rPr>
              <a:t>email: pmills5@learn.bcit.ca  © 2018 Paul Mills, All rights reserved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itchFamily="16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8186736" y="6400800"/>
            <a:ext cx="957264" cy="457200"/>
          </a:xfrm>
        </p:spPr>
        <p:txBody>
          <a:bodyPr/>
          <a:lstStyle/>
          <a:p>
            <a:pPr>
              <a:defRPr/>
            </a:pPr>
            <a:fld id="{FFF663F2-B967-44E6-8F58-AED6EDBA1861}" type="datetime1">
              <a:rPr lang="en-US" smtClean="0"/>
              <a:pPr>
                <a:defRPr/>
              </a:pPr>
              <a:t>2/22/2018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idx="1"/>
          </p:nvPr>
        </p:nvSpPr>
        <p:spPr>
          <a:xfrm>
            <a:off x="899592" y="2636912"/>
            <a:ext cx="7467600" cy="1096144"/>
          </a:xfrm>
        </p:spPr>
        <p:txBody>
          <a:bodyPr>
            <a:normAutofit/>
          </a:bodyPr>
          <a:lstStyle/>
          <a:p>
            <a:pPr marL="336550" indent="-336550" algn="ctr">
              <a:lnSpc>
                <a:spcPct val="90000"/>
              </a:lnSpc>
              <a:buClr>
                <a:srgbClr val="264D8B"/>
              </a:buClr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GB" sz="4000" b="1" dirty="0" smtClean="0"/>
              <a:t>Time to practice!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057400"/>
            <a:ext cx="7848600" cy="1143000"/>
          </a:xfrm>
        </p:spPr>
        <p:txBody>
          <a:bodyPr rIns="81360"/>
          <a:lstStyle/>
          <a:p>
            <a:pPr fontAlgn="auto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>
                <a:solidFill>
                  <a:srgbClr val="1A3170"/>
                </a:solidFill>
              </a:rPr>
              <a:t>Grouping </a:t>
            </a:r>
            <a:r>
              <a:rPr lang="en-GB" dirty="0" smtClean="0">
                <a:solidFill>
                  <a:srgbClr val="1A3170"/>
                </a:solidFill>
              </a:rPr>
              <a:t>object references</a:t>
            </a:r>
            <a:endParaRPr lang="en-GB" dirty="0">
              <a:solidFill>
                <a:srgbClr val="1A317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295400" y="3962400"/>
            <a:ext cx="7848600" cy="1752600"/>
          </a:xfrm>
          <a:noFill/>
        </p:spPr>
        <p:txBody>
          <a:bodyPr lIns="90000" tIns="46800" rIns="233640" bIns="46800"/>
          <a:lstStyle/>
          <a:p>
            <a:pPr marL="36513" indent="0" algn="ctr">
              <a:buClrTx/>
              <a:buFontTx/>
              <a:buNone/>
              <a:tabLst>
                <a:tab pos="36513" algn="l"/>
                <a:tab pos="141288" algn="l"/>
                <a:tab pos="590550" algn="l"/>
                <a:tab pos="1039813" algn="l"/>
                <a:tab pos="1489075" algn="l"/>
                <a:tab pos="1938338" algn="l"/>
                <a:tab pos="2387600" algn="l"/>
                <a:tab pos="2836863" algn="l"/>
                <a:tab pos="3286125" algn="l"/>
                <a:tab pos="3735388" algn="l"/>
                <a:tab pos="4184650" algn="l"/>
                <a:tab pos="4633913" algn="l"/>
                <a:tab pos="5083175" algn="l"/>
                <a:tab pos="5532438" algn="l"/>
                <a:tab pos="5981700" algn="l"/>
                <a:tab pos="6430963" algn="l"/>
                <a:tab pos="6880225" algn="l"/>
                <a:tab pos="7329488" algn="l"/>
                <a:tab pos="7778750" algn="l"/>
                <a:tab pos="8228013" algn="l"/>
                <a:tab pos="8677275" algn="l"/>
              </a:tabLst>
            </a:pPr>
            <a:r>
              <a:rPr lang="en-GB" smtClean="0"/>
              <a:t>Arrays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542213" cy="1143000"/>
          </a:xfrm>
        </p:spPr>
        <p:txBody>
          <a:bodyPr/>
          <a:lstStyle/>
          <a:p>
            <a:pPr fontAlgn="auto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RECALL: Array Anatomy</a:t>
            </a:r>
            <a:endParaRPr lang="en-GB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186736" y="6400800"/>
            <a:ext cx="957264" cy="457200"/>
          </a:xfrm>
        </p:spPr>
        <p:txBody>
          <a:bodyPr/>
          <a:lstStyle/>
          <a:p>
            <a:pPr>
              <a:defRPr/>
            </a:pPr>
            <a:fld id="{8F1E2FC3-2E4A-4B31-B56A-10887C4B9017}" type="datetime1">
              <a:rPr lang="en-US" smtClean="0"/>
              <a:pPr>
                <a:defRPr/>
              </a:pPr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37312"/>
            <a:ext cx="132588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D4B47-3398-43F0-A844-BD0FFF4DA52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800" y="2006600"/>
            <a:ext cx="8039100" cy="3403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5580113" y="5443699"/>
            <a:ext cx="2376264" cy="411036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 b="0" dirty="0">
                <a:solidFill>
                  <a:srgbClr val="A57133"/>
                </a:solidFill>
                <a:latin typeface="Trebuchet MS" charset="0"/>
              </a:rPr>
              <a:t>Array </a:t>
            </a:r>
            <a:r>
              <a:rPr lang="en-GB" sz="1800" dirty="0" smtClean="0">
                <a:solidFill>
                  <a:srgbClr val="A57133"/>
                </a:solidFill>
                <a:latin typeface="Trebuchet MS" charset="0"/>
              </a:rPr>
              <a:t>element</a:t>
            </a:r>
            <a:endParaRPr lang="en-GB" sz="1800" b="0" dirty="0">
              <a:solidFill>
                <a:srgbClr val="A57133"/>
              </a:solidFill>
              <a:latin typeface="Trebuchet MS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 flipV="1">
            <a:off x="5076055" y="4797152"/>
            <a:ext cx="499293" cy="852859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5652120" y="2708920"/>
            <a:ext cx="2376264" cy="411036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 b="0" dirty="0">
                <a:solidFill>
                  <a:srgbClr val="A57133"/>
                </a:solidFill>
                <a:latin typeface="Trebuchet MS" charset="0"/>
              </a:rPr>
              <a:t>Array </a:t>
            </a:r>
            <a:r>
              <a:rPr lang="en-GB" sz="1800" dirty="0" smtClean="0">
                <a:solidFill>
                  <a:srgbClr val="A57133"/>
                </a:solidFill>
                <a:latin typeface="Trebuchet MS" charset="0"/>
              </a:rPr>
              <a:t>element index</a:t>
            </a:r>
            <a:endParaRPr lang="en-GB" sz="1800" b="0" dirty="0">
              <a:solidFill>
                <a:srgbClr val="A57133"/>
              </a:solidFill>
              <a:latin typeface="Trebuchet MS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5364087" y="2915231"/>
            <a:ext cx="283267" cy="1305856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539552" y="2852936"/>
            <a:ext cx="1368152" cy="411036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 b="0" dirty="0" smtClean="0">
                <a:solidFill>
                  <a:srgbClr val="A57133"/>
                </a:solidFill>
                <a:latin typeface="Trebuchet MS" charset="0"/>
              </a:rPr>
              <a:t>“0” offset</a:t>
            </a:r>
            <a:endParaRPr lang="en-GB" sz="1800" b="0" dirty="0">
              <a:solidFill>
                <a:srgbClr val="A57133"/>
              </a:solidFill>
              <a:latin typeface="Trebuchet MS" charset="0"/>
            </a:endParaRP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1187625" y="3284984"/>
            <a:ext cx="432048" cy="936104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436563"/>
            <a:ext cx="7694613" cy="935037"/>
          </a:xfrm>
        </p:spPr>
        <p:txBody>
          <a:bodyPr lIns="0" tIns="0" rIns="0" bIns="0"/>
          <a:lstStyle/>
          <a:p>
            <a:pPr fontAlgn="auto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Arrays of </a:t>
            </a:r>
            <a:r>
              <a:rPr lang="en-GB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object references</a:t>
            </a:r>
            <a:endParaRPr lang="en-GB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>
          <a:xfrm>
            <a:off x="1143000" y="1593850"/>
            <a:ext cx="7772400" cy="4878388"/>
          </a:xfrm>
        </p:spPr>
        <p:txBody>
          <a:bodyPr lIns="0" tIns="0" rIns="0" bIns="0"/>
          <a:lstStyle/>
          <a:p>
            <a:pPr marL="331788" indent="-331788">
              <a:buClr>
                <a:srgbClr val="7F0000"/>
              </a:buClr>
              <a:buFont typeface="Times New Roman" pitchFamily="16" charset="0"/>
              <a:buChar char="•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</a:pPr>
            <a:r>
              <a:rPr lang="en-GB" dirty="0" smtClean="0"/>
              <a:t>Arrays in Java can hold reference (Object) types.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b="1" dirty="0" smtClean="0">
                <a:latin typeface="Courier New" charset="0"/>
              </a:rPr>
              <a:t>/*array to hold Dog references */</a:t>
            </a:r>
            <a:br>
              <a:rPr lang="en-GB" b="1" dirty="0" smtClean="0">
                <a:latin typeface="Courier New" charset="0"/>
              </a:rPr>
            </a:br>
            <a:r>
              <a:rPr lang="en-GB" b="1" dirty="0" smtClean="0">
                <a:latin typeface="Courier New" charset="0"/>
              </a:rPr>
              <a:t>Dog[] dogs = new Dog[25];</a:t>
            </a:r>
            <a:br>
              <a:rPr lang="en-GB" b="1" dirty="0" smtClean="0">
                <a:latin typeface="Courier New" charset="0"/>
              </a:rPr>
            </a:br>
            <a:r>
              <a:rPr lang="en-GB" b="1" dirty="0" smtClean="0">
                <a:latin typeface="Courier New" charset="0"/>
              </a:rPr>
              <a:t/>
            </a:r>
            <a:br>
              <a:rPr lang="en-GB" b="1" dirty="0" smtClean="0">
                <a:latin typeface="Courier New" charset="0"/>
              </a:rPr>
            </a:br>
            <a:r>
              <a:rPr lang="en-GB" b="1" dirty="0" smtClean="0">
                <a:latin typeface="Courier New" charset="0"/>
              </a:rPr>
              <a:t>/* a Dog reference*/</a:t>
            </a:r>
            <a:br>
              <a:rPr lang="en-GB" b="1" dirty="0" smtClean="0">
                <a:latin typeface="Courier New" charset="0"/>
              </a:rPr>
            </a:br>
            <a:r>
              <a:rPr lang="en-GB" b="1" dirty="0" smtClean="0">
                <a:latin typeface="Courier New" charset="0"/>
              </a:rPr>
              <a:t>Dog </a:t>
            </a:r>
            <a:r>
              <a:rPr lang="en-GB" b="1" dirty="0" err="1" smtClean="0">
                <a:latin typeface="Courier New" charset="0"/>
              </a:rPr>
              <a:t>myDog</a:t>
            </a:r>
            <a:r>
              <a:rPr lang="en-GB" b="1" dirty="0" smtClean="0">
                <a:latin typeface="Courier New" charset="0"/>
              </a:rPr>
              <a:t> = new Dog(“Fido”);</a:t>
            </a:r>
            <a:br>
              <a:rPr lang="en-GB" b="1" dirty="0" smtClean="0">
                <a:latin typeface="Courier New" charset="0"/>
              </a:rPr>
            </a:br>
            <a:r>
              <a:rPr lang="en-GB" b="1" dirty="0" smtClean="0">
                <a:latin typeface="Courier New" charset="0"/>
              </a:rPr>
              <a:t/>
            </a:r>
            <a:br>
              <a:rPr lang="en-GB" b="1" dirty="0" smtClean="0">
                <a:latin typeface="Courier New" charset="0"/>
              </a:rPr>
            </a:br>
            <a:r>
              <a:rPr lang="en-GB" b="1" dirty="0" smtClean="0">
                <a:latin typeface="Courier New" charset="0"/>
              </a:rPr>
              <a:t>/* put reference into array */</a:t>
            </a:r>
            <a:br>
              <a:rPr lang="en-GB" b="1" dirty="0" smtClean="0">
                <a:latin typeface="Courier New" charset="0"/>
              </a:rPr>
            </a:br>
            <a:r>
              <a:rPr lang="en-GB" b="1" dirty="0" smtClean="0">
                <a:latin typeface="Courier New" charset="0"/>
              </a:rPr>
              <a:t>dogs[0] = </a:t>
            </a:r>
            <a:r>
              <a:rPr lang="en-GB" b="1" dirty="0" err="1" smtClean="0">
                <a:latin typeface="Courier New" charset="0"/>
              </a:rPr>
              <a:t>myDog</a:t>
            </a:r>
            <a:r>
              <a:rPr lang="en-GB" b="1" dirty="0" smtClean="0">
                <a:latin typeface="Courier New" charset="0"/>
              </a:rPr>
              <a:t>;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186736" y="6400800"/>
            <a:ext cx="957264" cy="457200"/>
          </a:xfrm>
        </p:spPr>
        <p:txBody>
          <a:bodyPr/>
          <a:lstStyle/>
          <a:p>
            <a:pPr>
              <a:defRPr/>
            </a:pPr>
            <a:fld id="{0DCABD73-3B83-4B1F-AED3-A651ADC9F134}" type="datetime1">
              <a:rPr lang="en-US" smtClean="0"/>
              <a:pPr>
                <a:defRPr/>
              </a:pPr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37312"/>
            <a:ext cx="132588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436563"/>
            <a:ext cx="7694613" cy="1163637"/>
          </a:xfrm>
        </p:spPr>
        <p:txBody>
          <a:bodyPr lIns="0" tIns="0" rIns="0" bIns="0"/>
          <a:lstStyle/>
          <a:p>
            <a:pPr fontAlgn="auto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Arrays of object references</a:t>
            </a:r>
            <a:endParaRPr lang="en-GB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>
          <a:xfrm>
            <a:off x="683568" y="1981200"/>
            <a:ext cx="8001645" cy="4114800"/>
          </a:xfrm>
        </p:spPr>
        <p:txBody>
          <a:bodyPr lIns="0" tIns="0" rIns="0" bIns="0"/>
          <a:lstStyle/>
          <a:p>
            <a:pPr marL="331788" indent="-331788">
              <a:lnSpc>
                <a:spcPct val="90000"/>
              </a:lnSpc>
              <a:buClr>
                <a:srgbClr val="7F0000"/>
              </a:buClr>
              <a:buFont typeface="Times New Roman" pitchFamily="16" charset="0"/>
              <a:buChar char="•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</a:pPr>
            <a:r>
              <a:rPr lang="en-GB" b="1" dirty="0" smtClean="0"/>
              <a:t>Java initializes object arrays to null, i.e. no object.</a:t>
            </a:r>
          </a:p>
          <a:p>
            <a:pPr marL="331788" indent="-331788">
              <a:lnSpc>
                <a:spcPct val="90000"/>
              </a:lnSpc>
              <a:buClr>
                <a:srgbClr val="7F0000"/>
              </a:buClr>
              <a:buFont typeface="Times New Roman" pitchFamily="16" charset="0"/>
              <a:buChar char="•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</a:pPr>
            <a:endParaRPr lang="en-GB" b="1" dirty="0" smtClean="0"/>
          </a:p>
          <a:p>
            <a:pPr marL="331788" indent="-331788">
              <a:lnSpc>
                <a:spcPct val="90000"/>
              </a:lnSpc>
              <a:buClr>
                <a:srgbClr val="7F0000"/>
              </a:buClr>
              <a:buFont typeface="Times New Roman" pitchFamily="16" charset="0"/>
              <a:buChar char="•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</a:pPr>
            <a:r>
              <a:rPr lang="en-GB" b="1" dirty="0" smtClean="0"/>
              <a:t>Must check for null when accessing the array elements.</a:t>
            </a:r>
          </a:p>
          <a:p>
            <a:pPr marL="331788" indent="-331788">
              <a:lnSpc>
                <a:spcPct val="90000"/>
              </a:lnSpc>
              <a:buClr>
                <a:srgbClr val="7F0000"/>
              </a:buClr>
              <a:buFont typeface="Times New Roman" pitchFamily="16" charset="0"/>
              <a:buChar char="•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</a:pPr>
            <a:endParaRPr lang="en-GB" b="1" dirty="0" smtClean="0"/>
          </a:p>
          <a:p>
            <a:pPr marL="331788" indent="-331788">
              <a:lnSpc>
                <a:spcPct val="90000"/>
              </a:lnSpc>
              <a:buClr>
                <a:srgbClr val="7F0000"/>
              </a:buClr>
              <a:buFont typeface="Times New Roman" pitchFamily="16" charset="0"/>
              <a:buChar char="•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</a:pPr>
            <a:r>
              <a:rPr lang="en-GB" b="1" dirty="0" smtClean="0"/>
              <a:t>Potential for </a:t>
            </a:r>
            <a:r>
              <a:rPr lang="en-GB" b="1" dirty="0" err="1" smtClean="0"/>
              <a:t>NullPointerException</a:t>
            </a:r>
            <a:r>
              <a:rPr lang="en-GB" b="1" dirty="0" smtClean="0"/>
              <a:t> if we try to follow a reference to an object that does not exist.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186736" y="6400800"/>
            <a:ext cx="957264" cy="457200"/>
          </a:xfrm>
        </p:spPr>
        <p:txBody>
          <a:bodyPr/>
          <a:lstStyle/>
          <a:p>
            <a:pPr>
              <a:defRPr/>
            </a:pPr>
            <a:fld id="{AC0A4FA7-3272-4C80-A0A4-30B7EF58DA35}" type="datetime1">
              <a:rPr lang="en-US" smtClean="0"/>
              <a:pPr>
                <a:defRPr/>
              </a:pPr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37312"/>
            <a:ext cx="132588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436563"/>
            <a:ext cx="7694613" cy="1163637"/>
          </a:xfrm>
        </p:spPr>
        <p:txBody>
          <a:bodyPr lIns="0" tIns="0" rIns="0" bIns="0"/>
          <a:lstStyle/>
          <a:p>
            <a:pPr fontAlgn="auto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Arrays of object references</a:t>
            </a:r>
            <a:endParaRPr lang="en-GB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186736" y="6400800"/>
            <a:ext cx="957264" cy="457200"/>
          </a:xfrm>
        </p:spPr>
        <p:txBody>
          <a:bodyPr/>
          <a:lstStyle/>
          <a:p>
            <a:pPr>
              <a:defRPr/>
            </a:pPr>
            <a:fld id="{C4A37EA7-E2C5-4275-A838-7CBCB6CD9DB1}" type="datetime1">
              <a:rPr lang="en-US" smtClean="0"/>
              <a:pPr>
                <a:defRPr/>
              </a:pPr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37312"/>
            <a:ext cx="132588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7696200" cy="424084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33375" indent="-331788">
              <a:lnSpc>
                <a:spcPct val="89000"/>
              </a:lnSpc>
              <a:spcBef>
                <a:spcPts val="800"/>
              </a:spcBef>
              <a:buClrTx/>
              <a:buFontTx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b="0" dirty="0">
                <a:solidFill>
                  <a:srgbClr val="000000"/>
                </a:solidFill>
              </a:rPr>
              <a:t>/** show ages of all dogs in the array */</a:t>
            </a:r>
          </a:p>
          <a:p>
            <a:pPr marL="333375" indent="-331788">
              <a:lnSpc>
                <a:spcPct val="93000"/>
              </a:lnSpc>
              <a:spcBef>
                <a:spcPts val="800"/>
              </a:spcBef>
              <a:buClrTx/>
              <a:buFontTx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b="0" dirty="0">
                <a:solidFill>
                  <a:srgbClr val="000000"/>
                </a:solidFill>
              </a:rPr>
              <a:t>public void </a:t>
            </a:r>
            <a:r>
              <a:rPr lang="en-GB" b="0" dirty="0" err="1">
                <a:solidFill>
                  <a:srgbClr val="000000"/>
                </a:solidFill>
              </a:rPr>
              <a:t>showAges</a:t>
            </a:r>
            <a:r>
              <a:rPr lang="en-GB" b="0" dirty="0">
                <a:solidFill>
                  <a:srgbClr val="000000"/>
                </a:solidFill>
              </a:rPr>
              <a:t>()</a:t>
            </a:r>
            <a:r>
              <a:rPr lang="ar-SA" b="0" dirty="0">
                <a:solidFill>
                  <a:srgbClr val="000000"/>
                </a:solidFill>
                <a:cs typeface="Courier New" charset="0"/>
              </a:rPr>
              <a:t>‏</a:t>
            </a:r>
            <a:endParaRPr lang="en-GB" b="0" dirty="0">
              <a:solidFill>
                <a:srgbClr val="000000"/>
              </a:solidFill>
            </a:endParaRPr>
          </a:p>
          <a:p>
            <a:pPr marL="333375" indent="-331788">
              <a:lnSpc>
                <a:spcPct val="93000"/>
              </a:lnSpc>
              <a:spcBef>
                <a:spcPts val="800"/>
              </a:spcBef>
              <a:buClrTx/>
              <a:buFontTx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b="0" dirty="0" smtClean="0">
                <a:solidFill>
                  <a:srgbClr val="000000"/>
                </a:solidFill>
              </a:rPr>
              <a:t>{</a:t>
            </a:r>
            <a:endParaRPr lang="en-GB" b="0" dirty="0">
              <a:solidFill>
                <a:srgbClr val="000000"/>
              </a:solidFill>
            </a:endParaRPr>
          </a:p>
          <a:p>
            <a:pPr marL="333375" indent="-331788">
              <a:lnSpc>
                <a:spcPct val="93000"/>
              </a:lnSpc>
              <a:spcBef>
                <a:spcPts val="800"/>
              </a:spcBef>
              <a:buClrTx/>
              <a:buFontTx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b="0" dirty="0">
                <a:solidFill>
                  <a:srgbClr val="000000"/>
                </a:solidFill>
              </a:rPr>
              <a:t>  </a:t>
            </a:r>
            <a:r>
              <a:rPr lang="en-GB" b="0" dirty="0" smtClean="0">
                <a:solidFill>
                  <a:srgbClr val="000000"/>
                </a:solidFill>
              </a:rPr>
              <a:t>for(</a:t>
            </a:r>
            <a:r>
              <a:rPr lang="en-GB" b="0" dirty="0" err="1" smtClean="0">
                <a:solidFill>
                  <a:srgbClr val="000000"/>
                </a:solidFill>
              </a:rPr>
              <a:t>int</a:t>
            </a:r>
            <a:r>
              <a:rPr lang="en-GB" b="0" dirty="0" smtClean="0">
                <a:solidFill>
                  <a:srgbClr val="000000"/>
                </a:solidFill>
              </a:rPr>
              <a:t> </a:t>
            </a:r>
            <a:r>
              <a:rPr lang="en-GB" b="0" dirty="0" err="1" smtClean="0">
                <a:solidFill>
                  <a:srgbClr val="000000"/>
                </a:solidFill>
              </a:rPr>
              <a:t>i</a:t>
            </a:r>
            <a:r>
              <a:rPr lang="en-GB" b="0" dirty="0" smtClean="0">
                <a:solidFill>
                  <a:srgbClr val="000000"/>
                </a:solidFill>
              </a:rPr>
              <a:t> = 0; </a:t>
            </a:r>
            <a:r>
              <a:rPr lang="en-GB" b="0" dirty="0" err="1" smtClean="0">
                <a:solidFill>
                  <a:srgbClr val="000000"/>
                </a:solidFill>
              </a:rPr>
              <a:t>i</a:t>
            </a:r>
            <a:r>
              <a:rPr lang="en-GB" b="0" dirty="0" smtClean="0">
                <a:solidFill>
                  <a:srgbClr val="000000"/>
                </a:solidFill>
              </a:rPr>
              <a:t> &lt; </a:t>
            </a:r>
            <a:r>
              <a:rPr lang="en-GB" b="0" dirty="0" err="1" smtClean="0">
                <a:solidFill>
                  <a:srgbClr val="000000"/>
                </a:solidFill>
              </a:rPr>
              <a:t>dogs.length</a:t>
            </a:r>
            <a:r>
              <a:rPr lang="en-GB" b="0" dirty="0" smtClean="0">
                <a:solidFill>
                  <a:srgbClr val="000000"/>
                </a:solidFill>
              </a:rPr>
              <a:t>; </a:t>
            </a:r>
            <a:r>
              <a:rPr lang="en-GB" b="0" dirty="0" err="1" smtClean="0">
                <a:solidFill>
                  <a:srgbClr val="000000"/>
                </a:solidFill>
              </a:rPr>
              <a:t>i</a:t>
            </a:r>
            <a:r>
              <a:rPr lang="en-GB" b="0" dirty="0" smtClean="0">
                <a:solidFill>
                  <a:srgbClr val="000000"/>
                </a:solidFill>
              </a:rPr>
              <a:t>++ ){</a:t>
            </a:r>
            <a:endParaRPr lang="en-GB" b="0" dirty="0">
              <a:solidFill>
                <a:srgbClr val="000000"/>
              </a:solidFill>
            </a:endParaRPr>
          </a:p>
          <a:p>
            <a:pPr marL="333375" indent="-331788">
              <a:lnSpc>
                <a:spcPct val="93000"/>
              </a:lnSpc>
              <a:spcBef>
                <a:spcPts val="800"/>
              </a:spcBef>
              <a:buClrTx/>
              <a:buFontTx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b="0" dirty="0">
                <a:solidFill>
                  <a:srgbClr val="000000"/>
                </a:solidFill>
              </a:rPr>
              <a:t>    if (dogs[</a:t>
            </a:r>
            <a:r>
              <a:rPr lang="en-GB" b="0" dirty="0" err="1">
                <a:solidFill>
                  <a:srgbClr val="000000"/>
                </a:solidFill>
              </a:rPr>
              <a:t>i</a:t>
            </a:r>
            <a:r>
              <a:rPr lang="en-GB" b="0" dirty="0">
                <a:solidFill>
                  <a:srgbClr val="000000"/>
                </a:solidFill>
              </a:rPr>
              <a:t>] != null){</a:t>
            </a:r>
          </a:p>
          <a:p>
            <a:pPr marL="333375" indent="-331788">
              <a:lnSpc>
                <a:spcPct val="93000"/>
              </a:lnSpc>
              <a:spcBef>
                <a:spcPts val="800"/>
              </a:spcBef>
              <a:buClrTx/>
              <a:buFontTx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b="0" dirty="0">
                <a:solidFill>
                  <a:srgbClr val="000000"/>
                </a:solidFill>
              </a:rPr>
              <a:t>      </a:t>
            </a:r>
            <a:r>
              <a:rPr lang="en-GB" b="0" dirty="0" err="1">
                <a:solidFill>
                  <a:srgbClr val="000000"/>
                </a:solidFill>
              </a:rPr>
              <a:t>System.out.print</a:t>
            </a:r>
            <a:r>
              <a:rPr lang="en-GB" b="0" dirty="0">
                <a:solidFill>
                  <a:srgbClr val="000000"/>
                </a:solidFill>
              </a:rPr>
              <a:t>(dogs[</a:t>
            </a:r>
            <a:r>
              <a:rPr lang="en-GB" b="0" dirty="0" err="1">
                <a:solidFill>
                  <a:srgbClr val="000000"/>
                </a:solidFill>
              </a:rPr>
              <a:t>i</a:t>
            </a:r>
            <a:r>
              <a:rPr lang="en-GB" b="0" dirty="0">
                <a:solidFill>
                  <a:srgbClr val="000000"/>
                </a:solidFill>
              </a:rPr>
              <a:t>].</a:t>
            </a:r>
            <a:r>
              <a:rPr lang="en-GB" b="0" dirty="0" err="1">
                <a:solidFill>
                  <a:srgbClr val="000000"/>
                </a:solidFill>
              </a:rPr>
              <a:t>getAge</a:t>
            </a:r>
            <a:r>
              <a:rPr lang="en-GB" b="0" dirty="0">
                <a:solidFill>
                  <a:srgbClr val="000000"/>
                </a:solidFill>
              </a:rPr>
              <a:t>());</a:t>
            </a:r>
          </a:p>
          <a:p>
            <a:pPr marL="333375" indent="-331788">
              <a:lnSpc>
                <a:spcPct val="93000"/>
              </a:lnSpc>
              <a:spcBef>
                <a:spcPts val="800"/>
              </a:spcBef>
              <a:buClrTx/>
              <a:buFontTx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b="0" dirty="0">
                <a:solidFill>
                  <a:srgbClr val="000000"/>
                </a:solidFill>
              </a:rPr>
              <a:t>    }</a:t>
            </a:r>
          </a:p>
          <a:p>
            <a:pPr marL="333375" indent="-331788">
              <a:lnSpc>
                <a:spcPct val="93000"/>
              </a:lnSpc>
              <a:spcBef>
                <a:spcPts val="800"/>
              </a:spcBef>
              <a:buClrTx/>
              <a:buFontTx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b="0" dirty="0">
                <a:solidFill>
                  <a:srgbClr val="000000"/>
                </a:solidFill>
              </a:rPr>
              <a:t>  </a:t>
            </a:r>
            <a:r>
              <a:rPr lang="en-GB" b="0" dirty="0" smtClean="0">
                <a:solidFill>
                  <a:srgbClr val="000000"/>
                </a:solidFill>
              </a:rPr>
              <a:t>}</a:t>
            </a:r>
            <a:endParaRPr lang="en-GB" b="0" dirty="0">
              <a:solidFill>
                <a:srgbClr val="000000"/>
              </a:solidFill>
            </a:endParaRPr>
          </a:p>
          <a:p>
            <a:pPr marL="333375" indent="-331788">
              <a:lnSpc>
                <a:spcPct val="93000"/>
              </a:lnSpc>
              <a:spcBef>
                <a:spcPts val="800"/>
              </a:spcBef>
              <a:buClrTx/>
              <a:buFontTx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b="0" dirty="0">
                <a:solidFill>
                  <a:srgbClr val="000000"/>
                </a:solidFill>
              </a:rPr>
              <a:t>}</a:t>
            </a:r>
            <a:br>
              <a:rPr lang="en-GB" b="0" dirty="0">
                <a:solidFill>
                  <a:srgbClr val="000000"/>
                </a:solidFill>
              </a:rPr>
            </a:br>
            <a:endParaRPr lang="en-GB" b="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9752" y="4869160"/>
            <a:ext cx="6192688" cy="120032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We must check the array index to see if it holds a null value. If it does then attempting to access the age will throw a </a:t>
            </a:r>
            <a:r>
              <a:rPr lang="en-US" dirty="0" err="1" smtClean="0"/>
              <a:t>NullPointerException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>
                <a:solidFill>
                  <a:schemeClr val="accent1">
                    <a:tint val="88000"/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Searching a </a:t>
            </a:r>
            <a:r>
              <a:rPr lang="en-US" sz="4000" dirty="0" smtClean="0">
                <a:solidFill>
                  <a:schemeClr val="accent1">
                    <a:tint val="88000"/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Array</a:t>
            </a:r>
            <a:endParaRPr lang="en-US" sz="4000" dirty="0">
              <a:solidFill>
                <a:schemeClr val="accent1">
                  <a:tint val="88000"/>
                  <a:satMod val="1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611560" y="1828800"/>
            <a:ext cx="807524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4963" indent="-334963">
              <a:lnSpc>
                <a:spcPct val="90000"/>
              </a:lnSpc>
              <a:spcBef>
                <a:spcPts val="800"/>
              </a:spcBef>
              <a:buClr>
                <a:srgbClr val="264D8B"/>
              </a:buClr>
              <a:buFont typeface="Times New Roman" pitchFamily="18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dirty="0" smtClean="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rPr>
              <a:t>Often we want to search an array for a specific information</a:t>
            </a:r>
          </a:p>
          <a:p>
            <a:pPr marL="334963" indent="-334963">
              <a:lnSpc>
                <a:spcPct val="90000"/>
              </a:lnSpc>
              <a:spcBef>
                <a:spcPts val="800"/>
              </a:spcBef>
              <a:buClr>
                <a:srgbClr val="264D8B"/>
              </a:buClr>
              <a:buFont typeface="Times New Roman" pitchFamily="18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endParaRPr lang="en-US" dirty="0">
              <a:solidFill>
                <a:srgbClr val="1A3170"/>
              </a:solidFill>
              <a:latin typeface="Trebuchet MS" pitchFamily="34" charset="0"/>
              <a:ea typeface="MS PGothic" pitchFamily="34" charset="-128"/>
            </a:endParaRPr>
          </a:p>
          <a:p>
            <a:pPr marL="334963" indent="-334963">
              <a:lnSpc>
                <a:spcPct val="90000"/>
              </a:lnSpc>
              <a:spcBef>
                <a:spcPts val="800"/>
              </a:spcBef>
              <a:buClr>
                <a:srgbClr val="264D8B"/>
              </a:buClr>
              <a:buFont typeface="Times New Roman" pitchFamily="18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dirty="0" smtClean="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rPr>
              <a:t>Necessarily </a:t>
            </a:r>
            <a:r>
              <a:rPr lang="en-US" b="1" i="1" dirty="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rPr>
              <a:t>indefinite</a:t>
            </a:r>
            <a:r>
              <a:rPr lang="en-US" dirty="0" smtClean="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rPr>
              <a:t>.</a:t>
            </a:r>
          </a:p>
          <a:p>
            <a:pPr marL="334963" indent="-334963">
              <a:lnSpc>
                <a:spcPct val="90000"/>
              </a:lnSpc>
              <a:spcBef>
                <a:spcPts val="800"/>
              </a:spcBef>
              <a:buClr>
                <a:srgbClr val="264D8B"/>
              </a:buClr>
              <a:buFont typeface="Times New Roman" pitchFamily="18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endParaRPr lang="en-US" dirty="0">
              <a:solidFill>
                <a:srgbClr val="1A3170"/>
              </a:solidFill>
              <a:latin typeface="Trebuchet MS" pitchFamily="34" charset="0"/>
              <a:ea typeface="MS PGothic" pitchFamily="34" charset="-128"/>
            </a:endParaRPr>
          </a:p>
          <a:p>
            <a:pPr marL="334963" indent="-334963">
              <a:lnSpc>
                <a:spcPct val="90000"/>
              </a:lnSpc>
              <a:spcBef>
                <a:spcPts val="800"/>
              </a:spcBef>
              <a:buClr>
                <a:srgbClr val="264D8B"/>
              </a:buClr>
              <a:buFont typeface="Times New Roman" pitchFamily="18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dirty="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rPr>
              <a:t>We must code for both success and failure – exhausted search</a:t>
            </a:r>
            <a:r>
              <a:rPr lang="en-US" dirty="0" smtClean="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rPr>
              <a:t>.</a:t>
            </a:r>
          </a:p>
          <a:p>
            <a:pPr marL="334963" indent="-334963">
              <a:lnSpc>
                <a:spcPct val="90000"/>
              </a:lnSpc>
              <a:spcBef>
                <a:spcPts val="800"/>
              </a:spcBef>
              <a:buClr>
                <a:srgbClr val="264D8B"/>
              </a:buClr>
              <a:buFont typeface="Times New Roman" pitchFamily="18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endParaRPr lang="en-US" dirty="0">
              <a:solidFill>
                <a:srgbClr val="1A3170"/>
              </a:solidFill>
              <a:latin typeface="Trebuchet MS" pitchFamily="34" charset="0"/>
              <a:ea typeface="MS PGothic" pitchFamily="34" charset="-128"/>
            </a:endParaRPr>
          </a:p>
          <a:p>
            <a:pPr marL="334963" indent="-334963">
              <a:lnSpc>
                <a:spcPct val="90000"/>
              </a:lnSpc>
              <a:spcBef>
                <a:spcPts val="800"/>
              </a:spcBef>
              <a:buClr>
                <a:srgbClr val="264D8B"/>
              </a:buClr>
              <a:buFont typeface="Times New Roman" pitchFamily="18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dirty="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rPr>
              <a:t>Both must make the loop’s condition </a:t>
            </a:r>
            <a:r>
              <a:rPr lang="en-US" i="1" dirty="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rPr>
              <a:t>false</a:t>
            </a:r>
            <a:r>
              <a:rPr lang="en-US" dirty="0" smtClean="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rPr>
              <a:t>.</a:t>
            </a:r>
            <a:endParaRPr lang="en-US" dirty="0">
              <a:solidFill>
                <a:srgbClr val="1A3170"/>
              </a:solidFill>
              <a:latin typeface="Trebuchet MS" pitchFamily="34" charset="0"/>
              <a:ea typeface="MS PGothic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237312"/>
            <a:ext cx="132588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86736" y="6400800"/>
            <a:ext cx="957264" cy="457200"/>
          </a:xfrm>
        </p:spPr>
        <p:txBody>
          <a:bodyPr/>
          <a:lstStyle/>
          <a:p>
            <a:pPr>
              <a:defRPr/>
            </a:pPr>
            <a:fld id="{78D4ED46-AD87-49BA-9855-7365E8BEE5E0}" type="datetime1">
              <a:rPr lang="en-US" smtClean="0"/>
              <a:pPr>
                <a:defRPr/>
              </a:pPr>
              <a:t>2/22/2018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>
                <a:solidFill>
                  <a:schemeClr val="accent1">
                    <a:tint val="88000"/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Finishing a search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4963" indent="-334963">
              <a:lnSpc>
                <a:spcPct val="90000"/>
              </a:lnSpc>
              <a:spcBef>
                <a:spcPts val="900"/>
              </a:spcBef>
              <a:buClr>
                <a:srgbClr val="264D8B"/>
              </a:buClr>
              <a:buFont typeface="Times New Roman" pitchFamily="18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3600" dirty="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rPr>
              <a:t>How do we finish a search?</a:t>
            </a:r>
          </a:p>
          <a:p>
            <a:pPr marL="334963" indent="-334963">
              <a:lnSpc>
                <a:spcPct val="90000"/>
              </a:lnSpc>
              <a:spcBef>
                <a:spcPts val="700"/>
              </a:spcBef>
              <a:buClr>
                <a:srgbClr val="264D8B"/>
              </a:buClr>
              <a:buFont typeface="Times New Roman" pitchFamily="18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3600" i="1" dirty="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rPr>
              <a:t>Either</a:t>
            </a:r>
            <a:r>
              <a:rPr lang="en-US" sz="3600" dirty="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rPr>
              <a:t> there are no more items to check:</a:t>
            </a:r>
            <a:br>
              <a:rPr lang="en-US" sz="3600" dirty="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rPr>
            </a:br>
            <a:r>
              <a:rPr lang="en-US" sz="2800" dirty="0">
                <a:solidFill>
                  <a:srgbClr val="1A3170"/>
                </a:solidFill>
                <a:latin typeface="Courier New" pitchFamily="49" charset="0"/>
                <a:ea typeface="MS PGothic" pitchFamily="34" charset="-128"/>
              </a:rPr>
              <a:t>index &gt;= </a:t>
            </a:r>
            <a:r>
              <a:rPr lang="en-US" sz="2800" dirty="0" err="1" smtClean="0">
                <a:solidFill>
                  <a:srgbClr val="1A3170"/>
                </a:solidFill>
                <a:latin typeface="Courier New" pitchFamily="49" charset="0"/>
                <a:ea typeface="MS PGothic" pitchFamily="34" charset="-128"/>
              </a:rPr>
              <a:t>arrayRef.length</a:t>
            </a:r>
            <a:endParaRPr lang="en-US" sz="2800" dirty="0">
              <a:solidFill>
                <a:srgbClr val="1A3170"/>
              </a:solidFill>
              <a:latin typeface="Courier New" pitchFamily="49" charset="0"/>
              <a:ea typeface="MS PGothic" pitchFamily="34" charset="-128"/>
            </a:endParaRPr>
          </a:p>
          <a:p>
            <a:pPr marL="334963" indent="-334963">
              <a:lnSpc>
                <a:spcPct val="90000"/>
              </a:lnSpc>
              <a:spcBef>
                <a:spcPts val="700"/>
              </a:spcBef>
              <a:buClr>
                <a:srgbClr val="264D8B"/>
              </a:buClr>
              <a:buFont typeface="Times New Roman" pitchFamily="18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3600" i="1" dirty="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rPr>
              <a:t>Or</a:t>
            </a:r>
            <a:r>
              <a:rPr lang="en-US" sz="3600" dirty="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rPr>
              <a:t> the item has been found:</a:t>
            </a:r>
            <a:br>
              <a:rPr lang="en-US" sz="3600" dirty="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rPr>
            </a:br>
            <a:r>
              <a:rPr lang="en-US" sz="2800" dirty="0">
                <a:solidFill>
                  <a:srgbClr val="1A3170"/>
                </a:solidFill>
                <a:latin typeface="Courier New" pitchFamily="49" charset="0"/>
                <a:ea typeface="MS PGothic" pitchFamily="34" charset="-128"/>
              </a:rPr>
              <a:t>found == true</a:t>
            </a:r>
            <a:br>
              <a:rPr lang="en-US" sz="2800" dirty="0">
                <a:solidFill>
                  <a:srgbClr val="1A3170"/>
                </a:solidFill>
                <a:latin typeface="Courier New" pitchFamily="49" charset="0"/>
                <a:ea typeface="MS PGothic" pitchFamily="34" charset="-128"/>
              </a:rPr>
            </a:br>
            <a:r>
              <a:rPr lang="en-US" sz="2800" dirty="0">
                <a:solidFill>
                  <a:srgbClr val="1A3170"/>
                </a:solidFill>
                <a:latin typeface="Courier New" pitchFamily="49" charset="0"/>
                <a:ea typeface="MS PGothic" pitchFamily="34" charset="-128"/>
              </a:rPr>
              <a:t>found</a:t>
            </a:r>
            <a:br>
              <a:rPr lang="en-US" sz="2800" dirty="0">
                <a:solidFill>
                  <a:srgbClr val="1A3170"/>
                </a:solidFill>
                <a:latin typeface="Courier New" pitchFamily="49" charset="0"/>
                <a:ea typeface="MS PGothic" pitchFamily="34" charset="-128"/>
              </a:rPr>
            </a:br>
            <a:r>
              <a:rPr lang="en-US" sz="2800" dirty="0">
                <a:solidFill>
                  <a:srgbClr val="1A3170"/>
                </a:solidFill>
                <a:latin typeface="Courier New" pitchFamily="49" charset="0"/>
                <a:ea typeface="MS PGothic" pitchFamily="34" charset="-128"/>
              </a:rPr>
              <a:t>! searching</a:t>
            </a:r>
            <a:br>
              <a:rPr lang="en-US" sz="2800" dirty="0">
                <a:solidFill>
                  <a:srgbClr val="1A3170"/>
                </a:solidFill>
                <a:latin typeface="Courier New" pitchFamily="49" charset="0"/>
                <a:ea typeface="MS PGothic" pitchFamily="34" charset="-128"/>
              </a:rPr>
            </a:br>
            <a:endParaRPr lang="en-US" sz="2800" dirty="0">
              <a:solidFill>
                <a:srgbClr val="1A3170"/>
              </a:solidFill>
              <a:latin typeface="Courier New" pitchFamily="49" charset="0"/>
              <a:ea typeface="MS PGothic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237312"/>
            <a:ext cx="132588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86736" y="6400800"/>
            <a:ext cx="957264" cy="457200"/>
          </a:xfrm>
        </p:spPr>
        <p:txBody>
          <a:bodyPr/>
          <a:lstStyle/>
          <a:p>
            <a:pPr>
              <a:defRPr/>
            </a:pPr>
            <a:fld id="{E41D1A4F-5C98-47B4-AFC3-7875233C690B}" type="datetime1">
              <a:rPr lang="en-US" smtClean="0"/>
              <a:pPr>
                <a:defRPr/>
              </a:pPr>
              <a:t>2/22/2018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>
                <a:solidFill>
                  <a:schemeClr val="accent1">
                    <a:tint val="88000"/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Continuing a search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755576" y="1828800"/>
            <a:ext cx="7931224" cy="4514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4963" indent="-334963">
              <a:spcBef>
                <a:spcPts val="800"/>
              </a:spcBef>
              <a:buClr>
                <a:srgbClr val="264D8B"/>
              </a:buClr>
              <a:buFont typeface="Times New Roman" pitchFamily="18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3200" dirty="0" smtClean="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rPr>
              <a:t>Within </a:t>
            </a:r>
            <a:r>
              <a:rPr lang="en-US" sz="3200" dirty="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rPr>
              <a:t>a </a:t>
            </a:r>
            <a:r>
              <a:rPr lang="en-US" sz="3200" dirty="0" smtClean="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rPr>
              <a:t>for </a:t>
            </a:r>
            <a:r>
              <a:rPr lang="en-US" sz="3200" dirty="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rPr>
              <a:t>loop we need to state the condition for </a:t>
            </a:r>
            <a:r>
              <a:rPr lang="en-US" sz="3200" i="1" dirty="0" smtClean="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rPr>
              <a:t>continuing</a:t>
            </a:r>
            <a:endParaRPr lang="en-US" sz="3200" dirty="0">
              <a:solidFill>
                <a:srgbClr val="1A3170"/>
              </a:solidFill>
              <a:latin typeface="Trebuchet MS" pitchFamily="34" charset="0"/>
              <a:ea typeface="MS PGothic" pitchFamily="34" charset="-128"/>
            </a:endParaRPr>
          </a:p>
          <a:p>
            <a:pPr marL="334963" indent="-334963">
              <a:spcBef>
                <a:spcPts val="800"/>
              </a:spcBef>
              <a:buClr>
                <a:srgbClr val="264D8B"/>
              </a:buClr>
              <a:buFont typeface="Times New Roman" pitchFamily="18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endParaRPr lang="en-US" sz="3200" dirty="0">
              <a:solidFill>
                <a:srgbClr val="1A3170"/>
              </a:solidFill>
              <a:latin typeface="Trebuchet MS" pitchFamily="34" charset="0"/>
              <a:ea typeface="MS PGothic" pitchFamily="34" charset="-128"/>
            </a:endParaRPr>
          </a:p>
          <a:p>
            <a:pPr marL="334963" indent="-334963">
              <a:spcBef>
                <a:spcPts val="600"/>
              </a:spcBef>
              <a:buClr>
                <a:srgbClr val="264D8B"/>
              </a:buClr>
              <a:buFont typeface="Times New Roman" pitchFamily="18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3200" dirty="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rPr>
              <a:t>So the loop’s condition will be the </a:t>
            </a:r>
            <a:r>
              <a:rPr lang="en-US" sz="3200" i="1" dirty="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rPr>
              <a:t>opposite</a:t>
            </a:r>
            <a:r>
              <a:rPr lang="en-US" sz="3200" dirty="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rPr>
              <a:t> of that for </a:t>
            </a:r>
            <a:r>
              <a:rPr lang="en-US" sz="3200" dirty="0" smtClean="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rPr>
              <a:t>finishing</a:t>
            </a:r>
          </a:p>
          <a:p>
            <a:pPr marL="334963" indent="-334963">
              <a:spcBef>
                <a:spcPts val="600"/>
              </a:spcBef>
              <a:buClr>
                <a:srgbClr val="264D8B"/>
              </a:buCl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2800" dirty="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rPr>
              <a:t/>
            </a:r>
            <a:br>
              <a:rPr lang="en-US" sz="2800" dirty="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rPr>
            </a:br>
            <a:r>
              <a:rPr lang="en-US" sz="2000" dirty="0" smtClean="0">
                <a:solidFill>
                  <a:srgbClr val="1A3170"/>
                </a:solidFill>
                <a:latin typeface="Courier New" pitchFamily="49" charset="0"/>
                <a:ea typeface="MS PGothic" pitchFamily="34" charset="-128"/>
              </a:rPr>
              <a:t>if(index </a:t>
            </a:r>
            <a:r>
              <a:rPr lang="en-US" sz="2000" dirty="0">
                <a:solidFill>
                  <a:srgbClr val="1A3170"/>
                </a:solidFill>
                <a:latin typeface="Courier New" pitchFamily="49" charset="0"/>
                <a:ea typeface="MS PGothic" pitchFamily="34" charset="-128"/>
              </a:rPr>
              <a:t>&lt; </a:t>
            </a:r>
            <a:r>
              <a:rPr lang="en-US" sz="2000" dirty="0" err="1" smtClean="0">
                <a:solidFill>
                  <a:srgbClr val="1A3170"/>
                </a:solidFill>
                <a:latin typeface="Courier New" pitchFamily="49" charset="0"/>
                <a:ea typeface="MS PGothic" pitchFamily="34" charset="-128"/>
              </a:rPr>
              <a:t>arrayRef.length</a:t>
            </a:r>
            <a:r>
              <a:rPr lang="en-US" sz="2000" dirty="0" smtClean="0">
                <a:solidFill>
                  <a:srgbClr val="1A3170"/>
                </a:solidFill>
                <a:latin typeface="Courier New" pitchFamily="49" charset="0"/>
                <a:ea typeface="MS PGothic" pitchFamily="34" charset="-128"/>
              </a:rPr>
              <a:t> &amp;&amp; !found)</a:t>
            </a:r>
            <a:r>
              <a:rPr lang="en-US" sz="2000" dirty="0">
                <a:solidFill>
                  <a:srgbClr val="1A3170"/>
                </a:solidFill>
                <a:latin typeface="Courier New" pitchFamily="49" charset="0"/>
                <a:ea typeface="MS PGothic" pitchFamily="34" charset="-128"/>
              </a:rPr>
              <a:t/>
            </a:r>
            <a:br>
              <a:rPr lang="en-US" sz="2000" dirty="0">
                <a:solidFill>
                  <a:srgbClr val="1A3170"/>
                </a:solidFill>
                <a:latin typeface="Courier New" pitchFamily="49" charset="0"/>
                <a:ea typeface="MS PGothic" pitchFamily="34" charset="-128"/>
              </a:rPr>
            </a:br>
            <a:r>
              <a:rPr lang="en-US" sz="2000" dirty="0" smtClean="0">
                <a:solidFill>
                  <a:srgbClr val="1A3170"/>
                </a:solidFill>
                <a:latin typeface="Courier New" pitchFamily="49" charset="0"/>
                <a:ea typeface="MS PGothic" pitchFamily="34" charset="-128"/>
              </a:rPr>
              <a:t>if(index </a:t>
            </a:r>
            <a:r>
              <a:rPr lang="en-US" sz="2000" dirty="0">
                <a:solidFill>
                  <a:srgbClr val="1A3170"/>
                </a:solidFill>
                <a:latin typeface="Courier New" pitchFamily="49" charset="0"/>
                <a:ea typeface="MS PGothic" pitchFamily="34" charset="-128"/>
              </a:rPr>
              <a:t>&lt; </a:t>
            </a:r>
            <a:r>
              <a:rPr lang="en-US" sz="2000" dirty="0" err="1" smtClean="0">
                <a:solidFill>
                  <a:srgbClr val="1A3170"/>
                </a:solidFill>
                <a:latin typeface="Courier New" pitchFamily="49" charset="0"/>
                <a:ea typeface="MS PGothic" pitchFamily="34" charset="-128"/>
              </a:rPr>
              <a:t>arrayRef.length</a:t>
            </a:r>
            <a:r>
              <a:rPr lang="en-US" sz="2000" dirty="0" smtClean="0">
                <a:solidFill>
                  <a:srgbClr val="1A3170"/>
                </a:solidFill>
                <a:latin typeface="Courier New" pitchFamily="49" charset="0"/>
                <a:ea typeface="MS PGothic" pitchFamily="34" charset="-128"/>
              </a:rPr>
              <a:t> </a:t>
            </a:r>
            <a:r>
              <a:rPr lang="en-US" sz="2000" dirty="0">
                <a:solidFill>
                  <a:srgbClr val="1A3170"/>
                </a:solidFill>
                <a:latin typeface="Courier New" pitchFamily="49" charset="0"/>
                <a:ea typeface="MS PGothic" pitchFamily="34" charset="-128"/>
              </a:rPr>
              <a:t>&amp;&amp; </a:t>
            </a:r>
            <a:r>
              <a:rPr lang="en-US" sz="2000" dirty="0" smtClean="0">
                <a:solidFill>
                  <a:srgbClr val="1A3170"/>
                </a:solidFill>
                <a:latin typeface="Courier New" pitchFamily="49" charset="0"/>
                <a:ea typeface="MS PGothic" pitchFamily="34" charset="-128"/>
              </a:rPr>
              <a:t>searching)</a:t>
            </a:r>
            <a:endParaRPr lang="en-US" sz="2000" dirty="0">
              <a:solidFill>
                <a:srgbClr val="1A3170"/>
              </a:solidFill>
              <a:latin typeface="Courier New" pitchFamily="49" charset="0"/>
              <a:ea typeface="MS PGothic" pitchFamily="34" charset="-128"/>
            </a:endParaRPr>
          </a:p>
          <a:p>
            <a:pPr marL="334963" indent="-334963">
              <a:spcBef>
                <a:spcPts val="800"/>
              </a:spcBef>
              <a:buClrTx/>
              <a:buFontTx/>
              <a:buNone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endParaRPr lang="en-US" sz="3200" dirty="0">
              <a:solidFill>
                <a:srgbClr val="1A3170"/>
              </a:solidFill>
              <a:latin typeface="Trebuchet MS" pitchFamily="34" charset="0"/>
              <a:ea typeface="MS PGothic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237312"/>
            <a:ext cx="132588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86736" y="6400800"/>
            <a:ext cx="957264" cy="457200"/>
          </a:xfrm>
        </p:spPr>
        <p:txBody>
          <a:bodyPr/>
          <a:lstStyle/>
          <a:p>
            <a:pPr>
              <a:defRPr/>
            </a:pPr>
            <a:fld id="{AA9E8822-8E70-49D2-A49F-90009E2D2B3F}" type="datetime1">
              <a:rPr lang="en-US" smtClean="0"/>
              <a:pPr>
                <a:defRPr/>
              </a:pPr>
              <a:t>2/22/2018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244</TotalTime>
  <Words>739</Words>
  <Application>Microsoft Office PowerPoint</Application>
  <PresentationFormat>On-screen Show (4:3)</PresentationFormat>
  <Paragraphs>175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</vt:lpstr>
      <vt:lpstr>COMP 1409 Introduction to Software Development 1</vt:lpstr>
      <vt:lpstr>Grouping object references</vt:lpstr>
      <vt:lpstr>RECALL: Array Anatomy</vt:lpstr>
      <vt:lpstr>Arrays of object references</vt:lpstr>
      <vt:lpstr>Arrays of object references</vt:lpstr>
      <vt:lpstr>Arrays of object references</vt:lpstr>
      <vt:lpstr>Slide 7</vt:lpstr>
      <vt:lpstr>Slide 8</vt:lpstr>
      <vt:lpstr>Slide 9</vt:lpstr>
      <vt:lpstr>Slide 10</vt:lpstr>
      <vt:lpstr>Slide 11</vt:lpstr>
      <vt:lpstr>this keyword</vt:lpstr>
      <vt:lpstr>this keyword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First With Java - Chapter 1</dc:title>
  <dc:creator>paul</dc:creator>
  <dc:description>Copyright © David J. Barnes, Michael Kölling</dc:description>
  <cp:lastModifiedBy>paul</cp:lastModifiedBy>
  <cp:revision>98</cp:revision>
  <dcterms:modified xsi:type="dcterms:W3CDTF">2018-02-22T18:49:17Z</dcterms:modified>
</cp:coreProperties>
</file>