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3" r:id="rId1"/>
  </p:sldMasterIdLst>
  <p:notesMasterIdLst>
    <p:notesMasterId r:id="rId19"/>
  </p:notesMasterIdLst>
  <p:sldIdLst>
    <p:sldId id="289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9" r:id="rId11"/>
    <p:sldId id="320" r:id="rId12"/>
    <p:sldId id="325" r:id="rId13"/>
    <p:sldId id="321" r:id="rId14"/>
    <p:sldId id="322" r:id="rId15"/>
    <p:sldId id="323" r:id="rId16"/>
    <p:sldId id="324" r:id="rId17"/>
    <p:sldId id="315" r:id="rId1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215490-764C-4087-AE76-B28EDF3A3769}" type="slidenum">
              <a:rPr lang="en-GB"/>
              <a:pPr/>
              <a:t>1</a:t>
            </a:fld>
            <a:endParaRPr lang="en-GB"/>
          </a:p>
        </p:txBody>
      </p:sp>
      <p:sp>
        <p:nvSpPr>
          <p:cNvPr id="3584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379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E7703A-B56D-486C-B373-9BFDDDE026D0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7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3798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3799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B214065-2719-4C96-B9C6-0F9B85DF7190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800" name="Text Box 4"/>
          <p:cNvSpPr txBox="1">
            <a:spLocks noChangeArrowheads="1"/>
          </p:cNvSpPr>
          <p:nvPr/>
        </p:nvSpPr>
        <p:spPr bwMode="auto">
          <a:xfrm>
            <a:off x="333375" y="0"/>
            <a:ext cx="2306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Objects First with Java</a:t>
            </a:r>
          </a:p>
        </p:txBody>
      </p:sp>
      <p:sp>
        <p:nvSpPr>
          <p:cNvPr id="33801" name="Text Box 5"/>
          <p:cNvSpPr txBox="1">
            <a:spLocks noChangeArrowheads="1"/>
          </p:cNvSpPr>
          <p:nvPr/>
        </p:nvSpPr>
        <p:spPr bwMode="auto">
          <a:xfrm>
            <a:off x="-312738" y="8890000"/>
            <a:ext cx="3598863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3802" name="Text Box 6"/>
          <p:cNvSpPr txBox="1">
            <a:spLocks noChangeArrowheads="1"/>
          </p:cNvSpPr>
          <p:nvPr/>
        </p:nvSpPr>
        <p:spPr bwMode="auto">
          <a:xfrm>
            <a:off x="5559425" y="8890000"/>
            <a:ext cx="274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01C96B-DFD8-4B0A-970A-46FABB107513}" type="slidenum"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3803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3804" name="Rectangle 8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1212850" cy="25558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60BF73-B707-4EF7-8345-65F278C6DAC0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21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4823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24E16D-12B4-48C2-8851-FDADE47B42B8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4" name="Text Box 4"/>
          <p:cNvSpPr txBox="1">
            <a:spLocks noChangeArrowheads="1"/>
          </p:cNvSpPr>
          <p:nvPr/>
        </p:nvSpPr>
        <p:spPr bwMode="auto">
          <a:xfrm>
            <a:off x="333375" y="0"/>
            <a:ext cx="2306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Objects First with Java</a:t>
            </a:r>
          </a:p>
        </p:txBody>
      </p:sp>
      <p:sp>
        <p:nvSpPr>
          <p:cNvPr id="34825" name="Text Box 5"/>
          <p:cNvSpPr txBox="1">
            <a:spLocks noChangeArrowheads="1"/>
          </p:cNvSpPr>
          <p:nvPr/>
        </p:nvSpPr>
        <p:spPr bwMode="auto">
          <a:xfrm>
            <a:off x="-312738" y="8890000"/>
            <a:ext cx="3598863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4826" name="Text Box 6"/>
          <p:cNvSpPr txBox="1">
            <a:spLocks noChangeArrowheads="1"/>
          </p:cNvSpPr>
          <p:nvPr/>
        </p:nvSpPr>
        <p:spPr bwMode="auto">
          <a:xfrm>
            <a:off x="5559425" y="8890000"/>
            <a:ext cx="274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F54C55-2F0E-4463-80AB-75DD2BBC900B}" type="slidenum"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4827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4828" name="Rectangle 8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1212850" cy="25558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775282-82D0-4856-AA12-9600F8752F8E}" type="slidenum">
              <a:rPr lang="en-GB"/>
              <a:pPr/>
              <a:t>12</a:t>
            </a:fld>
            <a:endParaRPr lang="en-GB"/>
          </a:p>
        </p:txBody>
      </p:sp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350CA7-6E7D-4AAD-A26E-6F800BBFD89A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13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5845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5846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5847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541282-BBBE-486E-BCDA-4FACA243A21F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584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C01979-872C-4B2C-B728-FBBFBBA5CAE3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14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6869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6870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73F2BA-A283-4B7D-894F-A44C53512AF6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7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687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789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D556FE-A117-4ABA-9D25-725134A74073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7893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7895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33FCF24-8AB6-410B-B6FB-33FD5C1A0B5A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6" name="Text Box 4"/>
          <p:cNvSpPr txBox="1">
            <a:spLocks noChangeArrowheads="1"/>
          </p:cNvSpPr>
          <p:nvPr/>
        </p:nvSpPr>
        <p:spPr bwMode="auto">
          <a:xfrm>
            <a:off x="333375" y="0"/>
            <a:ext cx="2306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Objects First with Java</a:t>
            </a:r>
          </a:p>
        </p:txBody>
      </p:sp>
      <p:sp>
        <p:nvSpPr>
          <p:cNvPr id="37897" name="Text Box 5"/>
          <p:cNvSpPr txBox="1">
            <a:spLocks noChangeArrowheads="1"/>
          </p:cNvSpPr>
          <p:nvPr/>
        </p:nvSpPr>
        <p:spPr bwMode="auto">
          <a:xfrm>
            <a:off x="-312738" y="8890000"/>
            <a:ext cx="3598863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7898" name="Text Box 6"/>
          <p:cNvSpPr txBox="1">
            <a:spLocks noChangeArrowheads="1"/>
          </p:cNvSpPr>
          <p:nvPr/>
        </p:nvSpPr>
        <p:spPr bwMode="auto">
          <a:xfrm>
            <a:off x="5559425" y="8890000"/>
            <a:ext cx="274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3AB3C3-6EA8-4DF2-B20D-81D42D380BC7}" type="slidenum"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7899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7900" name="Rectangle 8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1212850" cy="25558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52274D-4971-4085-805B-20A1F1B73CA7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8917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38918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38919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569B3EE-AE58-491A-AB43-BE30E7BF0669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892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671763" cy="1133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8BDB96-2829-4DD6-BCCF-2677CF954359}" type="slidenum">
              <a:rPr lang="en-GB"/>
              <a:pPr/>
              <a:t>17</a:t>
            </a:fld>
            <a:endParaRPr lang="en-GB"/>
          </a:p>
        </p:txBody>
      </p:sp>
      <p:sp>
        <p:nvSpPr>
          <p:cNvPr id="624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298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4275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427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275040-CF58-4118-86D1-B8C40F944A5C}" type="slidenum">
              <a:rPr lang="en-GB"/>
              <a:pPr/>
              <a:t>2</a:t>
            </a:fld>
            <a:endParaRPr lang="en-GB"/>
          </a:p>
        </p:txBody>
      </p:sp>
      <p:sp>
        <p:nvSpPr>
          <p:cNvPr id="54277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529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530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170E2E-2DC2-4255-B180-21647BF3B8A3}" type="slidenum">
              <a:rPr lang="en-GB"/>
              <a:pPr/>
              <a:t>3</a:t>
            </a:fld>
            <a:endParaRPr lang="en-GB"/>
          </a:p>
        </p:txBody>
      </p:sp>
      <p:sp>
        <p:nvSpPr>
          <p:cNvPr id="5530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632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5AEC06-79A9-449E-B2E9-B681B611D367}" type="slidenum">
              <a:rPr lang="en-GB"/>
              <a:pPr/>
              <a:t>4</a:t>
            </a:fld>
            <a:endParaRPr lang="en-GB"/>
          </a:p>
        </p:txBody>
      </p:sp>
      <p:sp>
        <p:nvSpPr>
          <p:cNvPr id="5632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734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734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815D70-CF35-4634-961C-6CA7ACF48C48}" type="slidenum">
              <a:rPr lang="en-GB"/>
              <a:pPr/>
              <a:t>5</a:t>
            </a:fld>
            <a:endParaRPr lang="en-GB"/>
          </a:p>
        </p:txBody>
      </p:sp>
      <p:sp>
        <p:nvSpPr>
          <p:cNvPr id="5734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ACE858-B2E5-4AAE-AE1C-AF8FD5462794}" type="slidenum">
              <a:rPr lang="en-GB"/>
              <a:pPr/>
              <a:t>6</a:t>
            </a:fld>
            <a:endParaRPr lang="en-GB"/>
          </a:p>
        </p:txBody>
      </p:sp>
      <p:sp>
        <p:nvSpPr>
          <p:cNvPr id="5837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9395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939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BDD14F-0908-4D42-B276-1D27575C0382}" type="slidenum">
              <a:rPr lang="en-GB"/>
              <a:pPr/>
              <a:t>7</a:t>
            </a:fld>
            <a:endParaRPr lang="en-GB"/>
          </a:p>
        </p:txBody>
      </p:sp>
      <p:sp>
        <p:nvSpPr>
          <p:cNvPr id="59397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041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042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516C9D-FF78-4E5B-987A-CB7075EB702F}" type="slidenum">
              <a:rPr lang="en-GB"/>
              <a:pPr/>
              <a:t>8</a:t>
            </a:fld>
            <a:endParaRPr lang="en-GB"/>
          </a:p>
        </p:txBody>
      </p:sp>
      <p:sp>
        <p:nvSpPr>
          <p:cNvPr id="6042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144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144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514972-5A1A-4282-A91E-E46E642ED8B0}" type="slidenum">
              <a:rPr lang="en-GB"/>
              <a:pPr/>
              <a:t>9</a:t>
            </a:fld>
            <a:endParaRPr lang="en-GB"/>
          </a:p>
        </p:txBody>
      </p:sp>
      <p:sp>
        <p:nvSpPr>
          <p:cNvPr id="6144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4205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2663705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498434C3-9792-4761-8891-C109AFC55F97}" type="datetime1">
              <a:rPr lang="en-US" smtClean="0"/>
              <a:t>3/8/2018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6183C-FCC6-4A1B-B754-DC552C963AC8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5843C1-F3F6-4CCE-98A6-8C126B1624C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E845E-1712-4AF8-9B7F-A115D5A41B5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1531F-61C9-4E75-81EC-7A567B1457ED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55E52-CA27-4BE4-A4D4-F256D1E56CF5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1583DA3D-069B-48B3-AAA2-056F5125BE74}" type="datetime1">
              <a:rPr lang="en-US" smtClean="0"/>
              <a:t>3/8/2018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599D1A56-3D5C-4F4D-8872-EE14CBE932E2}" type="datetime1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11936-3DD4-40DC-83AE-6F7F151F19C8}" type="datetime1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EFCC9-D65F-419D-A054-C608235319A4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64368-84A3-44AE-809B-6B922F131633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BCFA288-B1B9-4C67-98F7-6BF271064CBB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pmills@learn.bcit.ca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bg1"/>
                </a:solidFill>
              </a:rPr>
              <a:t>COMP 1409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Introduction to Software Development 1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09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11560" y="404664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The while loop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827584" y="1844824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Often we will want to “iterate” through an array to fill or read it.</a:t>
            </a:r>
            <a:endParaRPr lang="en-GB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There are different kinds of loops that provide us the ability to do this.</a:t>
            </a:r>
            <a:endParaRPr lang="en-GB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The </a:t>
            </a:r>
            <a:r>
              <a:rPr lang="en-GB" sz="3200" i="1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while</a:t>
            </a: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 loop is one of the most common loops used.</a:t>
            </a:r>
            <a:endParaRPr lang="en-GB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Control in a loop is based on a </a:t>
            </a:r>
            <a:r>
              <a:rPr lang="en-GB" sz="3200" dirty="0" err="1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boolean</a:t>
            </a:r>
            <a:r>
              <a:rPr lang="en-GB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 condition.</a:t>
            </a:r>
            <a:endParaRPr lang="en-GB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C3D00-F212-477B-9BC5-F17E1AFE0D05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While loop pseudo code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3124200"/>
            <a:ext cx="320040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while(</a:t>
            </a:r>
            <a:r>
              <a:rPr lang="en-US" sz="1600" i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loop condition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US" sz="1600" i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loop body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}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30375" y="5500688"/>
            <a:ext cx="63563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000000"/>
                </a:solidFill>
                <a:latin typeface="Trebuchet MS" pitchFamily="34" charset="0"/>
                <a:ea typeface="MS PGothic" pitchFamily="34" charset="-128"/>
              </a:rPr>
              <a:t>while we wish to continue, do the things in the loop body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257800" y="2590800"/>
            <a:ext cx="1524000" cy="45720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A57133"/>
                </a:solidFill>
                <a:latin typeface="Trebuchet MS" pitchFamily="34" charset="0"/>
              </a:rPr>
              <a:t>boolean test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4335463" y="2819400"/>
            <a:ext cx="9302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A57133"/>
                </a:solidFill>
              </a:rPr>
              <a:t>while </a:t>
            </a:r>
            <a:r>
              <a:rPr lang="en-US" sz="1800">
                <a:solidFill>
                  <a:srgbClr val="A57133"/>
                </a:solidFill>
                <a:latin typeface="Trebuchet MS" pitchFamily="34" charset="0"/>
              </a:rPr>
              <a:t>keyword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5715000" y="3276600"/>
            <a:ext cx="2971800" cy="45720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A57133"/>
                </a:solidFill>
                <a:latin typeface="Trebuchet MS" pitchFamily="34" charset="0"/>
              </a:rPr>
              <a:t>Statements to be repeated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4716463" y="3505200"/>
            <a:ext cx="10064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2566988" y="4495800"/>
            <a:ext cx="4467225" cy="71120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A57133"/>
                </a:solidFill>
                <a:latin typeface="Trebuchet MS" pitchFamily="34" charset="0"/>
              </a:rPr>
              <a:t>Pseudo-code expression of the actions of a while loop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3124200" y="1828800"/>
            <a:ext cx="3200400" cy="38100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A57133"/>
                </a:solidFill>
                <a:latin typeface="Trebuchet MS" pitchFamily="34" charset="0"/>
              </a:rPr>
              <a:t>General form of a while loop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 flipH="1" flipV="1">
            <a:off x="1524000" y="3122613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E2E75-77A2-4A79-9EA9-3CD55C2F827E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A Java example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C65CE-B628-488A-A836-88EC9B5B5C51}" type="datetime1">
              <a:rPr lang="en-US" smtClean="0"/>
              <a:t>3/8/2018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3775" y="2570163"/>
            <a:ext cx="77247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for(int hour = 0; hour &lt; hourCounts.length; hour++)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    System.out.println(hour + ": " + hourCounts[hour]);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93775" y="4703763"/>
            <a:ext cx="77247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int hour = 0;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while(hour &lt; hourCounts.length)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    System.out.println(</a:t>
            </a: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hour + ": " + hourCounts[hour]</a:t>
            </a:r>
            <a:r>
              <a:rPr lang="en-GB" sz="1800" b="0">
                <a:solidFill>
                  <a:srgbClr val="000000"/>
                </a:solidFill>
              </a:rPr>
              <a:t>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    hour++;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660775" y="1855788"/>
            <a:ext cx="1820863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for loop version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533775" y="4165600"/>
            <a:ext cx="2079625" cy="407988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while loop version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914400" y="1676400"/>
            <a:ext cx="78486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914400" y="3962400"/>
            <a:ext cx="7848600" cy="2438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Looking for your keys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87624" y="1484784"/>
            <a:ext cx="7467600" cy="428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while(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the keys are missing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) {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look in the next place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;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="1" dirty="0">
              <a:solidFill>
                <a:srgbClr val="1A3170"/>
              </a:solidFill>
              <a:latin typeface="Courier New" pitchFamily="49" charset="0"/>
              <a:ea typeface="MS PGothic" pitchFamily="34" charset="-128"/>
            </a:endParaRPr>
          </a:p>
          <a:p>
            <a:pPr marL="342900" indent="-334963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Or:</a:t>
            </a:r>
          </a:p>
          <a:p>
            <a:pPr marL="342900" indent="-334963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 b="1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while(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not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(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the keys have been found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)) {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look in the next place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;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9CEA8-4008-4D26-976F-CF6B463CB2E3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Looking for your keys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 err="1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boolean</a:t>
            </a: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searching = true;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while(searching) {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   if(</a:t>
            </a:r>
            <a:r>
              <a:rPr lang="en-US" b="1" i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they are in the next place) {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       searching = false;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    }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1" dirty="0">
                <a:solidFill>
                  <a:srgbClr val="1A3170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 marL="342900" indent="-334963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>
              <a:solidFill>
                <a:srgbClr val="1A317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3F546-2B95-4EF3-B430-EB6D4CEF3587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 Java 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30363" y="1600200"/>
            <a:ext cx="6523037" cy="3386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/**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* List all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the array elements.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*/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listArrayContents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()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index = 0;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while(index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&lt;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arrayRef.length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</a:br>
            <a:endParaRPr lang="en-US" sz="18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System.out.println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arrayRef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[index]);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    index++;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} 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5572125" y="4392613"/>
            <a:ext cx="2509838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rgbClr val="A57133"/>
                </a:solidFill>
                <a:latin typeface="Trebuchet MS" pitchFamily="34" charset="0"/>
              </a:rPr>
              <a:t>Increment </a:t>
            </a:r>
            <a:r>
              <a:rPr lang="en-GB" sz="1800" i="1">
                <a:solidFill>
                  <a:srgbClr val="A57133"/>
                </a:solidFill>
                <a:latin typeface="Trebuchet MS" pitchFamily="34" charset="0"/>
              </a:rPr>
              <a:t>index</a:t>
            </a:r>
            <a:r>
              <a:rPr lang="en-GB" sz="1800">
                <a:solidFill>
                  <a:srgbClr val="A57133"/>
                </a:solidFill>
                <a:latin typeface="Trebuchet MS" pitchFamily="34" charset="0"/>
              </a:rPr>
              <a:t> by 1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 flipV="1">
            <a:off x="3987800" y="4284663"/>
            <a:ext cx="16002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447800" y="5254649"/>
            <a:ext cx="6996113" cy="717503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>
                <a:solidFill>
                  <a:srgbClr val="A57133"/>
                </a:solidFill>
                <a:latin typeface="Trebuchet MS" pitchFamily="34" charset="0"/>
              </a:rPr>
              <a:t>while the value of </a:t>
            </a:r>
            <a:r>
              <a:rPr lang="en-GB" sz="1800" i="1" dirty="0">
                <a:solidFill>
                  <a:srgbClr val="A57133"/>
                </a:solidFill>
                <a:latin typeface="Trebuchet MS" pitchFamily="34" charset="0"/>
              </a:rPr>
              <a:t>index</a:t>
            </a:r>
            <a:r>
              <a:rPr lang="en-GB" sz="1800" dirty="0">
                <a:solidFill>
                  <a:srgbClr val="A57133"/>
                </a:solidFill>
                <a:latin typeface="Trebuchet MS" pitchFamily="34" charset="0"/>
              </a:rPr>
              <a:t> is less than the size of the </a:t>
            </a:r>
            <a:r>
              <a:rPr lang="en-GB" sz="1800" dirty="0" smtClean="0">
                <a:solidFill>
                  <a:srgbClr val="A57133"/>
                </a:solidFill>
                <a:latin typeface="Trebuchet MS" pitchFamily="34" charset="0"/>
              </a:rPr>
              <a:t>array, </a:t>
            </a:r>
            <a:r>
              <a:rPr lang="en-GB" sz="1800" dirty="0">
                <a:solidFill>
                  <a:srgbClr val="A57133"/>
                </a:solidFill>
                <a:latin typeface="Trebuchet MS" pitchFamily="34" charset="0"/>
              </a:rPr>
              <a:t>get and print the </a:t>
            </a:r>
            <a:r>
              <a:rPr lang="en-GB" sz="1800" dirty="0" smtClean="0">
                <a:solidFill>
                  <a:srgbClr val="A57133"/>
                </a:solidFill>
                <a:latin typeface="Trebuchet MS" pitchFamily="34" charset="0"/>
              </a:rPr>
              <a:t>element value, </a:t>
            </a:r>
            <a:r>
              <a:rPr lang="en-GB" sz="1800" dirty="0">
                <a:solidFill>
                  <a:srgbClr val="A57133"/>
                </a:solidFill>
                <a:latin typeface="Trebuchet MS" pitchFamily="34" charset="0"/>
              </a:rPr>
              <a:t>and then increment </a:t>
            </a:r>
            <a:r>
              <a:rPr lang="en-GB" sz="1800" i="1" dirty="0">
                <a:solidFill>
                  <a:srgbClr val="A57133"/>
                </a:solidFill>
                <a:latin typeface="Trebuchet MS" pitchFamily="34" charset="0"/>
              </a:rPr>
              <a:t>index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1D9466-B7E5-4105-991C-32DF779D184B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Elements of the loop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We have declared an index variable.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The condition must be expressed correctly.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We have to fetch each element.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The index variable must be incremented explicitly</a:t>
            </a:r>
            <a:r>
              <a:rPr lang="en-US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8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dirty="0" smtClean="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rPr>
              <a:t>Complete control</a:t>
            </a:r>
            <a:endParaRPr lang="en-US" sz="3200" dirty="0">
              <a:solidFill>
                <a:srgbClr val="1A3170"/>
              </a:solidFill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30AE22-906E-4F70-AAD4-94510B90AE46}" type="datetime1">
              <a:rPr lang="en-US" smtClean="0"/>
              <a:t>3/8/2018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Review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smtClean="0"/>
              <a:t>Arrays are appropriate where a fixed-size collection is required.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smtClean="0"/>
              <a:t>Arrays use special syntax.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smtClean="0"/>
              <a:t>For loops offer an alternative to while loops when the number of repetitions is known.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smtClean="0"/>
              <a:t>For loops are used when an index variable is required.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804D9-A8F2-4052-B850-5D53B37BA8D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Multi-dimensional arrays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7600" cy="4243388"/>
          </a:xfrm>
        </p:spPr>
        <p:txBody>
          <a:bodyPr>
            <a:normAutofit fontScale="92500"/>
          </a:bodyPr>
          <a:lstStyle/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An array object can be multi-dimensional, i.e. we can picture it as rows and columns (2-D), or as a cube (3-D).</a:t>
            </a:r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Arrays of more than three dimensions are more difficult to visualize.</a:t>
            </a:r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Each dimension requires a separate index variable.</a:t>
            </a:r>
          </a:p>
          <a:p>
            <a:pPr marL="331788" indent="-331788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b="1" dirty="0" smtClean="0"/>
              <a:t>Think of a 2-D array as an array where each element holds all the data for one object, but in separate fields.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EC2046-CCB8-4C8E-909F-EAF89B98E866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Arrays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187450" y="1700213"/>
            <a:ext cx="7467600" cy="4114800"/>
          </a:xfrm>
        </p:spPr>
        <p:txBody>
          <a:bodyPr/>
          <a:lstStyle/>
          <a:p>
            <a:pPr marL="330200" indent="-330200">
              <a:buClr>
                <a:srgbClr val="7F0000"/>
              </a:buClr>
              <a:buFont typeface="Times New Roman" pitchFamily="16" charset="0"/>
              <a:buChar char="•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GB" smtClean="0"/>
              <a:t>Can have multiple dimensions.</a:t>
            </a:r>
          </a:p>
          <a:p>
            <a:pPr marL="330200" indent="-330200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endParaRPr lang="en-GB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63E4C-4103-461D-B071-601582D57FA6}" type="datetime1">
              <a:rPr lang="en-US" smtClean="0"/>
              <a:t>3/8/2018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4076700"/>
            <a:ext cx="7127875" cy="166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2492375"/>
            <a:ext cx="6516687" cy="142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143000" y="838200"/>
            <a:ext cx="57896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// define a two-dimensional array of integers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int rows = 4;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int columns = 6;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b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int[][] numberGrid = new int[rows][columns];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638800" y="2819400"/>
            <a:ext cx="2741613" cy="181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numberGrid[0][0] = 4;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numberGrid[0][5] = 8;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numberGrid[1][3] = 7;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numberGrid[2][2] = 9;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numberGrid[3][5] = 6;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514600"/>
            <a:ext cx="3960813" cy="2132013"/>
            <a:chOff x="816" y="1584"/>
            <a:chExt cx="2495" cy="1343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816" y="1852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16" y="2112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816" y="2400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816" y="2688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104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488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72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256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2687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3024" y="158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5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08" y="1776"/>
              <a:ext cx="2303" cy="1151"/>
              <a:chOff x="1008" y="1776"/>
              <a:chExt cx="2303" cy="1151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1008" y="1776"/>
                <a:ext cx="2303" cy="1151"/>
                <a:chOff x="1008" y="1776"/>
                <a:chExt cx="2303" cy="1151"/>
              </a:xfrm>
            </p:grpSpPr>
            <p:sp>
              <p:nvSpPr>
                <p:cNvPr id="27670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1" name="Rectangle 17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2" name="Rectangle 18"/>
                <p:cNvSpPr>
                  <a:spLocks noChangeArrowheads="1"/>
                </p:cNvSpPr>
                <p:nvPr/>
              </p:nvSpPr>
              <p:spPr bwMode="auto">
                <a:xfrm>
                  <a:off x="2160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3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4" name="Rectangle 20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5" name="Rectangle 21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6" name="Rectangle 22"/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7" name="Rectangle 2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8" name="Rectangle 24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9" name="Rectangle 25"/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1" name="Rectangle 27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2" name="Rectangle 28"/>
                <p:cNvSpPr>
                  <a:spLocks noChangeArrowheads="1"/>
                </p:cNvSpPr>
                <p:nvPr/>
              </p:nvSpPr>
              <p:spPr bwMode="auto">
                <a:xfrm>
                  <a:off x="2544" y="2640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3" name="Rectangle 29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4" name="Rectangle 30"/>
                <p:cNvSpPr>
                  <a:spLocks noChangeArrowheads="1"/>
                </p:cNvSpPr>
                <p:nvPr/>
              </p:nvSpPr>
              <p:spPr bwMode="auto">
                <a:xfrm>
                  <a:off x="1392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5" name="Rectangle 31"/>
                <p:cNvSpPr>
                  <a:spLocks noChangeArrowheads="1"/>
                </p:cNvSpPr>
                <p:nvPr/>
              </p:nvSpPr>
              <p:spPr bwMode="auto">
                <a:xfrm>
                  <a:off x="1776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6" name="Rectangle 32"/>
                <p:cNvSpPr>
                  <a:spLocks noChangeArrowheads="1"/>
                </p:cNvSpPr>
                <p:nvPr/>
              </p:nvSpPr>
              <p:spPr bwMode="auto">
                <a:xfrm>
                  <a:off x="2928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7" name="Rectangle 33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8" name="Rectangle 34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9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Rectangle 36"/>
                <p:cNvSpPr>
                  <a:spLocks noChangeArrowheads="1"/>
                </p:cNvSpPr>
                <p:nvPr/>
              </p:nvSpPr>
              <p:spPr bwMode="auto">
                <a:xfrm>
                  <a:off x="1392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1" name="Rectangle 37"/>
                <p:cNvSpPr>
                  <a:spLocks noChangeArrowheads="1"/>
                </p:cNvSpPr>
                <p:nvPr/>
              </p:nvSpPr>
              <p:spPr bwMode="auto">
                <a:xfrm>
                  <a:off x="1776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2" name="Rectangle 38"/>
                <p:cNvSpPr>
                  <a:spLocks noChangeArrowheads="1"/>
                </p:cNvSpPr>
                <p:nvPr/>
              </p:nvSpPr>
              <p:spPr bwMode="auto">
                <a:xfrm>
                  <a:off x="2928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Rectangle 39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383" cy="287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5" name="Text Box 40"/>
              <p:cNvSpPr txBox="1">
                <a:spLocks noChangeArrowheads="1"/>
              </p:cNvSpPr>
              <p:nvPr/>
            </p:nvSpPr>
            <p:spPr bwMode="auto">
              <a:xfrm>
                <a:off x="1104" y="1852"/>
                <a:ext cx="190" cy="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ts val="10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600" b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7666" name="Text Box 41"/>
              <p:cNvSpPr txBox="1">
                <a:spLocks noChangeArrowheads="1"/>
              </p:cNvSpPr>
              <p:nvPr/>
            </p:nvSpPr>
            <p:spPr bwMode="auto">
              <a:xfrm>
                <a:off x="2256" y="2112"/>
                <a:ext cx="190" cy="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ts val="10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600" b="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27667" name="Text Box 42"/>
              <p:cNvSpPr txBox="1">
                <a:spLocks noChangeArrowheads="1"/>
              </p:cNvSpPr>
              <p:nvPr/>
            </p:nvSpPr>
            <p:spPr bwMode="auto">
              <a:xfrm>
                <a:off x="3024" y="2688"/>
                <a:ext cx="190" cy="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ts val="10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600" b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7668" name="Text Box 43"/>
              <p:cNvSpPr txBox="1">
                <a:spLocks noChangeArrowheads="1"/>
              </p:cNvSpPr>
              <p:nvPr/>
            </p:nvSpPr>
            <p:spPr bwMode="auto">
              <a:xfrm>
                <a:off x="3024" y="1852"/>
                <a:ext cx="190" cy="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ts val="10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600" b="0">
                    <a:solidFill>
                      <a:srgbClr val="000000"/>
                    </a:solidFill>
                  </a:rPr>
                  <a:t>8</a:t>
                </a:r>
              </a:p>
            </p:txBody>
          </p:sp>
          <p:sp>
            <p:nvSpPr>
              <p:cNvPr id="27669" name="Text Box 44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190" cy="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ts val="10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1600" b="0">
                    <a:solidFill>
                      <a:srgbClr val="000000"/>
                    </a:solidFill>
                  </a:rPr>
                  <a:t>9</a:t>
                </a:r>
              </a:p>
            </p:txBody>
          </p:sp>
        </p:grp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C0A81-D971-4159-93FE-10BF7EF74F55}" type="datetime1">
              <a:rPr lang="en-US" smtClean="0"/>
              <a:t>3/8/2018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219200" y="762000"/>
            <a:ext cx="6642100" cy="70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// create a two-dimensional array of vowel characters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char[][] vowelGrid = new char[5][2];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667000" y="1981200"/>
            <a:ext cx="5789613" cy="212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vowelGrid[0][0] = ‘A’;  vowelGrid[0][1] = ‘a’;</a:t>
            </a:r>
          </a:p>
          <a:p>
            <a:pPr>
              <a:spcBef>
                <a:spcPts val="10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vowelGrid[1][0] = ‘E’;  vowelGrid[1][1] = ‘e’;</a:t>
            </a:r>
          </a:p>
          <a:p>
            <a:pPr>
              <a:spcBef>
                <a:spcPts val="10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vowelGrid[2][0] = ‘I’;  vowelGrid[2][1] = ‘i’;</a:t>
            </a:r>
          </a:p>
          <a:p>
            <a:pPr>
              <a:spcBef>
                <a:spcPts val="10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vowelGrid[3][0] = ‘O’;  vowelGrid[3][1] = ‘o’;</a:t>
            </a:r>
          </a:p>
          <a:p>
            <a:pPr>
              <a:spcBef>
                <a:spcPts val="10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vowelGrid[4][0] = ‘U’;  vowelGrid[4][1] = ‘u’;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600200"/>
            <a:ext cx="1522413" cy="2620963"/>
            <a:chOff x="720" y="1008"/>
            <a:chExt cx="959" cy="1651"/>
          </a:xfrm>
        </p:grpSpPr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720" y="1276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720" y="1536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720" y="1824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720" y="2112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1008" y="1008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1392" y="1008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684" name="Text Box 10"/>
            <p:cNvSpPr txBox="1">
              <a:spLocks noChangeArrowheads="1"/>
            </p:cNvSpPr>
            <p:nvPr/>
          </p:nvSpPr>
          <p:spPr bwMode="auto">
            <a:xfrm>
              <a:off x="720" y="2400"/>
              <a:ext cx="190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4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12" y="1200"/>
              <a:ext cx="767" cy="1439"/>
              <a:chOff x="912" y="1200"/>
              <a:chExt cx="767" cy="1439"/>
            </a:xfrm>
          </p:grpSpPr>
          <p:sp>
            <p:nvSpPr>
              <p:cNvPr id="28696" name="Rectangle 12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Rectangle 13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Rectangle 14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Rectangle 15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16"/>
              <p:cNvSpPr>
                <a:spLocks noChangeArrowheads="1"/>
              </p:cNvSpPr>
              <p:nvPr/>
            </p:nvSpPr>
            <p:spPr bwMode="auto">
              <a:xfrm>
                <a:off x="912" y="1200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Rectangle 17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Rectangle 18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Rectangle 19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Rectangle 20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Rectangle 2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383" cy="28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912" y="127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‘A’</a:t>
              </a:r>
            </a:p>
          </p:txBody>
        </p:sp>
        <p:sp>
          <p:nvSpPr>
            <p:cNvPr id="28687" name="Text Box 23"/>
            <p:cNvSpPr txBox="1">
              <a:spLocks noChangeArrowheads="1"/>
            </p:cNvSpPr>
            <p:nvPr/>
          </p:nvSpPr>
          <p:spPr bwMode="auto">
            <a:xfrm>
              <a:off x="1296" y="127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‘a’</a:t>
              </a:r>
            </a:p>
          </p:txBody>
        </p:sp>
        <p:sp>
          <p:nvSpPr>
            <p:cNvPr id="28688" name="Text Box 24"/>
            <p:cNvSpPr txBox="1">
              <a:spLocks noChangeArrowheads="1"/>
            </p:cNvSpPr>
            <p:nvPr/>
          </p:nvSpPr>
          <p:spPr bwMode="auto">
            <a:xfrm>
              <a:off x="912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‘E’</a:t>
              </a:r>
            </a:p>
          </p:txBody>
        </p:sp>
        <p:sp>
          <p:nvSpPr>
            <p:cNvPr id="28689" name="Text Box 25"/>
            <p:cNvSpPr txBox="1">
              <a:spLocks noChangeArrowheads="1"/>
            </p:cNvSpPr>
            <p:nvPr/>
          </p:nvSpPr>
          <p:spPr bwMode="auto">
            <a:xfrm>
              <a:off x="1296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‘e’</a:t>
              </a:r>
            </a:p>
          </p:txBody>
        </p:sp>
        <p:sp>
          <p:nvSpPr>
            <p:cNvPr id="28690" name="Text Box 26"/>
            <p:cNvSpPr txBox="1">
              <a:spLocks noChangeArrowheads="1"/>
            </p:cNvSpPr>
            <p:nvPr/>
          </p:nvSpPr>
          <p:spPr bwMode="auto">
            <a:xfrm>
              <a:off x="912" y="1872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‘I’</a:t>
              </a:r>
            </a:p>
          </p:txBody>
        </p:sp>
        <p:sp>
          <p:nvSpPr>
            <p:cNvPr id="28691" name="Text Box 27"/>
            <p:cNvSpPr txBox="1">
              <a:spLocks noChangeArrowheads="1"/>
            </p:cNvSpPr>
            <p:nvPr/>
          </p:nvSpPr>
          <p:spPr bwMode="auto">
            <a:xfrm>
              <a:off x="1296" y="1872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‘i’</a:t>
              </a:r>
            </a:p>
          </p:txBody>
        </p:sp>
        <p:sp>
          <p:nvSpPr>
            <p:cNvPr id="28692" name="Text Box 28"/>
            <p:cNvSpPr txBox="1">
              <a:spLocks noChangeArrowheads="1"/>
            </p:cNvSpPr>
            <p:nvPr/>
          </p:nvSpPr>
          <p:spPr bwMode="auto">
            <a:xfrm>
              <a:off x="912" y="2160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‘O’</a:t>
              </a:r>
            </a:p>
          </p:txBody>
        </p:sp>
        <p:sp>
          <p:nvSpPr>
            <p:cNvPr id="28693" name="Text Box 29"/>
            <p:cNvSpPr txBox="1">
              <a:spLocks noChangeArrowheads="1"/>
            </p:cNvSpPr>
            <p:nvPr/>
          </p:nvSpPr>
          <p:spPr bwMode="auto">
            <a:xfrm>
              <a:off x="1296" y="2160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‘o’</a:t>
              </a:r>
            </a:p>
          </p:txBody>
        </p:sp>
        <p:sp>
          <p:nvSpPr>
            <p:cNvPr id="28694" name="Text Box 30"/>
            <p:cNvSpPr txBox="1">
              <a:spLocks noChangeArrowheads="1"/>
            </p:cNvSpPr>
            <p:nvPr/>
          </p:nvSpPr>
          <p:spPr bwMode="auto">
            <a:xfrm>
              <a:off x="912" y="2448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‘U’</a:t>
              </a:r>
            </a:p>
          </p:txBody>
        </p:sp>
        <p:sp>
          <p:nvSpPr>
            <p:cNvPr id="28695" name="Text Box 31"/>
            <p:cNvSpPr txBox="1">
              <a:spLocks noChangeArrowheads="1"/>
            </p:cNvSpPr>
            <p:nvPr/>
          </p:nvSpPr>
          <p:spPr bwMode="auto">
            <a:xfrm>
              <a:off x="1296" y="2448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‘u’</a:t>
              </a:r>
            </a:p>
          </p:txBody>
        </p:sp>
      </p:grpSp>
      <p:sp>
        <p:nvSpPr>
          <p:cNvPr id="28677" name="Text Box 32"/>
          <p:cNvSpPr txBox="1">
            <a:spLocks noChangeArrowheads="1"/>
          </p:cNvSpPr>
          <p:nvPr/>
        </p:nvSpPr>
        <p:spPr bwMode="auto">
          <a:xfrm>
            <a:off x="1295400" y="4572000"/>
            <a:ext cx="7008813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Alternately...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char[][] vowelGrid = { {‘A’,‘a’}, {‘E’,‘e’}, {‘I’,‘i’}, 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			{‘O’,‘o’}, {‘U’,‘u’} };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			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2E278-F459-4072-A0B7-A54A3BD09B54}" type="datetime1">
              <a:rPr lang="en-US" smtClean="0"/>
              <a:t>3/8/2018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219200" y="762000"/>
            <a:ext cx="6642100" cy="70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// create a two-dimensional array of vowel characters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char[][] vowelGrid = new char[2][5]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143000" y="202565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895600" y="16002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505200" y="16002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600200" y="16002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209800" y="16002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114800" y="1600200"/>
            <a:ext cx="303213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1905000"/>
            <a:ext cx="608013" cy="455613"/>
            <a:chOff x="960" y="1200"/>
            <a:chExt cx="383" cy="287"/>
          </a:xfrm>
        </p:grpSpPr>
        <p:sp>
          <p:nvSpPr>
            <p:cNvPr id="29735" name="Rectangle 10"/>
            <p:cNvSpPr>
              <a:spLocks noChangeArrowheads="1"/>
            </p:cNvSpPr>
            <p:nvPr/>
          </p:nvSpPr>
          <p:spPr bwMode="auto">
            <a:xfrm>
              <a:off x="960" y="1200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11"/>
            <p:cNvSpPr txBox="1">
              <a:spLocks noChangeArrowheads="1"/>
            </p:cNvSpPr>
            <p:nvPr/>
          </p:nvSpPr>
          <p:spPr bwMode="auto">
            <a:xfrm>
              <a:off x="960" y="127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‘A’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2362200"/>
            <a:ext cx="608013" cy="455613"/>
            <a:chOff x="960" y="1488"/>
            <a:chExt cx="383" cy="287"/>
          </a:xfrm>
        </p:grpSpPr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960" y="1488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Text Box 14"/>
            <p:cNvSpPr txBox="1">
              <a:spLocks noChangeArrowheads="1"/>
            </p:cNvSpPr>
            <p:nvPr/>
          </p:nvSpPr>
          <p:spPr bwMode="auto">
            <a:xfrm>
              <a:off x="960" y="156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‘a’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133600" y="1905000"/>
            <a:ext cx="608013" cy="487363"/>
            <a:chOff x="1344" y="1200"/>
            <a:chExt cx="383" cy="307"/>
          </a:xfrm>
        </p:grpSpPr>
        <p:sp>
          <p:nvSpPr>
            <p:cNvPr id="29731" name="Rectangle 16"/>
            <p:cNvSpPr>
              <a:spLocks noChangeArrowheads="1"/>
            </p:cNvSpPr>
            <p:nvPr/>
          </p:nvSpPr>
          <p:spPr bwMode="auto">
            <a:xfrm>
              <a:off x="1344" y="1200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Text Box 17"/>
            <p:cNvSpPr txBox="1">
              <a:spLocks noChangeArrowheads="1"/>
            </p:cNvSpPr>
            <p:nvPr/>
          </p:nvSpPr>
          <p:spPr bwMode="auto">
            <a:xfrm>
              <a:off x="1344" y="129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‘E’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33600" y="2362200"/>
            <a:ext cx="608013" cy="487363"/>
            <a:chOff x="1344" y="1488"/>
            <a:chExt cx="383" cy="307"/>
          </a:xfrm>
        </p:grpSpPr>
        <p:sp>
          <p:nvSpPr>
            <p:cNvPr id="29729" name="Rectangle 19"/>
            <p:cNvSpPr>
              <a:spLocks noChangeArrowheads="1"/>
            </p:cNvSpPr>
            <p:nvPr/>
          </p:nvSpPr>
          <p:spPr bwMode="auto">
            <a:xfrm>
              <a:off x="1344" y="1488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20"/>
            <p:cNvSpPr txBox="1">
              <a:spLocks noChangeArrowheads="1"/>
            </p:cNvSpPr>
            <p:nvPr/>
          </p:nvSpPr>
          <p:spPr bwMode="auto">
            <a:xfrm>
              <a:off x="1344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‘e’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743200" y="1905000"/>
            <a:ext cx="608013" cy="487363"/>
            <a:chOff x="1728" y="1200"/>
            <a:chExt cx="383" cy="307"/>
          </a:xfrm>
        </p:grpSpPr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1728" y="1200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Text Box 23"/>
            <p:cNvSpPr txBox="1">
              <a:spLocks noChangeArrowheads="1"/>
            </p:cNvSpPr>
            <p:nvPr/>
          </p:nvSpPr>
          <p:spPr bwMode="auto">
            <a:xfrm>
              <a:off x="1728" y="129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‘I’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743200" y="2362200"/>
            <a:ext cx="608013" cy="487363"/>
            <a:chOff x="1728" y="1488"/>
            <a:chExt cx="383" cy="307"/>
          </a:xfrm>
        </p:grpSpPr>
        <p:sp>
          <p:nvSpPr>
            <p:cNvPr id="29725" name="Rectangle 25"/>
            <p:cNvSpPr>
              <a:spLocks noChangeArrowheads="1"/>
            </p:cNvSpPr>
            <p:nvPr/>
          </p:nvSpPr>
          <p:spPr bwMode="auto">
            <a:xfrm>
              <a:off x="1728" y="1488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26"/>
            <p:cNvSpPr txBox="1">
              <a:spLocks noChangeArrowheads="1"/>
            </p:cNvSpPr>
            <p:nvPr/>
          </p:nvSpPr>
          <p:spPr bwMode="auto">
            <a:xfrm>
              <a:off x="1728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‘i’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352800" y="1905000"/>
            <a:ext cx="608013" cy="487363"/>
            <a:chOff x="2112" y="1200"/>
            <a:chExt cx="383" cy="307"/>
          </a:xfrm>
        </p:grpSpPr>
        <p:sp>
          <p:nvSpPr>
            <p:cNvPr id="29723" name="Rectangle 28"/>
            <p:cNvSpPr>
              <a:spLocks noChangeArrowheads="1"/>
            </p:cNvSpPr>
            <p:nvPr/>
          </p:nvSpPr>
          <p:spPr bwMode="auto">
            <a:xfrm>
              <a:off x="2112" y="1200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Text Box 29"/>
            <p:cNvSpPr txBox="1">
              <a:spLocks noChangeArrowheads="1"/>
            </p:cNvSpPr>
            <p:nvPr/>
          </p:nvSpPr>
          <p:spPr bwMode="auto">
            <a:xfrm>
              <a:off x="2112" y="129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‘O’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352800" y="2362200"/>
            <a:ext cx="608013" cy="487363"/>
            <a:chOff x="2112" y="1488"/>
            <a:chExt cx="383" cy="307"/>
          </a:xfrm>
        </p:grpSpPr>
        <p:sp>
          <p:nvSpPr>
            <p:cNvPr id="29721" name="Rectangle 31"/>
            <p:cNvSpPr>
              <a:spLocks noChangeArrowheads="1"/>
            </p:cNvSpPr>
            <p:nvPr/>
          </p:nvSpPr>
          <p:spPr bwMode="auto">
            <a:xfrm>
              <a:off x="2112" y="1488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Text Box 32"/>
            <p:cNvSpPr txBox="1">
              <a:spLocks noChangeArrowheads="1"/>
            </p:cNvSpPr>
            <p:nvPr/>
          </p:nvSpPr>
          <p:spPr bwMode="auto">
            <a:xfrm>
              <a:off x="2112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‘o’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962400" y="1905000"/>
            <a:ext cx="608013" cy="487363"/>
            <a:chOff x="2496" y="1200"/>
            <a:chExt cx="383" cy="307"/>
          </a:xfrm>
        </p:grpSpPr>
        <p:sp>
          <p:nvSpPr>
            <p:cNvPr id="29719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35"/>
            <p:cNvSpPr txBox="1">
              <a:spLocks noChangeArrowheads="1"/>
            </p:cNvSpPr>
            <p:nvPr/>
          </p:nvSpPr>
          <p:spPr bwMode="auto">
            <a:xfrm>
              <a:off x="2496" y="1296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‘U’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962400" y="2362200"/>
            <a:ext cx="608013" cy="487363"/>
            <a:chOff x="2496" y="1488"/>
            <a:chExt cx="383" cy="307"/>
          </a:xfrm>
        </p:grpSpPr>
        <p:sp>
          <p:nvSpPr>
            <p:cNvPr id="29717" name="Rectangle 37"/>
            <p:cNvSpPr>
              <a:spLocks noChangeArrowheads="1"/>
            </p:cNvSpPr>
            <p:nvPr/>
          </p:nvSpPr>
          <p:spPr bwMode="auto">
            <a:xfrm>
              <a:off x="2496" y="1488"/>
              <a:ext cx="383" cy="28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38"/>
            <p:cNvSpPr txBox="1">
              <a:spLocks noChangeArrowheads="1"/>
            </p:cNvSpPr>
            <p:nvPr/>
          </p:nvSpPr>
          <p:spPr bwMode="auto">
            <a:xfrm>
              <a:off x="2496" y="1584"/>
              <a:ext cx="343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0">
                  <a:solidFill>
                    <a:srgbClr val="000000"/>
                  </a:solidFill>
                </a:rPr>
                <a:t>‘u’</a:t>
              </a:r>
            </a:p>
          </p:txBody>
        </p:sp>
      </p:grpSp>
      <p:sp>
        <p:nvSpPr>
          <p:cNvPr id="29716" name="Text Box 39"/>
          <p:cNvSpPr txBox="1">
            <a:spLocks noChangeArrowheads="1"/>
          </p:cNvSpPr>
          <p:nvPr/>
        </p:nvSpPr>
        <p:spPr bwMode="auto">
          <a:xfrm>
            <a:off x="914400" y="3429000"/>
            <a:ext cx="5972175" cy="184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Alternately...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char[][] vowelGrid = { {‘A’,‘E’,‘I’,‘O’,‘U’},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0">
                <a:solidFill>
                  <a:srgbClr val="000000"/>
                </a:solidFill>
              </a:rPr>
              <a:t>			 {‘a’,‘e’,‘i’,‘o’,‘u’} },</a:t>
            </a: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b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</a:rPr>
              <a:t>	</a:t>
            </a:r>
            <a:r>
              <a:rPr lang="en-GB" sz="1600" b="0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F5AE3-F0F3-420F-A08B-6ECFEA6DA6BE}" type="datetime1">
              <a:rPr lang="en-US" smtClean="0"/>
              <a:t>3/8/2018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731366"/>
            <a:ext cx="7694613" cy="688181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Iterating over 2-D array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95462"/>
            <a:ext cx="7772400" cy="4641850"/>
          </a:xfrm>
        </p:spPr>
        <p:txBody>
          <a:bodyPr lIns="0" tIns="0" rIns="0" bIns="0">
            <a:normAutofit/>
          </a:bodyPr>
          <a:lstStyle/>
          <a:p>
            <a:pPr marL="331788" indent="-331788">
              <a:lnSpc>
                <a:spcPct val="108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Iterating over a two-dimensional array requires a nested loop.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endParaRPr lang="en-GB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charset="0"/>
              </a:rPr>
              <a:t>// print the array contents as a grid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FF0000"/>
                </a:solidFill>
                <a:latin typeface="Courier New" charset="0"/>
              </a:rPr>
              <a:t>for(</a:t>
            </a:r>
            <a:r>
              <a:rPr lang="en-GB" sz="16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GB" sz="1600" b="1" dirty="0" smtClean="0">
                <a:solidFill>
                  <a:srgbClr val="FF0000"/>
                </a:solidFill>
                <a:latin typeface="Courier New" charset="0"/>
              </a:rPr>
              <a:t> row=0; row &lt;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charset="0"/>
              </a:rPr>
              <a:t>vowelGrid.length</a:t>
            </a:r>
            <a:r>
              <a:rPr lang="en-GB" sz="1600" b="1" dirty="0" smtClean="0">
                <a:solidFill>
                  <a:srgbClr val="FF0000"/>
                </a:solidFill>
                <a:latin typeface="Courier New" charset="0"/>
              </a:rPr>
              <a:t>; row++){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for (</a:t>
            </a:r>
            <a:r>
              <a:rPr lang="en-GB" sz="1600" b="1" dirty="0" err="1" smtClean="0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 column=0; column &lt; </a:t>
            </a:r>
            <a:r>
              <a:rPr lang="en-GB" sz="1600" b="1" dirty="0" err="1" smtClean="0">
                <a:solidFill>
                  <a:srgbClr val="0000FF"/>
                </a:solidFill>
                <a:latin typeface="Courier New" charset="0"/>
              </a:rPr>
              <a:t>vowelGrid</a:t>
            </a: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[row].length; column++)‏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   {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       </a:t>
            </a:r>
            <a:r>
              <a:rPr lang="en-GB" sz="1600" b="1" dirty="0" err="1" smtClean="0">
                <a:solidFill>
                  <a:srgbClr val="0000FF"/>
                </a:solidFill>
                <a:latin typeface="Courier New" charset="0"/>
              </a:rPr>
              <a:t>System.out.print</a:t>
            </a: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n-GB" sz="1600" b="1" dirty="0" err="1" smtClean="0">
                <a:solidFill>
                  <a:srgbClr val="0000FF"/>
                </a:solidFill>
                <a:latin typeface="Courier New" charset="0"/>
              </a:rPr>
              <a:t>vowelGrid</a:t>
            </a: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[row][column] + “ ”);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FF"/>
                </a:solidFill>
                <a:latin typeface="Courier New" charset="0"/>
              </a:rPr>
              <a:t>   }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charset="0"/>
              </a:rPr>
              <a:t>System.out.println</a:t>
            </a:r>
            <a:r>
              <a:rPr lang="en-GB" sz="1600" b="1" dirty="0" smtClean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600" b="1" dirty="0" smtClean="0">
                <a:solidFill>
                  <a:srgbClr val="FF0000"/>
                </a:solidFill>
                <a:latin typeface="Courier New" charset="0"/>
              </a:rPr>
              <a:t>}</a:t>
            </a:r>
            <a:r>
              <a:rPr lang="en-GB" sz="1800" b="1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pPr marL="331788" indent="-331788">
              <a:lnSpc>
                <a:spcPct val="93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endParaRPr lang="en-GB" b="1" dirty="0" smtClean="0">
              <a:solidFill>
                <a:srgbClr val="000000"/>
              </a:solidFill>
              <a:latin typeface="Courier New" charset="0"/>
            </a:endParaRPr>
          </a:p>
          <a:p>
            <a:pPr marL="331788" indent="-331788">
              <a:lnSpc>
                <a:spcPct val="93000"/>
              </a:lnSpc>
              <a:buClrTx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Courier New" charset="0"/>
              </a:rPr>
              <a:t>ALSO useful when reading the data from two source arrays to create Objects.</a:t>
            </a:r>
          </a:p>
          <a:p>
            <a:pPr marL="331788" indent="-331788">
              <a:lnSpc>
                <a:spcPct val="108000"/>
              </a:lnSpc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endParaRPr lang="en-GB" sz="18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62121-B740-4040-829A-61466F167E67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5-Point Star 6"/>
          <p:cNvSpPr/>
          <p:nvPr/>
        </p:nvSpPr>
        <p:spPr>
          <a:xfrm>
            <a:off x="251520" y="5123854"/>
            <a:ext cx="914400" cy="914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36563"/>
            <a:ext cx="7694613" cy="1489075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2-D array of </a:t>
            </a: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references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6013" cy="4114800"/>
          </a:xfrm>
        </p:spPr>
        <p:txBody>
          <a:bodyPr lIns="0" tIns="0" rIns="0" bIns="0"/>
          <a:lstStyle/>
          <a:p>
            <a:pPr marL="333375" indent="-331788">
              <a:lnSpc>
                <a:spcPct val="89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Cat[][] cats = new Cat[3][3];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GB" b="1" smtClean="0">
              <a:latin typeface="Courier New" charset="0"/>
            </a:endParaRP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cats[0][0] = new Cat(“Garbo”);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cats[0][1] = new Cat(“Frost”);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cats[0][2] = new Cat(“Silk”);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... 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b="1" smtClean="0">
                <a:latin typeface="Courier New" charset="0"/>
              </a:rPr>
              <a:t>cats[2][2] = new Cat(“Fang”);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82CD5D-186E-4130-B1B6-D522CDBA1A79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36563"/>
            <a:ext cx="7694613" cy="1163637"/>
          </a:xfrm>
        </p:spPr>
        <p:txBody>
          <a:bodyPr lIns="0" tIns="0" rIns="0" bIns="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Accessing 2-D </a:t>
            </a: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 of </a:t>
            </a: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references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924800" cy="4498975"/>
          </a:xfrm>
        </p:spPr>
        <p:txBody>
          <a:bodyPr lIns="0" tIns="0" rIns="0" bIns="0"/>
          <a:lstStyle/>
          <a:p>
            <a:pPr marL="333375" indent="-331788">
              <a:lnSpc>
                <a:spcPct val="89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Cat oneCat = null; // no object yet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GB" sz="2400" b="1" smtClean="0">
              <a:latin typeface="Courier New" charset="0"/>
            </a:endParaRP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for (int i=0; i&lt; cats.length; i++) {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for (int j=0; j&lt; cats[i].length; j++) {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  oneCat = cats[i][j];  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  if (oneCat != null) {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    System.out.println(oneCat.getName());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  }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  }</a:t>
            </a:r>
          </a:p>
          <a:p>
            <a:pPr marL="333375" indent="-331788">
              <a:lnSpc>
                <a:spcPct val="93000"/>
              </a:lnSpc>
              <a:buClrTx/>
              <a:buFontTx/>
              <a:buNone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GB" sz="2400" b="1" smtClean="0">
                <a:latin typeface="Courier New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224CF-E475-4E5F-8BF0-5301C27274E9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</TotalTime>
  <Words>1347</Words>
  <Application>Microsoft Office PowerPoint</Application>
  <PresentationFormat>On-screen Show (4:3)</PresentationFormat>
  <Paragraphs>312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COMP 1409 Introduction to Software Development 1</vt:lpstr>
      <vt:lpstr>Multi-dimensional arrays</vt:lpstr>
      <vt:lpstr>Arrays</vt:lpstr>
      <vt:lpstr>Slide 4</vt:lpstr>
      <vt:lpstr>Slide 5</vt:lpstr>
      <vt:lpstr>Slide 6</vt:lpstr>
      <vt:lpstr>Iterating over 2-D array</vt:lpstr>
      <vt:lpstr>2-D array of references</vt:lpstr>
      <vt:lpstr>Accessing 2-D array of references</vt:lpstr>
      <vt:lpstr>Slide 10</vt:lpstr>
      <vt:lpstr>Slide 11</vt:lpstr>
      <vt:lpstr>A Java example</vt:lpstr>
      <vt:lpstr>Slide 13</vt:lpstr>
      <vt:lpstr>Slide 14</vt:lpstr>
      <vt:lpstr>Slide 15</vt:lpstr>
      <vt:lpstr>Slide 16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62</cp:revision>
  <dcterms:modified xsi:type="dcterms:W3CDTF">2018-03-08T19:55:27Z</dcterms:modified>
</cp:coreProperties>
</file>