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71" r:id="rId1"/>
  </p:sldMasterIdLst>
  <p:notesMasterIdLst>
    <p:notesMasterId r:id="rId32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608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608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B03FD3-77B0-4ECD-A4DF-B15A30A39C9A}" type="slidenum">
              <a:rPr lang="en-GB"/>
              <a:pPr/>
              <a:t>1</a:t>
            </a:fld>
            <a:endParaRPr lang="en-GB"/>
          </a:p>
        </p:txBody>
      </p:sp>
      <p:sp>
        <p:nvSpPr>
          <p:cNvPr id="46085" name="Text Box 1"/>
          <p:cNvSpPr txBox="1">
            <a:spLocks noChangeArrowheads="1"/>
          </p:cNvSpPr>
          <p:nvPr/>
        </p:nvSpPr>
        <p:spPr bwMode="auto">
          <a:xfrm>
            <a:off x="1153952" y="632236"/>
            <a:ext cx="4615807" cy="316117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23162" y="4004159"/>
            <a:ext cx="5074182" cy="3793414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529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98DD09-C071-45D3-9A64-FCB17C991329}" type="slidenum">
              <a:rPr lang="en-GB"/>
              <a:pPr/>
              <a:t>10</a:t>
            </a:fld>
            <a:endParaRPr lang="en-GB"/>
          </a:p>
        </p:txBody>
      </p:sp>
      <p:sp>
        <p:nvSpPr>
          <p:cNvPr id="5530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530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632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632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B66964-B3D0-4DC3-A7CF-26D4C577FD24}" type="slidenum">
              <a:rPr lang="en-GB"/>
              <a:pPr/>
              <a:t>11</a:t>
            </a:fld>
            <a:endParaRPr lang="en-GB"/>
          </a:p>
        </p:txBody>
      </p:sp>
      <p:sp>
        <p:nvSpPr>
          <p:cNvPr id="5632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632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734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734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0037C9-B944-4D28-B255-358616DDFC85}" type="slidenum">
              <a:rPr lang="en-GB"/>
              <a:pPr/>
              <a:t>12</a:t>
            </a:fld>
            <a:endParaRPr lang="en-GB"/>
          </a:p>
        </p:txBody>
      </p:sp>
      <p:sp>
        <p:nvSpPr>
          <p:cNvPr id="57349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7351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39907D4-7FB8-496D-9FB0-5D1099FD9EB7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735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735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1" y="4343693"/>
            <a:ext cx="3304790" cy="47417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also explain: how to pass an ArrayList for testing </a:t>
            </a:r>
          </a:p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endParaRPr lang="en-US" smtClean="0">
              <a:cs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837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837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7DE776-242D-4A8D-B66E-3FDC4251F9B8}" type="slidenum">
              <a:rPr lang="en-GB"/>
              <a:pPr/>
              <a:t>13</a:t>
            </a:fld>
            <a:endParaRPr lang="en-GB"/>
          </a:p>
        </p:txBody>
      </p:sp>
      <p:sp>
        <p:nvSpPr>
          <p:cNvPr id="5837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837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939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939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F5AAE7-2598-4DD4-A39C-C9BC1260565E}" type="slidenum">
              <a:rPr lang="en-GB"/>
              <a:pPr/>
              <a:t>14</a:t>
            </a:fld>
            <a:endParaRPr lang="en-GB"/>
          </a:p>
        </p:txBody>
      </p:sp>
      <p:sp>
        <p:nvSpPr>
          <p:cNvPr id="5939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9399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BD586C5-BFD0-468A-9097-04D169C9AE8B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940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9401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041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042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F36FF7-5CCB-47AB-869C-A6AF9C075E3A}" type="slidenum">
              <a:rPr lang="en-GB"/>
              <a:pPr/>
              <a:t>15</a:t>
            </a:fld>
            <a:endParaRPr lang="en-GB"/>
          </a:p>
        </p:txBody>
      </p:sp>
      <p:sp>
        <p:nvSpPr>
          <p:cNvPr id="60421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0422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0423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F591B9-64B0-4A17-9997-EFBAEA880BDB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042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0425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1E71A9-BBA2-490F-BE69-FED6998E45B0}" type="slidenum">
              <a:rPr lang="en-GB"/>
              <a:pPr/>
              <a:t>16</a:t>
            </a:fld>
            <a:endParaRPr lang="en-GB"/>
          </a:p>
        </p:txBody>
      </p:sp>
      <p:sp>
        <p:nvSpPr>
          <p:cNvPr id="61445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1446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1447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DF83832-E53D-49F5-9B94-4337158332C9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144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1449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246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576C9C-8C3B-44C3-8EE7-E9380E5EF4AB}" type="slidenum">
              <a:rPr lang="en-GB"/>
              <a:pPr/>
              <a:t>17</a:t>
            </a:fld>
            <a:endParaRPr lang="en-GB"/>
          </a:p>
        </p:txBody>
      </p:sp>
      <p:sp>
        <p:nvSpPr>
          <p:cNvPr id="62469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2470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2471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BFFF7E3-C2D4-4B28-AAAA-474C039B371E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247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247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349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B3A119-B34D-42E4-B043-8D864B87B075}" type="slidenum">
              <a:rPr lang="en-GB"/>
              <a:pPr/>
              <a:t>18</a:t>
            </a:fld>
            <a:endParaRPr lang="en-GB"/>
          </a:p>
        </p:txBody>
      </p:sp>
      <p:sp>
        <p:nvSpPr>
          <p:cNvPr id="63493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3494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3495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A32BB83-BE21-41B0-866D-51C75A61A7D1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3496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3497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451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451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F446A1-45EA-4C78-BE21-8A1BD97CAF44}" type="slidenum">
              <a:rPr lang="en-GB"/>
              <a:pPr/>
              <a:t>19</a:t>
            </a:fld>
            <a:endParaRPr lang="en-GB"/>
          </a:p>
        </p:txBody>
      </p:sp>
      <p:sp>
        <p:nvSpPr>
          <p:cNvPr id="6451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451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4519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1AFC731-DFB1-4C73-9C4E-560F8B949A9B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452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4521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710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94C801-BBB0-4C11-A6F0-D6F605405427}" type="slidenum">
              <a:rPr lang="en-GB"/>
              <a:pPr/>
              <a:t>2</a:t>
            </a:fld>
            <a:endParaRPr lang="en-GB"/>
          </a:p>
        </p:txBody>
      </p:sp>
      <p:sp>
        <p:nvSpPr>
          <p:cNvPr id="47109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47111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618BC1-7A31-403B-B4C9-875E2C47920D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4711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4711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553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554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1F03F8-20C2-4B32-89CD-842C71A2A3FD}" type="slidenum">
              <a:rPr lang="en-GB"/>
              <a:pPr/>
              <a:t>20</a:t>
            </a:fld>
            <a:endParaRPr lang="en-GB"/>
          </a:p>
        </p:txBody>
      </p:sp>
      <p:sp>
        <p:nvSpPr>
          <p:cNvPr id="65541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5542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5543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F4A0C74-4DD6-4BAB-8FFB-39FE0078B009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554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5545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656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656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1D32B1-6A47-4D5E-8841-D9E746B3158E}" type="slidenum">
              <a:rPr lang="en-GB"/>
              <a:pPr/>
              <a:t>21</a:t>
            </a:fld>
            <a:endParaRPr lang="en-GB"/>
          </a:p>
        </p:txBody>
      </p:sp>
      <p:sp>
        <p:nvSpPr>
          <p:cNvPr id="66565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6566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6567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3B6E59D-79D5-4F08-BFCE-F918198551DA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656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6569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758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758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8F3A60-CB46-4E38-AB83-0B68909035E4}" type="slidenum">
              <a:rPr lang="en-GB"/>
              <a:pPr/>
              <a:t>22</a:t>
            </a:fld>
            <a:endParaRPr lang="en-GB"/>
          </a:p>
        </p:txBody>
      </p:sp>
      <p:sp>
        <p:nvSpPr>
          <p:cNvPr id="67589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7590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7591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C6CC3E6-9AF4-48B6-A3F3-67FCAD61D020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759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759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861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861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DEA991-2CC2-45C7-BF06-2F6973C2D8C7}" type="slidenum">
              <a:rPr lang="en-GB"/>
              <a:pPr/>
              <a:t>23</a:t>
            </a:fld>
            <a:endParaRPr lang="en-GB"/>
          </a:p>
        </p:txBody>
      </p:sp>
      <p:sp>
        <p:nvSpPr>
          <p:cNvPr id="686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86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963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963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FC016B-EDC2-44AC-9C12-15B2AB32E340}" type="slidenum">
              <a:rPr lang="en-GB"/>
              <a:pPr/>
              <a:t>24</a:t>
            </a:fld>
            <a:endParaRPr lang="en-GB"/>
          </a:p>
        </p:txBody>
      </p:sp>
      <p:sp>
        <p:nvSpPr>
          <p:cNvPr id="6963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6963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69639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ECF5881-38C0-459C-96AA-C7B96F75777A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6964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69641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7065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7066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398FE9-D377-4317-966C-5A20667EA529}" type="slidenum">
              <a:rPr lang="en-GB"/>
              <a:pPr/>
              <a:t>25</a:t>
            </a:fld>
            <a:endParaRPr lang="en-GB"/>
          </a:p>
        </p:txBody>
      </p:sp>
      <p:sp>
        <p:nvSpPr>
          <p:cNvPr id="70661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70662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70663" name="Text Box 3"/>
          <p:cNvSpPr txBox="1">
            <a:spLocks noChangeArrowheads="1"/>
          </p:cNvSpPr>
          <p:nvPr/>
        </p:nvSpPr>
        <p:spPr bwMode="auto">
          <a:xfrm>
            <a:off x="5498221" y="8864820"/>
            <a:ext cx="335646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CE469B7-5410-4B89-89DE-5AF396FA327C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7066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70665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2230"/>
            <a:ext cx="1211649" cy="25465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mtClean="0"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7168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7168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5564E1-5407-4410-B9BE-A3EADECE7985}" type="slidenum">
              <a:rPr lang="en-GB"/>
              <a:pPr/>
              <a:t>26</a:t>
            </a:fld>
            <a:endParaRPr lang="en-GB"/>
          </a:p>
        </p:txBody>
      </p:sp>
      <p:sp>
        <p:nvSpPr>
          <p:cNvPr id="716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716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7270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7270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446FB7-AA5E-47FA-950D-C37718A699DC}" type="slidenum">
              <a:rPr lang="en-GB"/>
              <a:pPr/>
              <a:t>27</a:t>
            </a:fld>
            <a:endParaRPr lang="en-GB"/>
          </a:p>
        </p:txBody>
      </p:sp>
      <p:sp>
        <p:nvSpPr>
          <p:cNvPr id="727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727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7373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7373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6BF833-2391-4702-9B76-03928DE0D9E9}" type="slidenum">
              <a:rPr lang="en-GB"/>
              <a:pPr/>
              <a:t>28</a:t>
            </a:fld>
            <a:endParaRPr lang="en-GB"/>
          </a:p>
        </p:txBody>
      </p:sp>
      <p:sp>
        <p:nvSpPr>
          <p:cNvPr id="7373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7373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7475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7475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8866C2-E7CF-4692-8497-98C1C4384C65}" type="slidenum">
              <a:rPr lang="en-GB"/>
              <a:pPr/>
              <a:t>29</a:t>
            </a:fld>
            <a:endParaRPr lang="en-GB"/>
          </a:p>
        </p:txBody>
      </p:sp>
      <p:sp>
        <p:nvSpPr>
          <p:cNvPr id="7475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7475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FEBB76-32AF-428D-BE84-51A9212FDAB6}" type="slidenum">
              <a:rPr lang="en-GB"/>
              <a:pPr/>
              <a:t>3</a:t>
            </a:fld>
            <a:endParaRPr lang="en-GB"/>
          </a:p>
        </p:txBody>
      </p:sp>
      <p:sp>
        <p:nvSpPr>
          <p:cNvPr id="4813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4813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7577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7578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663B38-BC28-4896-AAD3-2E4C511F5754}" type="slidenum">
              <a:rPr lang="en-GB"/>
              <a:pPr/>
              <a:t>30</a:t>
            </a:fld>
            <a:endParaRPr lang="en-GB"/>
          </a:p>
        </p:txBody>
      </p:sp>
      <p:sp>
        <p:nvSpPr>
          <p:cNvPr id="7578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7578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915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F577ED-606F-4FB8-BF0B-5676289AAAE3}" type="slidenum">
              <a:rPr lang="en-GB"/>
              <a:pPr/>
              <a:t>4</a:t>
            </a:fld>
            <a:endParaRPr lang="en-GB"/>
          </a:p>
        </p:txBody>
      </p:sp>
      <p:sp>
        <p:nvSpPr>
          <p:cNvPr id="4915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49159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DA0C9E-2986-45CB-B82E-F6D8880A9F9C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4916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49161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5115853" cy="69516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if desired, include more detailed discussion of identity vs equality here.</a:t>
            </a:r>
          </a:p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(That's the next 5 slides, up to "Identity vs equality (Strings)". Skip these if this</a:t>
            </a:r>
          </a:p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is not needed now.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4A4578-4DDC-4760-8E73-2CA95F1B1CB6}" type="slidenum">
              <a:rPr lang="en-GB"/>
              <a:pPr/>
              <a:t>5</a:t>
            </a:fld>
            <a:endParaRPr lang="en-GB"/>
          </a:p>
        </p:txBody>
      </p:sp>
      <p:sp>
        <p:nvSpPr>
          <p:cNvPr id="50181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0182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0183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DB7892-5024-49D0-9705-4CAF2569A2AB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018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0185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1" y="4343693"/>
            <a:ext cx="2069100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not true here (of course)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9FA350-2097-42E4-BF88-8BA280F79C42}" type="slidenum">
              <a:rPr lang="en-GB"/>
              <a:pPr/>
              <a:t>6</a:t>
            </a:fld>
            <a:endParaRPr lang="en-GB"/>
          </a:p>
        </p:txBody>
      </p:sp>
      <p:sp>
        <p:nvSpPr>
          <p:cNvPr id="51205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1207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B3AE1DB-18AF-4CA5-8EF8-96392321D83F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120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1209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3852917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222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D2F43B-CEA2-4229-909D-0A74DF5E80E7}" type="slidenum">
              <a:rPr lang="en-GB"/>
              <a:pPr/>
              <a:t>7</a:t>
            </a:fld>
            <a:endParaRPr lang="en-GB"/>
          </a:p>
        </p:txBody>
      </p:sp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2230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2231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110856-1114-4858-B719-031C931DF726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223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223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1" y="4343693"/>
            <a:ext cx="1996978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true now (same object)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94BA9F-2D4F-44C7-8791-F30256E6B7E1}" type="slidenum">
              <a:rPr lang="en-GB"/>
              <a:pPr/>
              <a:t>8</a:t>
            </a:fld>
            <a:endParaRPr lang="en-GB"/>
          </a:p>
        </p:txBody>
      </p:sp>
      <p:sp>
        <p:nvSpPr>
          <p:cNvPr id="53253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3255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EEEC67-4B4A-4EBC-8232-97C357505093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3256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3257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3852917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427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1A5377-BB7F-45B4-85D7-E96D51581AA8}" type="slidenum">
              <a:rPr lang="en-GB"/>
              <a:pPr/>
              <a:t>9</a:t>
            </a:fld>
            <a:endParaRPr lang="en-GB"/>
          </a:p>
        </p:txBody>
      </p:sp>
      <p:sp>
        <p:nvSpPr>
          <p:cNvPr id="5427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427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4279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2C1A01-3925-4124-BFFC-BFDF4F704421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428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4281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3852917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95426DFD-61B7-412B-8FAA-8A3E95F09B47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5F5EA7-008F-4E07-8F26-5A78B063BE80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BB88D-DA30-4B24-A268-DCEA3F276382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57375"/>
            <a:ext cx="7843838" cy="1539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83392-4AB4-4445-9C6D-46FAB44ED1DC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5D963-9A36-4AF7-B1B0-D0C5E43B28B3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7E48-2088-48D0-8063-5EBCC28A31B5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24D8B3A-05A5-477F-B911-BBE530BE27EC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12BED301-514E-4DAA-9635-35F7309973C2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22232" y="6633936"/>
            <a:ext cx="721768" cy="224064"/>
          </a:xfrm>
        </p:spPr>
        <p:txBody>
          <a:bodyPr/>
          <a:lstStyle/>
          <a:p>
            <a:pPr>
              <a:defRPr/>
            </a:pPr>
            <a:fld id="{D1DB091F-A563-485B-8621-738AB6548F85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1475656" cy="260648"/>
          </a:xfrm>
        </p:spPr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DB13C-15EA-46B0-9CF3-F81746CA3FEA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96C20F-DCD3-41AE-907F-EA15798839D4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B3CFF88-8D55-43B4-94C4-D4AEDE7D9CAD}" type="datetime1">
              <a:rPr lang="en-US" smtClean="0"/>
              <a:pPr>
                <a:defRPr/>
              </a:pPr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pmills5@learn.bcit.ca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3588"/>
            <a:ext cx="7696200" cy="2105025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>
                <a:solidFill>
                  <a:srgbClr val="007643"/>
                </a:solidFill>
              </a:rPr>
              <a:t>COMP 1409</a:t>
            </a:r>
            <a:br>
              <a:rPr lang="en-GB">
                <a:solidFill>
                  <a:srgbClr val="007643"/>
                </a:solidFill>
              </a:rPr>
            </a:br>
            <a:r>
              <a:rPr lang="en-GB">
                <a:solidFill>
                  <a:srgbClr val="007643"/>
                </a:solidFill>
              </a:rPr>
              <a:t>Introduction to Software Development 1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743200" y="4191000"/>
            <a:ext cx="6400800" cy="1752600"/>
          </a:xfrm>
          <a:noFill/>
        </p:spPr>
        <p:txBody>
          <a:bodyPr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</a:t>
            </a:r>
            <a:r>
              <a:rPr lang="en-GB" dirty="0" smtClean="0"/>
              <a:t>11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The problem with Strings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The compiler merges identical </a:t>
            </a:r>
            <a:r>
              <a:rPr lang="en-US" sz="3200" b="0">
                <a:solidFill>
                  <a:srgbClr val="1A3170"/>
                </a:solidFill>
              </a:rPr>
              <a:t>String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literals in the program code.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The result is reference equality for apparently distinct </a:t>
            </a:r>
            <a:r>
              <a:rPr lang="en-US" sz="2800" b="0">
                <a:solidFill>
                  <a:srgbClr val="1A3170"/>
                </a:solidFill>
              </a:rPr>
              <a:t>String</a:t>
            </a: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 objects.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But this cannot be done for identical strings that arise outside the program’s code;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e.g., from user input.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316C-27F1-4EBA-8885-6EA844F37542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Moving away from String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7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Our collection of String references for music tracks is limited.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No separate identification of artist, title, etc.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A </a:t>
            </a:r>
            <a:r>
              <a:rPr lang="en-US" sz="3200" b="0">
                <a:solidFill>
                  <a:srgbClr val="1A3170"/>
                </a:solidFill>
              </a:rPr>
              <a:t>Track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class with separate fields: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Courier New Bold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artist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Courier New Bold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title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Courier New Bold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filename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0A7BEE-360B-4F09-BF96-B9E1B511F889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914400" y="2057400"/>
            <a:ext cx="7848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1A3170"/>
                </a:solidFill>
                <a:latin typeface="Trebuchet MS" charset="0"/>
              </a:rPr>
              <a:t>Grouping objects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914400" y="3962400"/>
            <a:ext cx="78486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9688" algn="ctr">
              <a:spcBef>
                <a:spcPts val="80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Iterators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0561C-6FE6-40D7-8E29-7CCF26A98AAF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</a:rPr>
              <a:t>Iterator</a:t>
            </a: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 and </a:t>
            </a:r>
            <a:r>
              <a:rPr lang="en-US" sz="4400" b="0">
                <a:solidFill>
                  <a:srgbClr val="44AAC6"/>
                </a:solidFill>
                <a:latin typeface="Courier New Bold" charset="0"/>
              </a:rPr>
              <a:t>iterator()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Collections have an </a:t>
            </a: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iterator()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method.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This returns an </a:t>
            </a: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Iterator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reference.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Iterator&lt;E&gt;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has three methods: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Courier New Bold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boolean hasNext()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Courier New Bold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E next()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Courier New Bold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void remove()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8C099-AF7A-4085-BE26-45477CDCBE96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Using an Iterator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09688" y="2540000"/>
            <a:ext cx="7175500" cy="146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Iterator&lt;ElementType&gt; it = myCollection.iterator();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while(it.hasNext())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    </a:t>
            </a:r>
            <a:r>
              <a:rPr lang="en-US" sz="1800" b="0" i="1">
                <a:solidFill>
                  <a:srgbClr val="000000"/>
                </a:solidFill>
                <a:cs typeface="Courier New" charset="0"/>
              </a:rPr>
              <a:t>call </a:t>
            </a:r>
            <a:r>
              <a:rPr lang="en-US" sz="1800" b="0">
                <a:solidFill>
                  <a:srgbClr val="000000"/>
                </a:solidFill>
                <a:cs typeface="Courier New" charset="0"/>
              </a:rPr>
              <a:t>it.next()</a:t>
            </a:r>
            <a:r>
              <a:rPr lang="en-US" sz="1800" b="0" i="1">
                <a:solidFill>
                  <a:srgbClr val="000000"/>
                </a:solidFill>
                <a:cs typeface="Courier New" charset="0"/>
              </a:rPr>
              <a:t> to get the next object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i="1">
                <a:solidFill>
                  <a:srgbClr val="000000"/>
                </a:solidFill>
                <a:cs typeface="Courier New" charset="0"/>
              </a:rPr>
              <a:t>    do something with that object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</a:rPr>
              <a:t>}</a:t>
            </a:r>
            <a:r>
              <a:rPr lang="en-US" sz="1800" b="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2174875" y="1954213"/>
            <a:ext cx="2689225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A57133"/>
                </a:solidFill>
              </a:rPr>
              <a:t>java.util.Iterator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2230438" y="2362200"/>
            <a:ext cx="5969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348288" y="1827213"/>
            <a:ext cx="3324225" cy="4079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A57133"/>
                </a:solidFill>
                <a:latin typeface="Trebuchet MS" charset="0"/>
              </a:rPr>
              <a:t>returns an </a:t>
            </a:r>
            <a:r>
              <a:rPr lang="en-US" sz="1800" b="0">
                <a:solidFill>
                  <a:srgbClr val="A57133"/>
                </a:solidFill>
              </a:rPr>
              <a:t>Iterator</a:t>
            </a:r>
            <a:r>
              <a:rPr lang="en-US" sz="1800" b="0">
                <a:solidFill>
                  <a:srgbClr val="A57133"/>
                </a:solidFill>
                <a:latin typeface="Trebuchet MS" charset="0"/>
              </a:rPr>
              <a:t> object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7162800" y="2209800"/>
            <a:ext cx="228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320800" y="4149725"/>
            <a:ext cx="6215063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public void listAllFiles()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    Iterator&lt;Track&gt; it = files.iterator();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    while(it.hasNext()) {</a:t>
            </a:r>
            <a:br>
              <a:rPr lang="en-US" sz="1800" b="0">
                <a:solidFill>
                  <a:srgbClr val="000000"/>
                </a:solidFill>
                <a:cs typeface="Courier New" charset="0"/>
              </a:rPr>
            </a:br>
            <a:r>
              <a:rPr lang="en-US" sz="1800" b="0">
                <a:solidFill>
                  <a:srgbClr val="000000"/>
                </a:solidFill>
                <a:cs typeface="Courier New" charset="0"/>
              </a:rPr>
              <a:t>        Track tk = it.next();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        System.out.println(tk.getDetails());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cs typeface="Courier New" charset="0"/>
              </a:rPr>
              <a:t>    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</a:rPr>
              <a:t>}</a:t>
            </a:r>
            <a:r>
              <a:rPr lang="en-US" sz="1800" b="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671A31-BDC5-4B33-B2A4-F671E92721BB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52500" y="2552700"/>
            <a:ext cx="7772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Iterator mechanics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7D490-E413-490D-8F1D-08BBF4818046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myList:List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30500" y="2692400"/>
            <a:ext cx="1236663" cy="1584325"/>
            <a:chOff x="1720" y="1696"/>
            <a:chExt cx="779" cy="998"/>
          </a:xfrm>
          <a:solidFill>
            <a:schemeClr val="accent6"/>
          </a:solidFill>
        </p:grpSpPr>
        <p:sp>
          <p:nvSpPr>
            <p:cNvPr id="29714" name="AutoShape 16"/>
            <p:cNvSpPr>
              <a:spLocks noChangeArrowheads="1"/>
            </p:cNvSpPr>
            <p:nvPr/>
          </p:nvSpPr>
          <p:spPr bwMode="auto">
            <a:xfrm>
              <a:off x="1720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7"/>
            <p:cNvSpPr>
              <a:spLocks noChangeArrowheads="1"/>
            </p:cNvSpPr>
            <p:nvPr/>
          </p:nvSpPr>
          <p:spPr bwMode="auto">
            <a:xfrm>
              <a:off x="1728" y="2212"/>
              <a:ext cx="731" cy="2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 flipH="1" flipV="1">
              <a:off x="1995" y="1695"/>
              <a:ext cx="99" cy="46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991100" y="533400"/>
            <a:ext cx="33147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</a:rPr>
              <a:t>myList.iterator()</a:t>
            </a:r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98CC6-5DE0-40C4-B963-50CD14FAE526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730500" y="2692400"/>
            <a:ext cx="1236663" cy="1584325"/>
            <a:chOff x="1720" y="1696"/>
            <a:chExt cx="779" cy="998"/>
          </a:xfrm>
          <a:solidFill>
            <a:schemeClr val="accent6"/>
          </a:solidFill>
        </p:grpSpPr>
        <p:sp>
          <p:nvSpPr>
            <p:cNvPr id="30747" name="AutoShape 15"/>
            <p:cNvSpPr>
              <a:spLocks noChangeArrowheads="1"/>
            </p:cNvSpPr>
            <p:nvPr/>
          </p:nvSpPr>
          <p:spPr bwMode="auto">
            <a:xfrm>
              <a:off x="1720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Rectangle 16"/>
            <p:cNvSpPr>
              <a:spLocks noChangeArrowheads="1"/>
            </p:cNvSpPr>
            <p:nvPr/>
          </p:nvSpPr>
          <p:spPr bwMode="auto">
            <a:xfrm>
              <a:off x="1728" y="2212"/>
              <a:ext cx="731" cy="2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0749" name="Line 17"/>
            <p:cNvSpPr>
              <a:spLocks noChangeShapeType="1"/>
            </p:cNvSpPr>
            <p:nvPr/>
          </p:nvSpPr>
          <p:spPr bwMode="auto">
            <a:xfrm flipH="1" flipV="1">
              <a:off x="1995" y="1695"/>
              <a:ext cx="99" cy="46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</a:rPr>
              <a:t>hasNext()?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</a:rPr>
              <a:t>✔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next()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168400" y="5702300"/>
            <a:ext cx="54356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Element e = iterator.next();</a:t>
            </a:r>
          </a:p>
        </p:txBody>
      </p:sp>
      <p:sp>
        <p:nvSpPr>
          <p:cNvPr id="30739" name="Rectangle 22"/>
          <p:cNvSpPr>
            <a:spLocks noChangeArrowheads="1"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543300" y="2667000"/>
            <a:ext cx="1236663" cy="1609725"/>
            <a:chOff x="2232" y="1680"/>
            <a:chExt cx="779" cy="1014"/>
          </a:xfrm>
          <a:solidFill>
            <a:schemeClr val="accent6"/>
          </a:solidFill>
        </p:grpSpPr>
        <p:sp>
          <p:nvSpPr>
            <p:cNvPr id="30744" name="AutoShape 24"/>
            <p:cNvSpPr>
              <a:spLocks noChangeArrowheads="1"/>
            </p:cNvSpPr>
            <p:nvPr/>
          </p:nvSpPr>
          <p:spPr bwMode="auto">
            <a:xfrm>
              <a:off x="2232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240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V="1">
              <a:off x="2631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1457325" y="2654300"/>
            <a:ext cx="1357313" cy="2441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Rectangle 29"/>
          <p:cNvSpPr>
            <a:spLocks noChangeArrowheads="1"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myList:List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6B781F-4D07-42F0-AA44-391C405BC4D5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clickEffect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clickEffect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Effect">
                      <p:stCondLst>
                        <p:cond delay="indefinite"/>
                      </p:stCondLst>
                      <p:childTnLst>
                        <p:par>
                          <p:cTn id="31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 animBg="1"/>
      <p:bldP spid="205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hasNext()?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</a:rPr>
              <a:t>✔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next()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43300" y="2667000"/>
            <a:ext cx="1236663" cy="1609725"/>
            <a:chOff x="2232" y="1680"/>
            <a:chExt cx="779" cy="1014"/>
          </a:xfrm>
          <a:solidFill>
            <a:schemeClr val="accent6"/>
          </a:solidFill>
        </p:grpSpPr>
        <p:sp>
          <p:nvSpPr>
            <p:cNvPr id="31770" name="AutoShape 19"/>
            <p:cNvSpPr>
              <a:spLocks noChangeArrowheads="1"/>
            </p:cNvSpPr>
            <p:nvPr/>
          </p:nvSpPr>
          <p:spPr bwMode="auto">
            <a:xfrm>
              <a:off x="2232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0"/>
            <p:cNvSpPr>
              <a:spLocks noChangeArrowheads="1"/>
            </p:cNvSpPr>
            <p:nvPr/>
          </p:nvSpPr>
          <p:spPr bwMode="auto">
            <a:xfrm>
              <a:off x="2240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1772" name="Line 21"/>
            <p:cNvSpPr>
              <a:spLocks noChangeShapeType="1"/>
            </p:cNvSpPr>
            <p:nvPr/>
          </p:nvSpPr>
          <p:spPr bwMode="auto">
            <a:xfrm flipV="1">
              <a:off x="2631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991100" y="2667000"/>
            <a:ext cx="1236663" cy="1609725"/>
            <a:chOff x="3144" y="1680"/>
            <a:chExt cx="779" cy="1014"/>
          </a:xfrm>
          <a:solidFill>
            <a:schemeClr val="accent6"/>
          </a:solidFill>
        </p:grpSpPr>
        <p:sp>
          <p:nvSpPr>
            <p:cNvPr id="31767" name="AutoShape 23"/>
            <p:cNvSpPr>
              <a:spLocks noChangeArrowheads="1"/>
            </p:cNvSpPr>
            <p:nvPr/>
          </p:nvSpPr>
          <p:spPr bwMode="auto">
            <a:xfrm>
              <a:off x="3144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152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3544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4" name="Rectangle 26"/>
          <p:cNvSpPr>
            <a:spLocks noChangeArrowheads="1"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>
            <a:off x="1468438" y="2667000"/>
            <a:ext cx="2806700" cy="2438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28"/>
          <p:cNvSpPr>
            <a:spLocks noChangeArrowheads="1"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myList:List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B782F-EFB1-4308-8395-CA6ECD28C975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clickEffect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clickEffect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hasNext()?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</a:rPr>
              <a:t>✔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next()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991100" y="2667000"/>
            <a:ext cx="1236663" cy="1609725"/>
            <a:chOff x="3144" y="1680"/>
            <a:chExt cx="779" cy="1014"/>
          </a:xfrm>
          <a:solidFill>
            <a:schemeClr val="accent6"/>
          </a:solidFill>
        </p:grpSpPr>
        <p:sp>
          <p:nvSpPr>
            <p:cNvPr id="32794" name="AutoShape 19"/>
            <p:cNvSpPr>
              <a:spLocks noChangeArrowheads="1"/>
            </p:cNvSpPr>
            <p:nvPr/>
          </p:nvSpPr>
          <p:spPr bwMode="auto">
            <a:xfrm>
              <a:off x="3144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Rectangle 20"/>
            <p:cNvSpPr>
              <a:spLocks noChangeArrowheads="1"/>
            </p:cNvSpPr>
            <p:nvPr/>
          </p:nvSpPr>
          <p:spPr bwMode="auto">
            <a:xfrm>
              <a:off x="3152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 flipV="1">
              <a:off x="3544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40500" y="2667000"/>
            <a:ext cx="1236663" cy="1609725"/>
            <a:chOff x="4120" y="1680"/>
            <a:chExt cx="779" cy="1014"/>
          </a:xfrm>
          <a:solidFill>
            <a:schemeClr val="accent6"/>
          </a:solidFill>
        </p:grpSpPr>
        <p:sp>
          <p:nvSpPr>
            <p:cNvPr id="32791" name="AutoShape 23"/>
            <p:cNvSpPr>
              <a:spLocks noChangeArrowheads="1"/>
            </p:cNvSpPr>
            <p:nvPr/>
          </p:nvSpPr>
          <p:spPr bwMode="auto">
            <a:xfrm>
              <a:off x="4120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4128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4520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8" name="Rectangle 26"/>
          <p:cNvSpPr>
            <a:spLocks noChangeArrowheads="1"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H="1">
            <a:off x="1471613" y="2679700"/>
            <a:ext cx="4289425" cy="24320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Rectangle 28"/>
          <p:cNvSpPr>
            <a:spLocks noChangeArrowheads="1"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myList:List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12D59-324B-406A-84A2-D5B337A45C8B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clickEffect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clickEffect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Main concepts to be covered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00" y="2065338"/>
            <a:ext cx="7162800" cy="4030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identity vs equality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Java Iterator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anonymous object references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B9264-B7DF-4858-81F9-648B5A05D580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hasNext()?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632700" y="4406900"/>
            <a:ext cx="6223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</a:rPr>
              <a:t>✔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next()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540500" y="2667000"/>
            <a:ext cx="1236663" cy="1609725"/>
            <a:chOff x="4120" y="1680"/>
            <a:chExt cx="779" cy="1014"/>
          </a:xfrm>
          <a:solidFill>
            <a:schemeClr val="accent6"/>
          </a:solidFill>
        </p:grpSpPr>
        <p:sp>
          <p:nvSpPr>
            <p:cNvPr id="33818" name="AutoShape 19"/>
            <p:cNvSpPr>
              <a:spLocks noChangeArrowheads="1"/>
            </p:cNvSpPr>
            <p:nvPr/>
          </p:nvSpPr>
          <p:spPr bwMode="auto">
            <a:xfrm>
              <a:off x="4120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0"/>
            <p:cNvSpPr>
              <a:spLocks noChangeArrowheads="1"/>
            </p:cNvSpPr>
            <p:nvPr/>
          </p:nvSpPr>
          <p:spPr bwMode="auto">
            <a:xfrm>
              <a:off x="4128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3820" name="Line 21"/>
            <p:cNvSpPr>
              <a:spLocks noChangeShapeType="1"/>
            </p:cNvSpPr>
            <p:nvPr/>
          </p:nvSpPr>
          <p:spPr bwMode="auto">
            <a:xfrm flipV="1">
              <a:off x="4520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632700" y="2667000"/>
            <a:ext cx="1236663" cy="1609725"/>
            <a:chOff x="4808" y="1680"/>
            <a:chExt cx="779" cy="1014"/>
          </a:xfrm>
          <a:solidFill>
            <a:schemeClr val="accent6"/>
          </a:solidFill>
        </p:grpSpPr>
        <p:sp>
          <p:nvSpPr>
            <p:cNvPr id="33815" name="AutoShape 23"/>
            <p:cNvSpPr>
              <a:spLocks noChangeArrowheads="1"/>
            </p:cNvSpPr>
            <p:nvPr/>
          </p:nvSpPr>
          <p:spPr bwMode="auto">
            <a:xfrm>
              <a:off x="4808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4816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 flipV="1">
              <a:off x="5208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2" name="Rectangle 26"/>
          <p:cNvSpPr>
            <a:spLocks noChangeArrowheads="1"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1473200" y="2652713"/>
            <a:ext cx="5634038" cy="24622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4" name="Rectangle 28"/>
          <p:cNvSpPr>
            <a:spLocks noChangeArrowheads="1"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myList:List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D1284E-C134-4B9D-9695-D26C5CF8A42B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Effect">
                      <p:stCondLst>
                        <p:cond delay="indefinite"/>
                      </p:stCondLst>
                      <p:childTnLst>
                        <p:par>
                          <p:cTn id="21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435600" y="4559300"/>
            <a:ext cx="21971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</a:rPr>
              <a:t>hasNext()?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7493000" y="4368800"/>
            <a:ext cx="1117600" cy="63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40680" bIns="0"/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200" b="0">
                <a:solidFill>
                  <a:srgbClr val="BB2327"/>
                </a:solidFill>
                <a:latin typeface="ＭＳ ゴシック" charset="-128"/>
                <a:ea typeface="ＭＳ ゴシック" charset="-128"/>
              </a:rPr>
              <a:t>✗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700" b="0" u="sng">
                <a:solidFill>
                  <a:srgbClr val="FFFFFF"/>
                </a:solidFill>
                <a:latin typeface="Trebuchet MS" charset="0"/>
              </a:rPr>
              <a:t>:Element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32700" y="2667000"/>
            <a:ext cx="1236663" cy="1609725"/>
            <a:chOff x="4808" y="1680"/>
            <a:chExt cx="779" cy="1014"/>
          </a:xfrm>
          <a:solidFill>
            <a:schemeClr val="accent6"/>
          </a:solidFill>
        </p:grpSpPr>
        <p:sp>
          <p:nvSpPr>
            <p:cNvPr id="34836" name="AutoShape 18"/>
            <p:cNvSpPr>
              <a:spLocks noChangeArrowheads="1"/>
            </p:cNvSpPr>
            <p:nvPr/>
          </p:nvSpPr>
          <p:spPr bwMode="auto">
            <a:xfrm>
              <a:off x="4808" y="2165"/>
              <a:ext cx="779" cy="528"/>
            </a:xfrm>
            <a:prstGeom prst="roundRect">
              <a:avLst>
                <a:gd name="adj" fmla="val 25370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Rectangle 19"/>
            <p:cNvSpPr>
              <a:spLocks noChangeArrowheads="1"/>
            </p:cNvSpPr>
            <p:nvPr/>
          </p:nvSpPr>
          <p:spPr bwMode="auto">
            <a:xfrm>
              <a:off x="4816" y="2213"/>
              <a:ext cx="731" cy="21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0" tIns="0" rIns="39600" bIns="0"/>
            <a:lstStyle/>
            <a:p>
              <a:pPr marL="38100" algn="ctr">
                <a:spcBef>
                  <a:spcPts val="450"/>
                </a:spcBef>
                <a:buClrTx/>
                <a:buFontTx/>
                <a:buNone/>
                <a:tabLst>
                  <a:tab pos="38100" algn="l"/>
                  <a:tab pos="485775" algn="l"/>
                  <a:tab pos="935038" algn="l"/>
                  <a:tab pos="1384300" algn="l"/>
                  <a:tab pos="1833563" algn="l"/>
                  <a:tab pos="2282825" algn="l"/>
                  <a:tab pos="2732088" algn="l"/>
                  <a:tab pos="3181350" algn="l"/>
                  <a:tab pos="3630613" algn="l"/>
                  <a:tab pos="4079875" algn="l"/>
                  <a:tab pos="4529138" algn="l"/>
                  <a:tab pos="4978400" algn="l"/>
                  <a:tab pos="5427663" algn="l"/>
                  <a:tab pos="5876925" algn="l"/>
                  <a:tab pos="6326188" algn="l"/>
                  <a:tab pos="6775450" algn="l"/>
                  <a:tab pos="7224713" algn="l"/>
                  <a:tab pos="7673975" algn="l"/>
                  <a:tab pos="8123238" algn="l"/>
                  <a:tab pos="8572500" algn="l"/>
                  <a:tab pos="9021763" algn="l"/>
                </a:tabLst>
              </a:pPr>
              <a:r>
                <a:rPr lang="en-US" sz="1700" b="0" u="sng">
                  <a:solidFill>
                    <a:srgbClr val="FFFFFF"/>
                  </a:solidFill>
                  <a:latin typeface="Trebuchet MS" charset="0"/>
                </a:rPr>
                <a:t>:Iterator</a:t>
              </a:r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 flipV="1">
              <a:off x="5208" y="1678"/>
              <a:ext cx="171" cy="486"/>
            </a:xfrm>
            <a:prstGeom prst="line">
              <a:avLst/>
            </a:prstGeom>
            <a:grp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4" name="Rectangle 21"/>
          <p:cNvSpPr>
            <a:spLocks noChangeArrowheads="1"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22"/>
          <p:cNvSpPr>
            <a:spLocks noChangeArrowheads="1"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myList:List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729275-F025-4273-8432-1A51BD7630A3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44AAC6"/>
                </a:solidFill>
                <a:latin typeface="Trebuchet MS" charset="0"/>
              </a:rPr>
              <a:t>Index versus Iterator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7467600" cy="484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800" b="0">
                <a:solidFill>
                  <a:srgbClr val="1A3170"/>
                </a:solidFill>
                <a:latin typeface="Trebuchet MS" charset="0"/>
              </a:rPr>
              <a:t>Ways to iterate over a collection:</a:t>
            </a:r>
          </a:p>
          <a:p>
            <a:pPr marL="735013" lvl="1" indent="-277813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b="0">
                <a:solidFill>
                  <a:srgbClr val="1A3170"/>
                </a:solidFill>
                <a:latin typeface="Trebuchet MS" charset="0"/>
              </a:rPr>
              <a:t>for-each loop.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264D8B"/>
              </a:buClr>
              <a:buFont typeface="Trebuchet MS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000" b="0">
                <a:solidFill>
                  <a:srgbClr val="1A3170"/>
                </a:solidFill>
                <a:latin typeface="Trebuchet MS" charset="0"/>
              </a:rPr>
              <a:t>Use if we want to process every element.</a:t>
            </a:r>
          </a:p>
          <a:p>
            <a:pPr marL="735013" lvl="1" indent="-277813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Trebuchet MS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b="0">
                <a:solidFill>
                  <a:srgbClr val="1A3170"/>
                </a:solidFill>
                <a:latin typeface="Trebuchet MS" charset="0"/>
              </a:rPr>
              <a:t>while loop.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264D8B"/>
              </a:buClr>
              <a:buFont typeface="Trebuchet MS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000" b="0">
                <a:solidFill>
                  <a:srgbClr val="1A3170"/>
                </a:solidFill>
                <a:latin typeface="Trebuchet MS" charset="0"/>
              </a:rPr>
              <a:t>Use if we might want to stop part way through.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264D8B"/>
              </a:buClr>
              <a:buFont typeface="Trebuchet MS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000" b="0">
                <a:solidFill>
                  <a:srgbClr val="1A3170"/>
                </a:solidFill>
                <a:latin typeface="Trebuchet MS" charset="0"/>
              </a:rPr>
              <a:t>Use for repetition that doesn't involve a collection.</a:t>
            </a:r>
          </a:p>
          <a:p>
            <a:pPr marL="735013" lvl="1" indent="-277813">
              <a:lnSpc>
                <a:spcPct val="90000"/>
              </a:lnSpc>
              <a:spcBef>
                <a:spcPts val="600"/>
              </a:spcBef>
              <a:buClr>
                <a:srgbClr val="264D8B"/>
              </a:buClr>
              <a:buFont typeface="Courier New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b="0">
                <a:solidFill>
                  <a:srgbClr val="1A3170"/>
                </a:solidFill>
              </a:rPr>
              <a:t>Iterator.</a:t>
            </a:r>
            <a:endParaRPr lang="en-GB" b="0">
              <a:solidFill>
                <a:srgbClr val="1A3170"/>
              </a:solidFill>
              <a:latin typeface="Trebuchet MS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264D8B"/>
              </a:buClr>
              <a:buFont typeface="Trebuchet MS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000" b="0">
                <a:solidFill>
                  <a:srgbClr val="1A3170"/>
                </a:solidFill>
                <a:latin typeface="Trebuchet MS" charset="0"/>
              </a:rPr>
              <a:t>Use if we might want to stop part way through.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264D8B"/>
              </a:buClr>
              <a:buFont typeface="Trebuchet MS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000" b="0">
                <a:solidFill>
                  <a:srgbClr val="1A3170"/>
                </a:solidFill>
                <a:latin typeface="Trebuchet MS" charset="0"/>
              </a:rPr>
              <a:t>Often used with collections where indexed access is not very efficient, or impossible.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264D8B"/>
              </a:buClr>
              <a:buFont typeface="Trebuchet MS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000" b="0">
                <a:solidFill>
                  <a:srgbClr val="1A3170"/>
                </a:solidFill>
                <a:latin typeface="Trebuchet MS" charset="0"/>
              </a:rPr>
              <a:t>Use to remove from a collection.</a:t>
            </a:r>
          </a:p>
          <a:p>
            <a:pPr marL="334963" indent="-334963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GB" sz="2800" b="0">
                <a:solidFill>
                  <a:srgbClr val="1A3170"/>
                </a:solidFill>
                <a:latin typeface="Trebuchet MS" charset="0"/>
              </a:rPr>
              <a:t>Iteration is an important programming </a:t>
            </a:r>
            <a:r>
              <a:rPr lang="en-GB" sz="2800" b="0" i="1">
                <a:solidFill>
                  <a:srgbClr val="1A3170"/>
                </a:solidFill>
                <a:latin typeface="Trebuchet MS" charset="0"/>
              </a:rPr>
              <a:t>pattern</a:t>
            </a:r>
            <a:r>
              <a:rPr lang="en-GB" sz="2800" b="0">
                <a:solidFill>
                  <a:srgbClr val="1A3170"/>
                </a:solidFill>
                <a:latin typeface="Trebuchet MS" charset="0"/>
              </a:rPr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3F0B9-FB89-4E00-9EEC-42305BBE6B3C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Removing from a collection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Iterator&lt;Track&gt; it = tracks.iterator();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while(it.hasNext()) {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    Track t = it.next();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    String artist = t.getArtist();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    if(artist.equals(artistToRemove)) {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        it.remove();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    }</a:t>
            </a:r>
          </a:p>
          <a:p>
            <a:pPr marL="342900" indent="-33496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9813" y="4573588"/>
            <a:ext cx="4945062" cy="1160462"/>
            <a:chOff x="2255" y="2881"/>
            <a:chExt cx="3115" cy="731"/>
          </a:xfrm>
        </p:grpSpPr>
        <p:sp>
          <p:nvSpPr>
            <p:cNvPr id="36869" name="AutoShape 4"/>
            <p:cNvSpPr>
              <a:spLocks noChangeArrowheads="1"/>
            </p:cNvSpPr>
            <p:nvPr/>
          </p:nvSpPr>
          <p:spPr bwMode="auto">
            <a:xfrm>
              <a:off x="2255" y="3334"/>
              <a:ext cx="3115" cy="277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Use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Iterator</a:t>
              </a: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’s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remove</a:t>
              </a: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 method.</a:t>
              </a:r>
            </a:p>
          </p:txBody>
        </p:sp>
        <p:sp>
          <p:nvSpPr>
            <p:cNvPr id="36870" name="Line 5"/>
            <p:cNvSpPr>
              <a:spLocks noChangeShapeType="1"/>
            </p:cNvSpPr>
            <p:nvPr/>
          </p:nvSpPr>
          <p:spPr bwMode="auto">
            <a:xfrm flipH="1" flipV="1">
              <a:off x="2658" y="2880"/>
              <a:ext cx="368" cy="4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3DA0C-7C62-4912-A0D9-C7B95C0479EA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Review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Loop statements allow a block of statements to be repeated.</a:t>
            </a:r>
          </a:p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The for-each loop allows iteration over a whole collection.</a:t>
            </a:r>
          </a:p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The while loop allows the repetition to be controlled by a boolean expression.</a:t>
            </a:r>
          </a:p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All collection classes provide special </a:t>
            </a:r>
            <a:r>
              <a:rPr lang="en-US" sz="2800" b="0">
                <a:solidFill>
                  <a:srgbClr val="1A3170"/>
                </a:solidFill>
              </a:rPr>
              <a:t>Iterators</a:t>
            </a: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 that provide sequential access to a whole collection.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D727D6-CD19-490F-9226-A25460DE7099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The </a:t>
            </a:r>
            <a:r>
              <a:rPr lang="en-US" sz="4400" b="0" i="1">
                <a:solidFill>
                  <a:srgbClr val="44AAC6"/>
                </a:solidFill>
                <a:latin typeface="Trebuchet MS" charset="0"/>
              </a:rPr>
              <a:t>auction</a:t>
            </a: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 project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The </a:t>
            </a:r>
            <a:r>
              <a:rPr lang="en-US" sz="3200" b="0" i="1">
                <a:solidFill>
                  <a:srgbClr val="1A3170"/>
                </a:solidFill>
                <a:latin typeface="Trebuchet MS" charset="0"/>
              </a:rPr>
              <a:t>auction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project provides further illustration of collections and iteration.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Examples of using </a:t>
            </a: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null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Anonymous references.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Chaining method calls.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025C8-018B-40A4-8E2B-982B45E69A7B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The auction project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0" y="1341438"/>
            <a:ext cx="7054850" cy="512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58E68-F315-4779-A9C3-A1D8E5E6A387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Courier New Bold" charset="0"/>
              </a:rPr>
              <a:t>null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74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Used with object types.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Used to indicate, 'no object'.</a:t>
            </a:r>
          </a:p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We can test if an object variable holds the </a:t>
            </a: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null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value:</a:t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/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if(highestBid == null) …</a:t>
            </a:r>
            <a:br>
              <a:rPr lang="en-US" sz="2800" b="0">
                <a:solidFill>
                  <a:srgbClr val="1A3170"/>
                </a:solidFill>
                <a:latin typeface="Courier New Bold" charset="0"/>
              </a:rPr>
            </a:br>
            <a:endParaRPr lang="en-US" sz="2800" b="0">
              <a:solidFill>
                <a:srgbClr val="1A3170"/>
              </a:solidFill>
              <a:latin typeface="Courier New Bold" charset="0"/>
            </a:endParaRP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Used to indicate ‘no bid yet’.</a:t>
            </a:r>
          </a:p>
          <a:p>
            <a:pPr marL="334963" indent="-334963">
              <a:spcBef>
                <a:spcPts val="800"/>
              </a:spcBef>
              <a:buClrTx/>
              <a:buFontTx/>
              <a:buNone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endParaRPr lang="en-US" sz="3200" b="0">
              <a:solidFill>
                <a:srgbClr val="1A3170"/>
              </a:solidFill>
              <a:latin typeface="Trebuchet MS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0D515-4C1B-4A0F-A0EA-1CE0FC23AEE2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Anonymous objects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Objects are often created and handed on elsewhere immediately:</a:t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/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Lot furtherLot = new Lot(…);</a:t>
            </a:r>
            <a:br>
              <a:rPr lang="en-US" sz="2800" b="0">
                <a:solidFill>
                  <a:srgbClr val="1A3170"/>
                </a:solidFill>
                <a:latin typeface="Courier New Bold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lots.add(furtherLot);</a:t>
            </a:r>
            <a:br>
              <a:rPr lang="en-US" sz="2800" b="0">
                <a:solidFill>
                  <a:srgbClr val="1A3170"/>
                </a:solidFill>
                <a:latin typeface="Courier New Bold" charset="0"/>
              </a:rPr>
            </a:br>
            <a:endParaRPr lang="en-US" sz="2800" b="0">
              <a:solidFill>
                <a:srgbClr val="1A3170"/>
              </a:solidFill>
              <a:latin typeface="Courier New Bold" charset="0"/>
            </a:endParaRPr>
          </a:p>
          <a:p>
            <a:pPr marL="334963" indent="-334963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We don’t really need </a:t>
            </a: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furtherLot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:</a:t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/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lots.add(new Lot(…));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7A39D-C601-4BEE-BA0C-6FF3814886E7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Chaining method calls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Methods often return object references.</a:t>
            </a:r>
          </a:p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We often immediately call a method on the returned reference.</a:t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Bid bid = lot.getHighestBid();</a:t>
            </a:r>
            <a:br>
              <a:rPr lang="en-US" sz="2800" b="0">
                <a:solidFill>
                  <a:srgbClr val="1A3170"/>
                </a:solidFill>
                <a:latin typeface="Courier New Bold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Person bidder = bid.getBidder();</a:t>
            </a:r>
          </a:p>
          <a:p>
            <a:pPr marL="334963" indent="-334963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We can use the anonymous reference concept and </a:t>
            </a:r>
            <a:r>
              <a:rPr lang="en-US" sz="3200" b="0" i="1">
                <a:solidFill>
                  <a:srgbClr val="1A3170"/>
                </a:solidFill>
                <a:latin typeface="Trebuchet MS" charset="0"/>
              </a:rPr>
              <a:t>chain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method calls:</a:t>
            </a:r>
            <a:br>
              <a:rPr lang="en-US" sz="3200" b="0">
                <a:solidFill>
                  <a:srgbClr val="1A3170"/>
                </a:solidFill>
                <a:latin typeface="Trebuchet MS" charset="0"/>
              </a:rPr>
            </a:br>
            <a:r>
              <a:rPr lang="en-US" sz="2800" b="0">
                <a:solidFill>
                  <a:srgbClr val="1A3170"/>
                </a:solidFill>
                <a:latin typeface="Courier New Bold" charset="0"/>
              </a:rPr>
              <a:t>lot.getHighestBid().getBidder()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E16F7-E2F9-4DDA-9AED-9DE50C739543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The </a:t>
            </a:r>
            <a:r>
              <a:rPr lang="en-US" sz="4400" b="0">
                <a:solidFill>
                  <a:srgbClr val="44AAC6"/>
                </a:solidFill>
                <a:latin typeface="Courier New Bold" charset="0"/>
              </a:rPr>
              <a:t>String</a:t>
            </a: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 class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The </a:t>
            </a:r>
            <a:r>
              <a:rPr lang="en-US" sz="3200" b="0">
                <a:solidFill>
                  <a:srgbClr val="1A3170"/>
                </a:solidFill>
              </a:rPr>
              <a:t>String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class is defined in the </a:t>
            </a:r>
            <a:r>
              <a:rPr lang="en-US" sz="3200" b="0">
                <a:solidFill>
                  <a:srgbClr val="1A3170"/>
                </a:solidFill>
              </a:rPr>
              <a:t>java.lang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package.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It has some special features that need a little care.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In particular, comparison of </a:t>
            </a:r>
            <a:r>
              <a:rPr lang="en-US" sz="3200" b="0">
                <a:solidFill>
                  <a:srgbClr val="1A3170"/>
                </a:solidFill>
                <a:latin typeface="Courier New Bold" charset="0"/>
              </a:rPr>
              <a:t>String</a:t>
            </a: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 objects can be tricky.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4CBBFE-E6BC-4874-97FB-70A4F53C59E0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Chaining method calls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17600" y="3573463"/>
            <a:ext cx="7191375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String name =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lot.getHighestBid().getBidder().getName();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>
                <a:solidFill>
                  <a:srgbClr val="1A3170"/>
                </a:solidFill>
                <a:latin typeface="Trebuchet MS" charset="0"/>
              </a:rPr>
              <a:t>Each method in the chain is called on the object returned from the previous method call in the chain.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4581525"/>
            <a:ext cx="4456113" cy="500063"/>
            <a:chOff x="612" y="2886"/>
            <a:chExt cx="2807" cy="315"/>
          </a:xfrm>
        </p:grpSpPr>
        <p:sp>
          <p:nvSpPr>
            <p:cNvPr id="44047" name="AutoShape 5"/>
            <p:cNvSpPr>
              <a:spLocks noChangeArrowheads="1"/>
            </p:cNvSpPr>
            <p:nvPr/>
          </p:nvSpPr>
          <p:spPr bwMode="auto">
            <a:xfrm>
              <a:off x="612" y="2886"/>
              <a:ext cx="2807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Rectangle 6"/>
            <p:cNvSpPr>
              <a:spLocks noChangeArrowheads="1"/>
            </p:cNvSpPr>
            <p:nvPr/>
          </p:nvSpPr>
          <p:spPr bwMode="auto">
            <a:xfrm>
              <a:off x="641" y="2910"/>
              <a:ext cx="2750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Returns a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Bid</a:t>
              </a: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 reference from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Lot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73238" y="5229225"/>
            <a:ext cx="5389562" cy="500063"/>
            <a:chOff x="1117" y="3294"/>
            <a:chExt cx="3209" cy="315"/>
          </a:xfrm>
        </p:grpSpPr>
        <p:sp>
          <p:nvSpPr>
            <p:cNvPr id="44045" name="AutoShape 8"/>
            <p:cNvSpPr>
              <a:spLocks noChangeArrowheads="1"/>
            </p:cNvSpPr>
            <p:nvPr/>
          </p:nvSpPr>
          <p:spPr bwMode="auto">
            <a:xfrm>
              <a:off x="1117" y="3294"/>
              <a:ext cx="3209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Rectangle 9"/>
            <p:cNvSpPr>
              <a:spLocks noChangeArrowheads="1"/>
            </p:cNvSpPr>
            <p:nvPr/>
          </p:nvSpPr>
          <p:spPr bwMode="auto">
            <a:xfrm>
              <a:off x="1150" y="3318"/>
              <a:ext cx="3144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Returns a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Person</a:t>
              </a: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 reference from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Bid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19400" y="5878513"/>
            <a:ext cx="5692775" cy="500062"/>
            <a:chOff x="1927" y="3703"/>
            <a:chExt cx="3435" cy="315"/>
          </a:xfrm>
        </p:grpSpPr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1927" y="3703"/>
              <a:ext cx="3435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1962" y="3727"/>
              <a:ext cx="3366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Returns a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String</a:t>
              </a:r>
              <a:r>
                <a:rPr lang="en-US" sz="2000" b="0">
                  <a:solidFill>
                    <a:srgbClr val="A57133"/>
                  </a:solidFill>
                  <a:latin typeface="Trebuchet MS" charset="0"/>
                </a:rPr>
                <a:t> reference from the </a:t>
              </a:r>
              <a:r>
                <a:rPr lang="en-US" sz="2000" b="0">
                  <a:solidFill>
                    <a:srgbClr val="A57133"/>
                  </a:solidFill>
                  <a:latin typeface="Courier New Bold" charset="0"/>
                </a:rPr>
                <a:t>Person</a:t>
              </a:r>
            </a:p>
          </p:txBody>
        </p:sp>
      </p:grpSp>
      <p:sp>
        <p:nvSpPr>
          <p:cNvPr id="44040" name="Line 13"/>
          <p:cNvSpPr>
            <a:spLocks noChangeShapeType="1"/>
          </p:cNvSpPr>
          <p:nvPr/>
        </p:nvSpPr>
        <p:spPr bwMode="auto">
          <a:xfrm flipV="1">
            <a:off x="7524750" y="4284663"/>
            <a:ext cx="1588" cy="16017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14"/>
          <p:cNvSpPr>
            <a:spLocks noChangeShapeType="1"/>
          </p:cNvSpPr>
          <p:nvPr/>
        </p:nvSpPr>
        <p:spPr bwMode="auto">
          <a:xfrm flipV="1">
            <a:off x="5795963" y="4284663"/>
            <a:ext cx="1587" cy="952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5"/>
          <p:cNvSpPr>
            <a:spLocks noChangeShapeType="1"/>
          </p:cNvSpPr>
          <p:nvPr/>
        </p:nvSpPr>
        <p:spPr bwMode="auto">
          <a:xfrm flipV="1">
            <a:off x="3348038" y="4284663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D694C-241D-4F86-909E-B77823C5802C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Side note: String equality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if(input == "bye") {</a:t>
            </a:r>
            <a:r>
              <a:rPr lang="en-US" b="0">
                <a:solidFill>
                  <a:srgbClr val="1A3170"/>
                </a:solidFill>
                <a:latin typeface="Courier New Bold" charset="0"/>
              </a:rPr>
              <a:t>		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    ...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}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endParaRPr lang="en-US" b="0">
              <a:solidFill>
                <a:srgbClr val="1A3170"/>
              </a:solidFill>
              <a:latin typeface="Courier New Bold" charset="0"/>
            </a:endParaRP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if(input.equals("bye")) {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    ...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}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endParaRPr lang="en-US" b="0">
              <a:solidFill>
                <a:srgbClr val="1A3170"/>
              </a:solidFill>
              <a:latin typeface="Courier New Bold" charset="0"/>
            </a:endParaRPr>
          </a:p>
          <a:p>
            <a:pPr marL="382588" indent="-334963">
              <a:spcBef>
                <a:spcPts val="7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0">
                <a:solidFill>
                  <a:srgbClr val="1A3170"/>
                </a:solidFill>
                <a:latin typeface="Trebuchet MS" charset="0"/>
              </a:rPr>
              <a:t>Always use</a:t>
            </a:r>
            <a:r>
              <a:rPr lang="en-US" sz="2800" b="0">
                <a:solidFill>
                  <a:srgbClr val="1A3170"/>
                </a:solidFill>
                <a:latin typeface="Trebuchet MS Bold" charset="0"/>
              </a:rPr>
              <a:t> </a:t>
            </a:r>
            <a:r>
              <a:rPr lang="en-US" sz="2800" b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.equals </a:t>
            </a:r>
            <a:r>
              <a:rPr lang="en-US" sz="2800" b="0">
                <a:solidFill>
                  <a:srgbClr val="1A3170"/>
                </a:solidFill>
                <a:latin typeface="Trebuchet MS" charset="0"/>
                <a:cs typeface="Courier New Bold" charset="0"/>
              </a:rPr>
              <a:t>for text equality.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1752600"/>
            <a:ext cx="2506663" cy="500063"/>
            <a:chOff x="3840" y="1104"/>
            <a:chExt cx="1579" cy="315"/>
          </a:xfrm>
        </p:grpSpPr>
        <p:sp>
          <p:nvSpPr>
            <p:cNvPr id="17416" name="AutoShape 5"/>
            <p:cNvSpPr>
              <a:spLocks noChangeArrowheads="1"/>
            </p:cNvSpPr>
            <p:nvPr/>
          </p:nvSpPr>
          <p:spPr bwMode="auto">
            <a:xfrm>
              <a:off x="3840" y="1104"/>
              <a:ext cx="1579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6"/>
            <p:cNvSpPr>
              <a:spLocks noChangeArrowheads="1"/>
            </p:cNvSpPr>
            <p:nvPr/>
          </p:nvSpPr>
          <p:spPr bwMode="auto">
            <a:xfrm>
              <a:off x="3856" y="1128"/>
              <a:ext cx="1547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b="0">
                  <a:solidFill>
                    <a:srgbClr val="A57133"/>
                  </a:solidFill>
                  <a:latin typeface="Trebuchet MS Bold" charset="0"/>
                </a:rPr>
                <a:t>tests identity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0" y="3530600"/>
            <a:ext cx="2506663" cy="500063"/>
            <a:chOff x="3840" y="2224"/>
            <a:chExt cx="1579" cy="315"/>
          </a:xfrm>
        </p:grpSpPr>
        <p:sp>
          <p:nvSpPr>
            <p:cNvPr id="17414" name="AutoShape 8"/>
            <p:cNvSpPr>
              <a:spLocks noChangeArrowheads="1"/>
            </p:cNvSpPr>
            <p:nvPr/>
          </p:nvSpPr>
          <p:spPr bwMode="auto">
            <a:xfrm>
              <a:off x="3840" y="2224"/>
              <a:ext cx="1579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9"/>
            <p:cNvSpPr>
              <a:spLocks noChangeArrowheads="1"/>
            </p:cNvSpPr>
            <p:nvPr/>
          </p:nvSpPr>
          <p:spPr bwMode="auto">
            <a:xfrm>
              <a:off x="3856" y="2248"/>
              <a:ext cx="1547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b="0">
                  <a:solidFill>
                    <a:srgbClr val="A57133"/>
                  </a:solidFill>
                  <a:latin typeface="Trebuchet MS Bold" charset="0"/>
                </a:rPr>
                <a:t>tests equality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CAA202-293B-4E6A-8D6A-D72E09195779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1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Trebuchet MS" charset="0"/>
              </a:rPr>
              <a:t>Other (non-String) objects: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90800" y="5715000"/>
            <a:ext cx="372745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 == person2</a:t>
            </a:r>
            <a:r>
              <a:rPr lang="en-US" b="0">
                <a:solidFill>
                  <a:srgbClr val="000000"/>
                </a:solidFill>
                <a:latin typeface="Arial" charset="0"/>
                <a:cs typeface="Arial" charset="0"/>
              </a:rPr>
              <a:t>  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6950" y="3267075"/>
            <a:ext cx="944563" cy="304800"/>
            <a:chOff x="1428" y="2058"/>
            <a:chExt cx="595" cy="192"/>
          </a:xfrm>
        </p:grpSpPr>
        <p:sp>
          <p:nvSpPr>
            <p:cNvPr id="18451" name="Rectangle 7"/>
            <p:cNvSpPr>
              <a:spLocks noChangeArrowheads="1"/>
            </p:cNvSpPr>
            <p:nvPr/>
          </p:nvSpPr>
          <p:spPr bwMode="auto">
            <a:xfrm>
              <a:off x="1428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8"/>
            <p:cNvSpPr>
              <a:spLocks noChangeArrowheads="1"/>
            </p:cNvSpPr>
            <p:nvPr/>
          </p:nvSpPr>
          <p:spPr bwMode="auto">
            <a:xfrm>
              <a:off x="1474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V="1">
            <a:off x="20574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person2</a:t>
            </a:r>
          </a:p>
        </p:txBody>
      </p:sp>
      <p:sp>
        <p:nvSpPr>
          <p:cNvPr id="18443" name="AutoShape 13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19750" y="3267075"/>
            <a:ext cx="944563" cy="304800"/>
            <a:chOff x="3540" y="2058"/>
            <a:chExt cx="595" cy="192"/>
          </a:xfrm>
        </p:grpSpPr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3540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3641" y="2070"/>
              <a:ext cx="39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“Jill”</a:t>
              </a:r>
            </a:p>
          </p:txBody>
        </p:sp>
      </p:grp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 flipV="1">
            <a:off x="54102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20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5AA56-943F-460C-9356-2F4D4AEF50F6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2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Trebuchet MS" charset="0"/>
              </a:rPr>
              <a:t>Other (non-String) objects: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90800" y="5715000"/>
            <a:ext cx="372745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 == person2</a:t>
            </a:r>
            <a:r>
              <a:rPr lang="en-US" b="0">
                <a:solidFill>
                  <a:srgbClr val="000000"/>
                </a:solidFill>
                <a:latin typeface="Arial" charset="0"/>
                <a:cs typeface="Arial" charset="0"/>
              </a:rPr>
              <a:t>  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6950" y="3267075"/>
            <a:ext cx="944563" cy="304800"/>
            <a:chOff x="1428" y="2058"/>
            <a:chExt cx="595" cy="192"/>
          </a:xfrm>
        </p:grpSpPr>
        <p:sp>
          <p:nvSpPr>
            <p:cNvPr id="19475" name="Rectangle 7"/>
            <p:cNvSpPr>
              <a:spLocks noChangeArrowheads="1"/>
            </p:cNvSpPr>
            <p:nvPr/>
          </p:nvSpPr>
          <p:spPr bwMode="auto">
            <a:xfrm>
              <a:off x="1428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Rectangle 8"/>
            <p:cNvSpPr>
              <a:spLocks noChangeArrowheads="1"/>
            </p:cNvSpPr>
            <p:nvPr/>
          </p:nvSpPr>
          <p:spPr bwMode="auto">
            <a:xfrm>
              <a:off x="1474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V="1">
            <a:off x="20574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person2</a:t>
            </a:r>
          </a:p>
        </p:txBody>
      </p:sp>
      <p:sp>
        <p:nvSpPr>
          <p:cNvPr id="19467" name="AutoShape 13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19750" y="3267075"/>
            <a:ext cx="944563" cy="304800"/>
            <a:chOff x="3540" y="2058"/>
            <a:chExt cx="595" cy="192"/>
          </a:xfrm>
        </p:grpSpPr>
        <p:sp>
          <p:nvSpPr>
            <p:cNvPr id="19473" name="Rectangle 15"/>
            <p:cNvSpPr>
              <a:spLocks noChangeArrowheads="1"/>
            </p:cNvSpPr>
            <p:nvPr/>
          </p:nvSpPr>
          <p:spPr bwMode="auto">
            <a:xfrm>
              <a:off x="3540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6"/>
            <p:cNvSpPr>
              <a:spLocks noChangeArrowheads="1"/>
            </p:cNvSpPr>
            <p:nvPr/>
          </p:nvSpPr>
          <p:spPr bwMode="auto">
            <a:xfrm>
              <a:off x="3585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 flipV="1">
            <a:off x="54102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Rectangle 20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1C7F3B-0074-4372-8F11-1D40692EC1EB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3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Trebuchet MS" charset="0"/>
              </a:rPr>
              <a:t>Other (non-String) objects: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90800" y="5715000"/>
            <a:ext cx="372745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 == person2</a:t>
            </a:r>
            <a:r>
              <a:rPr lang="en-US" b="0">
                <a:solidFill>
                  <a:srgbClr val="000000"/>
                </a:solidFill>
                <a:latin typeface="Arial" charset="0"/>
                <a:cs typeface="Arial" charset="0"/>
              </a:rPr>
              <a:t>  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6950" y="3267075"/>
            <a:ext cx="944563" cy="304800"/>
            <a:chOff x="1428" y="2058"/>
            <a:chExt cx="595" cy="192"/>
          </a:xfrm>
        </p:grpSpPr>
        <p:sp>
          <p:nvSpPr>
            <p:cNvPr id="20499" name="Rectangle 7"/>
            <p:cNvSpPr>
              <a:spLocks noChangeArrowheads="1"/>
            </p:cNvSpPr>
            <p:nvPr/>
          </p:nvSpPr>
          <p:spPr bwMode="auto">
            <a:xfrm>
              <a:off x="1428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8"/>
            <p:cNvSpPr>
              <a:spLocks noChangeArrowheads="1"/>
            </p:cNvSpPr>
            <p:nvPr/>
          </p:nvSpPr>
          <p:spPr bwMode="auto">
            <a:xfrm>
              <a:off x="1474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V="1">
            <a:off x="20574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</a:t>
            </a: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person2</a:t>
            </a:r>
          </a:p>
        </p:txBody>
      </p:sp>
      <p:sp>
        <p:nvSpPr>
          <p:cNvPr id="20491" name="AutoShape 13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19750" y="3267075"/>
            <a:ext cx="944563" cy="304800"/>
            <a:chOff x="3540" y="2058"/>
            <a:chExt cx="595" cy="192"/>
          </a:xfrm>
        </p:grpSpPr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3540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3585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9"/>
          <p:cNvSpPr>
            <a:spLocks noChangeShapeType="1"/>
          </p:cNvSpPr>
          <p:nvPr/>
        </p:nvSpPr>
        <p:spPr bwMode="auto">
          <a:xfrm flipH="1" flipV="1">
            <a:off x="3649663" y="3802063"/>
            <a:ext cx="1770062" cy="688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4038C-ADAA-43F8-8456-5FB98E799CF9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(Strings)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71750" y="4198938"/>
            <a:ext cx="944563" cy="304800"/>
            <a:chOff x="1620" y="2645"/>
            <a:chExt cx="595" cy="192"/>
          </a:xfrm>
        </p:grpSpPr>
        <p:sp>
          <p:nvSpPr>
            <p:cNvPr id="21525" name="Rectangle 5"/>
            <p:cNvSpPr>
              <a:spLocks noChangeArrowheads="1"/>
            </p:cNvSpPr>
            <p:nvPr/>
          </p:nvSpPr>
          <p:spPr bwMode="auto">
            <a:xfrm>
              <a:off x="1620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6"/>
            <p:cNvSpPr>
              <a:spLocks noChangeArrowheads="1"/>
            </p:cNvSpPr>
            <p:nvPr/>
          </p:nvSpPr>
          <p:spPr bwMode="auto">
            <a:xfrm>
              <a:off x="1701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V="1">
            <a:off x="2362200" y="4810125"/>
            <a:ext cx="307975" cy="620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input</a:t>
            </a:r>
          </a:p>
        </p:txBody>
      </p:sp>
      <p:sp>
        <p:nvSpPr>
          <p:cNvPr id="21512" name="AutoShape 10"/>
          <p:cNvSpPr>
            <a:spLocks noChangeArrowheads="1"/>
          </p:cNvSpPr>
          <p:nvPr/>
        </p:nvSpPr>
        <p:spPr bwMode="auto">
          <a:xfrm>
            <a:off x="53340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24550" y="4198938"/>
            <a:ext cx="944563" cy="304800"/>
            <a:chOff x="3732" y="2645"/>
            <a:chExt cx="595" cy="192"/>
          </a:xfrm>
        </p:grpSpPr>
        <p:sp>
          <p:nvSpPr>
            <p:cNvPr id="21523" name="Rectangle 12"/>
            <p:cNvSpPr>
              <a:spLocks noChangeArrowheads="1"/>
            </p:cNvSpPr>
            <p:nvPr/>
          </p:nvSpPr>
          <p:spPr bwMode="auto">
            <a:xfrm>
              <a:off x="3732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3"/>
            <p:cNvSpPr>
              <a:spLocks noChangeArrowheads="1"/>
            </p:cNvSpPr>
            <p:nvPr/>
          </p:nvSpPr>
          <p:spPr bwMode="auto">
            <a:xfrm>
              <a:off x="3812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53340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1038225" y="1939925"/>
            <a:ext cx="5106988" cy="139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String input = reader.getInput();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if(input == "bye") {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   ...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}</a:t>
            </a: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4125913" y="3792538"/>
            <a:ext cx="9620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000" b="0">
                <a:solidFill>
                  <a:srgbClr val="000000"/>
                </a:solidFill>
                <a:latin typeface="Trebuchet MS Bold" charset="0"/>
              </a:rPr>
              <a:t>==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7550150" y="3794125"/>
            <a:ext cx="3937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000" b="0">
                <a:solidFill>
                  <a:srgbClr val="000000"/>
                </a:solidFill>
                <a:latin typeface="Trebuchet MS Bold" charset="0"/>
              </a:rPr>
              <a:t>?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919788" y="5791200"/>
            <a:ext cx="255428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Zapf Dingbats" charset="2"/>
              </a:rPr>
              <a:t></a:t>
            </a:r>
            <a:r>
              <a:rPr lang="en-US" b="0">
                <a:solidFill>
                  <a:srgbClr val="000000"/>
                </a:solidFill>
                <a:latin typeface="Trebuchet MS" charset="0"/>
              </a:rPr>
              <a:t> (may be) false!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48400" y="2235200"/>
            <a:ext cx="2430463" cy="500063"/>
            <a:chOff x="3936" y="1408"/>
            <a:chExt cx="1531" cy="315"/>
          </a:xfrm>
        </p:grpSpPr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3936" y="1408"/>
              <a:ext cx="1531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Rectangle 22"/>
            <p:cNvSpPr>
              <a:spLocks noChangeArrowheads="1"/>
            </p:cNvSpPr>
            <p:nvPr/>
          </p:nvSpPr>
          <p:spPr bwMode="auto">
            <a:xfrm>
              <a:off x="3951" y="1432"/>
              <a:ext cx="1500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 Bold" charset="0"/>
                </a:rPr>
                <a:t>== tests identity</a:t>
              </a: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F241FC-F7A0-48B6-8433-DE37D6DB4392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(Strings)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71750" y="4198938"/>
            <a:ext cx="944563" cy="304800"/>
            <a:chOff x="1620" y="2645"/>
            <a:chExt cx="595" cy="192"/>
          </a:xfrm>
        </p:grpSpPr>
        <p:sp>
          <p:nvSpPr>
            <p:cNvPr id="22549" name="Rectangle 5"/>
            <p:cNvSpPr>
              <a:spLocks noChangeArrowheads="1"/>
            </p:cNvSpPr>
            <p:nvPr/>
          </p:nvSpPr>
          <p:spPr bwMode="auto">
            <a:xfrm>
              <a:off x="1620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6"/>
            <p:cNvSpPr>
              <a:spLocks noChangeArrowheads="1"/>
            </p:cNvSpPr>
            <p:nvPr/>
          </p:nvSpPr>
          <p:spPr bwMode="auto">
            <a:xfrm>
              <a:off x="1701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V="1">
            <a:off x="2362200" y="4810125"/>
            <a:ext cx="307975" cy="620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input</a:t>
            </a:r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55626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53150" y="4198938"/>
            <a:ext cx="944563" cy="304800"/>
            <a:chOff x="3876" y="2645"/>
            <a:chExt cx="595" cy="192"/>
          </a:xfrm>
        </p:grpSpPr>
        <p:sp>
          <p:nvSpPr>
            <p:cNvPr id="22547" name="Rectangle 12"/>
            <p:cNvSpPr>
              <a:spLocks noChangeArrowheads="1"/>
            </p:cNvSpPr>
            <p:nvPr/>
          </p:nvSpPr>
          <p:spPr bwMode="auto">
            <a:xfrm>
              <a:off x="3876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13"/>
            <p:cNvSpPr>
              <a:spLocks noChangeArrowheads="1"/>
            </p:cNvSpPr>
            <p:nvPr/>
          </p:nvSpPr>
          <p:spPr bwMode="auto">
            <a:xfrm>
              <a:off x="3956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55626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1038225" y="1939925"/>
            <a:ext cx="5106988" cy="139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String input = reader.getInput();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if(input.equals("bye")) {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   ...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}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071938" y="3892550"/>
            <a:ext cx="1389062" cy="427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2800" b="0">
                <a:solidFill>
                  <a:srgbClr val="000000"/>
                </a:solidFill>
                <a:latin typeface="Trebuchet MS Bold" charset="0"/>
              </a:rPr>
              <a:t>equals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7778750" y="3794125"/>
            <a:ext cx="3937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000" b="0">
                <a:solidFill>
                  <a:srgbClr val="000000"/>
                </a:solidFill>
                <a:latin typeface="Trebuchet MS Bold" charset="0"/>
              </a:rPr>
              <a:t>?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991350" y="5665788"/>
            <a:ext cx="1320800" cy="427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6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800" b="0">
                <a:solidFill>
                  <a:srgbClr val="000000"/>
                </a:solidFill>
                <a:latin typeface="Zapf Dingbats" charset="2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Trebuchet MS" charset="0"/>
              </a:rPr>
              <a:t> true!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48400" y="2235200"/>
            <a:ext cx="2430463" cy="652463"/>
            <a:chOff x="3936" y="1408"/>
            <a:chExt cx="1531" cy="411"/>
          </a:xfrm>
        </p:grpSpPr>
        <p:sp>
          <p:nvSpPr>
            <p:cNvPr id="22545" name="AutoShape 21"/>
            <p:cNvSpPr>
              <a:spLocks noChangeArrowheads="1"/>
            </p:cNvSpPr>
            <p:nvPr/>
          </p:nvSpPr>
          <p:spPr bwMode="auto">
            <a:xfrm>
              <a:off x="3936" y="1408"/>
              <a:ext cx="1531" cy="411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22"/>
            <p:cNvSpPr>
              <a:spLocks noChangeArrowheads="1"/>
            </p:cNvSpPr>
            <p:nvPr/>
          </p:nvSpPr>
          <p:spPr bwMode="auto">
            <a:xfrm>
              <a:off x="3951" y="1439"/>
              <a:ext cx="1500" cy="3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 Bold" charset="0"/>
                </a:rPr>
                <a:t>equals tests equality</a:t>
              </a: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2BA78-CB58-4AF4-B035-7021B479FC90}" type="datetime1">
              <a:rPr lang="en-US" smtClean="0"/>
              <a:pPr>
                <a:defRPr/>
              </a:pPr>
              <a:t>11/24/2016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</TotalTime>
  <Words>1699</Words>
  <Application>Microsoft Office PowerPoint</Application>
  <PresentationFormat>On-screen Show (4:3)</PresentationFormat>
  <Paragraphs>464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</vt:lpstr>
      <vt:lpstr>COMP 1409 Introduction to Software Development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53</cp:revision>
  <dcterms:modified xsi:type="dcterms:W3CDTF">2016-11-24T18:05:47Z</dcterms:modified>
</cp:coreProperties>
</file>