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2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2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2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B74EA8-7034-4C30-9C00-B9548577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A ferris wheel with colorful dots&#10;&#10;Description automatically generated with low confidence">
            <a:extLst>
              <a:ext uri="{FF2B5EF4-FFF2-40B4-BE49-F238E27FC236}">
                <a16:creationId xmlns:a16="http://schemas.microsoft.com/office/drawing/2014/main" id="{E7EDEF86-7682-4EBC-ADA6-20CD7B425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</a:blip>
          <a:srcRect t="2968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4DB3A-2CA3-2D49-BB1C-A4CAB1AF6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613" y="880744"/>
            <a:ext cx="5686041" cy="4791953"/>
          </a:xfrm>
        </p:spPr>
        <p:txBody>
          <a:bodyPr anchor="t">
            <a:normAutofit/>
          </a:bodyPr>
          <a:lstStyle/>
          <a:p>
            <a:r>
              <a:rPr lang="es-ES_tradnl" sz="5400">
                <a:solidFill>
                  <a:srgbClr val="FFFFFF"/>
                </a:solidFill>
              </a:rPr>
              <a:t>Nuevos Modelos Estructurales No-paramétricos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8936C-27C6-BD40-8F07-63E463DE9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307" y="2307984"/>
            <a:ext cx="2634124" cy="340452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Victor H. Aguiar</a:t>
            </a:r>
          </a:p>
          <a:p>
            <a:r>
              <a:rPr lang="en-US">
                <a:solidFill>
                  <a:srgbClr val="FFFFFF"/>
                </a:solidFill>
              </a:rPr>
              <a:t>University of Western Ontario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65C608-2429-428E-BDC9-29C15CF30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277100" y="345831"/>
            <a:ext cx="0" cy="5693702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3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217E-D161-8B4B-8702-6FE9EE2C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empírica de AK2020: España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796C6-41E2-BF4E-9894-20587B6B0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Datos clásicos de España 85-97: varios estudios utilizan esto (comparabilidad), datos de panel genuinos con variación de precios. (Tienen datos actualizados pero no comparables). </a:t>
                </a:r>
              </a:p>
              <a:p>
                <a:r>
                  <a:rPr lang="es-ES_tradnl" dirty="0"/>
                  <a:t>Precios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𝑝𝑒𝑡</m:t>
                        </m:r>
                      </m:sub>
                    </m:sSub>
                  </m:oMath>
                </a14:m>
                <a:r>
                  <a:rPr lang="es-ES_tradnl" dirty="0"/>
                  <a:t> es la fracción de gasto en gasolina (fracción de gasto).  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796C6-41E2-BF4E-9894-20587B6B0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5DEF-A035-6940-9C84-91700424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6AF5-A2C4-D240-BE1C-5812E54A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EA30-930A-0F4F-99C1-3C7BD009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8E069-7CDE-ED48-8CED-29EE7E6A5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08427"/>
            <a:ext cx="9372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492E-72C0-4E4A-A9DD-44CC8966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AK2020: Función de utilidad no paramétrica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D5CE9-E049-C243-930E-75B0B144D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sujeto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_tradnl" i="1" dirty="0">
                        <a:latin typeface="Cambria Math" panose="02040503050406030204" pitchFamily="18" charset="0"/>
                      </a:rPr>
                      <m:t>’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_tradnl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_tradnl" dirty="0"/>
                  <a:t>. No término e, pero la u cambia con i.</a:t>
                </a:r>
              </a:p>
              <a:p>
                <a:r>
                  <a:rPr lang="es-ES_tradnl" dirty="0"/>
                  <a:t>Condiciones de primer orden  (CPO):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Concavidad: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Desigualdades de </a:t>
                </a:r>
                <a:r>
                  <a:rPr lang="es-ES_tradnl" dirty="0" err="1"/>
                  <a:t>Afriat</a:t>
                </a:r>
                <a:r>
                  <a:rPr lang="es-ES_tradnl" dirty="0"/>
                  <a:t>: Existen números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dirty="0"/>
                  <a:t> tal que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_tradnl" dirty="0"/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, para todo </a:t>
                </a:r>
                <a:r>
                  <a:rPr lang="es-ES_tradnl" dirty="0" err="1"/>
                  <a:t>t,s</a:t>
                </a:r>
                <a:r>
                  <a:rPr lang="es-ES_tradnl" dirty="0"/>
                  <a:t> in {1,…,T}. (“WARP”!!!)</a:t>
                </a:r>
              </a:p>
              <a:p>
                <a:r>
                  <a:rPr lang="es-ES_tradnl" b="1" dirty="0"/>
                  <a:t>Teorema de </a:t>
                </a:r>
                <a:r>
                  <a:rPr lang="es-ES_tradnl" b="1" dirty="0" err="1"/>
                  <a:t>Afriat</a:t>
                </a:r>
                <a:r>
                  <a:rPr lang="es-ES_tradnl" b="1" dirty="0"/>
                  <a:t> </a:t>
                </a:r>
                <a:r>
                  <a:rPr lang="es-ES_tradnl" b="1" u="sng" dirty="0"/>
                  <a:t>(1967)</a:t>
                </a:r>
                <a:r>
                  <a:rPr lang="es-ES_tradnl" b="1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s-ES_tradnl" b="1" dirty="0"/>
                  <a:t> es generado por CPO de una utilidad cóncava si solo si satisface las desigualdades de </a:t>
                </a:r>
                <a:r>
                  <a:rPr lang="es-ES_tradnl" b="1" dirty="0" err="1"/>
                  <a:t>Afriat</a:t>
                </a:r>
                <a:r>
                  <a:rPr lang="es-ES_tradnl" b="1" dirty="0"/>
                  <a:t>. 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D5CE9-E049-C243-930E-75B0B144D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6" b="-104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762C-EDBA-F84F-91C6-22325DD8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90FE9-A160-1545-A740-6884FB20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EA548-170D-C244-A97F-EF02A8D4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BCE86-092D-CA4F-B559-918B4AB15307}"/>
              </a:ext>
            </a:extLst>
          </p:cNvPr>
          <p:cNvGrpSpPr/>
          <p:nvPr/>
        </p:nvGrpSpPr>
        <p:grpSpPr>
          <a:xfrm>
            <a:off x="7476435" y="3676490"/>
            <a:ext cx="3631964" cy="1835847"/>
            <a:chOff x="924339" y="4462670"/>
            <a:chExt cx="3631964" cy="183584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87BE98-E889-774F-BE6F-7B496CD2121D}"/>
                </a:ext>
              </a:extLst>
            </p:cNvPr>
            <p:cNvCxnSpPr/>
            <p:nvPr/>
          </p:nvCxnSpPr>
          <p:spPr>
            <a:xfrm>
              <a:off x="924339" y="5555974"/>
              <a:ext cx="19679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C5163E-9990-E345-8C6D-1382A755E44C}"/>
                </a:ext>
              </a:extLst>
            </p:cNvPr>
            <p:cNvGrpSpPr/>
            <p:nvPr/>
          </p:nvGrpSpPr>
          <p:grpSpPr>
            <a:xfrm>
              <a:off x="1381539" y="4462670"/>
              <a:ext cx="3174764" cy="1835847"/>
              <a:chOff x="1381539" y="4462670"/>
              <a:chExt cx="3174764" cy="183584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77C0854-8DCA-AF46-B212-C7737B2ACAC3}"/>
                  </a:ext>
                </a:extLst>
              </p:cNvPr>
              <p:cNvCxnSpPr/>
              <p:nvPr/>
            </p:nvCxnSpPr>
            <p:spPr>
              <a:xfrm>
                <a:off x="1381539" y="4462670"/>
                <a:ext cx="0" cy="1210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0D8B23C1-30FA-ED41-B964-0391C078EE28}"/>
                  </a:ext>
                </a:extLst>
              </p:cNvPr>
              <p:cNvSpPr/>
              <p:nvPr/>
            </p:nvSpPr>
            <p:spPr>
              <a:xfrm flipH="1">
                <a:off x="1401416" y="4830414"/>
                <a:ext cx="3154887" cy="146810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DD45FE-DEC6-2248-9E3A-E08656EE238B}"/>
              </a:ext>
            </a:extLst>
          </p:cNvPr>
          <p:cNvCxnSpPr/>
          <p:nvPr/>
        </p:nvCxnSpPr>
        <p:spPr>
          <a:xfrm flipV="1">
            <a:off x="7953512" y="3945835"/>
            <a:ext cx="1657627" cy="556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9169-293F-8C48-ADED-B13E5E03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Que pasó con el término estocástico </a:t>
            </a:r>
            <a:r>
              <a:rPr lang="es-ES_tradnl" b="1" dirty="0"/>
              <a:t>e</a:t>
            </a:r>
            <a:r>
              <a:rPr lang="es-ES_tradnl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70C5D-94E5-164C-84E5-C7F23FCD11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108595"/>
                <a:ext cx="9527275" cy="3884701"/>
              </a:xfrm>
            </p:spPr>
            <p:txBody>
              <a:bodyPr>
                <a:normAutofit/>
              </a:bodyPr>
              <a:lstStyle/>
              <a:p>
                <a:r>
                  <a:rPr lang="es-ES_tradnl" dirty="0"/>
                  <a:t>El Teorema de </a:t>
                </a:r>
                <a:r>
                  <a:rPr lang="es-ES_tradnl" dirty="0" err="1"/>
                  <a:t>Afriat</a:t>
                </a:r>
                <a:r>
                  <a:rPr lang="es-ES_tradnl" dirty="0"/>
                  <a:t>, es un test determinista: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s-ES_tradnl" dirty="0"/>
                  <a:t> son consistentes con las desigualdades de </a:t>
                </a:r>
                <a:r>
                  <a:rPr lang="es-ES_tradnl" dirty="0" err="1"/>
                  <a:t>Afriat</a:t>
                </a:r>
                <a:r>
                  <a:rPr lang="es-ES_tradnl" dirty="0"/>
                  <a:t> o no lo son. </a:t>
                </a:r>
              </a:p>
              <a:p>
                <a:r>
                  <a:rPr lang="es-ES_tradnl" dirty="0"/>
                  <a:t>El test es individual, cada persona puede tener su propia utilidad y solo requiere restricciones sencillas (</a:t>
                </a:r>
                <a:r>
                  <a:rPr lang="es-ES_tradnl" dirty="0" err="1"/>
                  <a:t>monotonicidad</a:t>
                </a:r>
                <a:r>
                  <a:rPr lang="es-ES_tradnl" dirty="0"/>
                  <a:t>, concavidad).</a:t>
                </a:r>
              </a:p>
              <a:p>
                <a:r>
                  <a:rPr lang="es-ES_tradnl" dirty="0"/>
                  <a:t>Asume que el consumo y los precios </a:t>
                </a:r>
                <a:r>
                  <a:rPr lang="es-ES_tradnl" b="1" dirty="0"/>
                  <a:t>no tienen error de medida! </a:t>
                </a:r>
                <a:r>
                  <a:rPr lang="es-ES_tradnl" dirty="0"/>
                  <a:t>No es útil pues la mayoría de datos en la realidad, fallan las desigualdades por ruido estocástico.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_tradnl" dirty="0"/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.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_tradnl" dirty="0"/>
                  <a:t>, el consumo real! </a:t>
                </a:r>
              </a:p>
              <a:p>
                <a:r>
                  <a:rPr lang="es-ES_tradnl" b="1" dirty="0"/>
                  <a:t>El error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b="1" dirty="0"/>
                  <a:t> </a:t>
                </a:r>
                <a:r>
                  <a:rPr lang="es-ES_tradnl" dirty="0"/>
                  <a:t>tiene todos los términos no observables. (Salto a la población.)</a:t>
                </a:r>
                <a:endParaRPr lang="es-ES_tradnl" b="1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70C5D-94E5-164C-84E5-C7F23FCD1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108595"/>
                <a:ext cx="9527275" cy="3884701"/>
              </a:xfrm>
              <a:blipFill>
                <a:blip r:embed="rId2"/>
                <a:stretch>
                  <a:fillRect l="-399" r="-93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EC81-6A11-0D4C-A7CF-F030F09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6FC6-01E5-BC43-817A-7A610365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8AD70-FB0A-FB46-B351-89002513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F43C-D01D-284E-B83A-482D8583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Test poblacional/estadístico de racionalidad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827B7-A614-144C-B2E6-93C536F15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ES_tradnl" dirty="0"/>
                  <a:t> es una muestra del arreglo aleatorio </a:t>
                </a:r>
                <a14:m>
                  <m:oMath xmlns:m="http://schemas.openxmlformats.org/officeDocument/2006/math">
                    <m:r>
                      <a:rPr lang="en-CA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CA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∈{1,…,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 err="1"/>
                  <a:t>Afriat</a:t>
                </a:r>
                <a:r>
                  <a:rPr lang="es-ES_tradnl" dirty="0"/>
                  <a:t> desigualdades estocásticas: Existen variables aleatorias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CA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dirty="0"/>
                  <a:t> (</a:t>
                </a:r>
                <a:r>
                  <a:rPr lang="es-ES_tradnl" b="1" dirty="0"/>
                  <a:t>casi seguro</a:t>
                </a:r>
                <a:r>
                  <a:rPr lang="es-ES_tradnl" dirty="0"/>
                  <a:t>) con respecto a una distribución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_tradnl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_tradnl" dirty="0"/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 </a:t>
                </a:r>
                <a:r>
                  <a:rPr lang="es-ES_tradnl" b="1" dirty="0"/>
                  <a:t>casi seguro</a:t>
                </a:r>
                <a:r>
                  <a:rPr lang="es-ES_tradnl" dirty="0"/>
                  <a:t> para todo </a:t>
                </a:r>
                <a:r>
                  <a:rPr lang="es-ES_tradnl" dirty="0" err="1"/>
                  <a:t>t,s</a:t>
                </a:r>
                <a:r>
                  <a:rPr lang="es-ES_tradnl" dirty="0"/>
                  <a:t> en {1,…,T}. </a:t>
                </a:r>
              </a:p>
              <a:p>
                <a:r>
                  <a:rPr lang="es-ES_tradnl" dirty="0"/>
                  <a:t>AK2020: </a:t>
                </a:r>
                <a14:m>
                  <m:oMath xmlns:m="http://schemas.openxmlformats.org/officeDocument/2006/math">
                    <m:r>
                      <a:rPr lang="en-CA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CA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∈{1,…,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s-ES_tradnl" dirty="0"/>
                  <a:t> es (estadísticamente) racionalizado por una función aleatoria de utilidad cóncava si solo si satisface casi seguro las desigualdades estocásticas de </a:t>
                </a:r>
                <a:r>
                  <a:rPr lang="es-ES_tradnl" dirty="0" err="1"/>
                  <a:t>Afriat</a:t>
                </a:r>
                <a:r>
                  <a:rPr lang="es-ES_tradnl" dirty="0"/>
                  <a:t>. </a:t>
                </a:r>
              </a:p>
              <a:p>
                <a:r>
                  <a:rPr lang="es-ES_tradnl" dirty="0"/>
                  <a:t>No es útil todavía! Cualquier </a:t>
                </a:r>
                <a14:m>
                  <m:oMath xmlns:m="http://schemas.openxmlformats.org/officeDocument/2006/math">
                    <m:r>
                      <a:rPr lang="en-CA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CA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∈{1,…,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s-ES_tradnl" dirty="0"/>
                  <a:t> es estadísticamente racional sin restricciones en </a:t>
                </a:r>
                <a:r>
                  <a:rPr lang="es-ES_tradnl" b="1" dirty="0"/>
                  <a:t>e.</a:t>
                </a:r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827B7-A614-144C-B2E6-93C536F15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A2C5-CB62-B149-B7B0-74C6BE0B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7829F-594A-F34E-A52F-BE59F341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5D10-754F-1E42-8F1B-512A4F08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5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5745-CECE-464F-BB22-39ABF17F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Error de Medida en Consumo: Seriamente!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A86765-F736-B143-B5B0-94644D715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Ideal es tener datos de validación en España para saber la naturaleza del error de medida en consumo. </a:t>
                </a:r>
              </a:p>
              <a:p>
                <a:r>
                  <a:rPr lang="es-ES_tradnl" dirty="0"/>
                  <a:t>Existe error de medida en consumo, porque se reportan gastos no consumo. Problemas de memoria. Deseabilidad social. Problemas de registro. </a:t>
                </a:r>
              </a:p>
              <a:p>
                <a:r>
                  <a:rPr lang="es-ES_tradnl" dirty="0"/>
                  <a:t>Existe evidencia en Europa (países nórdicos) que la relación de gasto real y gasto medido en encuestas de hogares es esta:</a:t>
                </a:r>
              </a:p>
              <a:p>
                <a:r>
                  <a:rPr lang="es-ES" b="0" dirty="0"/>
                  <a:t>Error de medida </a:t>
                </a:r>
                <a:r>
                  <a:rPr lang="es-ES" b="1" dirty="0"/>
                  <a:t>presupuesto-neutral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ES_tradnl" dirty="0"/>
                  <a:t>] para cada t en {1,…,T}.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b="1" dirty="0"/>
              </a:p>
              <a:p>
                <a:r>
                  <a:rPr lang="es-ES_tradnl" b="1" dirty="0"/>
                  <a:t>Momentos de Error de Medida: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ES_tradnl" b="1" dirty="0"/>
                  <a:t>  Ahora podemos usar Racionalidad Estadística.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A86765-F736-B143-B5B0-94644D715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F305-8BF1-944C-ADC9-001528F9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85AD5-E128-AB4C-893D-47695428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2436-1085-EE49-B583-1CAB04B4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1753-406C-254F-9EB2-7F172C84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Momentos de racionalidad estadística: </a:t>
            </a:r>
            <a:r>
              <a:rPr lang="es-ES_tradnl" dirty="0" err="1"/>
              <a:t>Afriat+Error</a:t>
            </a:r>
            <a:r>
              <a:rPr lang="es-ES_tradnl" dirty="0"/>
              <a:t> de Medida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4B838-97BA-BA44-9F7B-F7095E3B1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b="1" dirty="0"/>
                  <a:t>Momentos de Error de Medida: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_tradnl" b="1" dirty="0"/>
              </a:p>
              <a:p>
                <a:r>
                  <a:rPr lang="es-ES_tradnl" b="1" dirty="0"/>
                  <a:t>Momentos de </a:t>
                </a:r>
                <a:r>
                  <a:rPr lang="es-ES_tradnl" b="1" dirty="0" err="1"/>
                  <a:t>Afriat</a:t>
                </a:r>
                <a:r>
                  <a:rPr lang="es-ES_tradnl" b="1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_tradnl" b="1" dirty="0"/>
                  <a:t>.</a:t>
                </a:r>
              </a:p>
              <a:p>
                <a:r>
                  <a:rPr lang="es-ES_tradnl" b="1" dirty="0"/>
                  <a:t>Momentos totales: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r>
                  <a:rPr lang="es-ES_tradnl" dirty="0"/>
                  <a:t>. </a:t>
                </a:r>
              </a:p>
              <a:p>
                <a:r>
                  <a:rPr lang="es-ES_tradnl" b="1" dirty="0"/>
                  <a:t>Teorema AK2020: </a:t>
                </a:r>
                <a14:m>
                  <m:oMath xmlns:m="http://schemas.openxmlformats.org/officeDocument/2006/math">
                    <m:r>
                      <a:rPr lang="en-CA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CA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∈{1,…,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s-ES_tradnl" dirty="0"/>
                  <a:t> es (estadísticamente) racional con error de medida presupuesto-neutral </a:t>
                </a:r>
                <a:r>
                  <a:rPr lang="es-ES_tradnl" b="1" dirty="0"/>
                  <a:t>si solo si</a:t>
                </a: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inf</m:t>
                        </m:r>
                      </m:e>
                      <m:li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lim>
                    </m:limLow>
                    <m:r>
                      <a:rPr lang="en-CA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s-ES_tradnl" dirty="0"/>
                  <a:t>=0. </a:t>
                </a:r>
              </a:p>
              <a:p>
                <a:r>
                  <a:rPr lang="es-ES_tradnl" dirty="0"/>
                  <a:t>En palabras: Si encontramos una distribución condicional sobre el término estocástico </a:t>
                </a:r>
                <a:r>
                  <a:rPr lang="es-ES_tradnl" b="1" dirty="0"/>
                  <a:t>e, </a:t>
                </a:r>
                <a:r>
                  <a:rPr lang="es-ES_tradnl" dirty="0"/>
                  <a:t>tal que los momentos de error de medida y los momentos de </a:t>
                </a:r>
                <a:r>
                  <a:rPr lang="es-ES_tradnl" dirty="0" err="1"/>
                  <a:t>Afriat</a:t>
                </a:r>
                <a:r>
                  <a:rPr lang="es-ES_tradnl" dirty="0"/>
                  <a:t> se satisfacen en expectativa, entonces los datos </a:t>
                </a:r>
                <a:r>
                  <a:rPr lang="es-ES_tradnl" b="1" dirty="0"/>
                  <a:t>x </a:t>
                </a:r>
                <a:r>
                  <a:rPr lang="es-ES_tradnl" dirty="0"/>
                  <a:t>son estadísticamente racionales. </a:t>
                </a:r>
                <a:endParaRPr lang="es-ES_tradnl" b="1" dirty="0"/>
              </a:p>
              <a:p>
                <a:endParaRPr lang="es-ES_tradnl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4B838-97BA-BA44-9F7B-F7095E3B1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12CA-9742-0247-ACCC-CBD9232C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0E97-A31E-864F-B752-0D38B2A7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FE38-7BB7-664C-BA98-A42A657A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042A-FB6D-2F40-9E85-5239F8C9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Pausa! Sobrecarga </a:t>
            </a:r>
            <a:r>
              <a:rPr lang="es-ES_tradnl" dirty="0"/>
              <a:t>de información!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62D9-D832-5742-851B-3084F2A4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7DB4-3210-0446-8118-DFE33467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D8E5-C7F7-B247-99E3-4EC49EBF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  <p:pic>
        <p:nvPicPr>
          <p:cNvPr id="12" name="Content Placeholder 11" descr="A picture containing floor, white, mammal, cat&#10;&#10;Description automatically generated">
            <a:extLst>
              <a:ext uri="{FF2B5EF4-FFF2-40B4-BE49-F238E27FC236}">
                <a16:creationId xmlns:a16="http://schemas.microsoft.com/office/drawing/2014/main" id="{16BE62D0-96C1-1E4D-AA0F-FF1BF45D2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0344" y="2349500"/>
            <a:ext cx="3162300" cy="3162300"/>
          </a:xfrm>
        </p:spPr>
      </p:pic>
    </p:spTree>
    <p:extLst>
      <p:ext uri="{BB962C8B-B14F-4D97-AF65-F5344CB8AC3E}">
        <p14:creationId xmlns:p14="http://schemas.microsoft.com/office/powerpoint/2010/main" val="231965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ACA3-AB49-6F41-A040-7C0B0FF7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Tomando una pausa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EF24-69C1-694C-A627-0B19E8E6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/>
              <a:t>Los modelos estructurales son útiles porque permiten hacer predicciones </a:t>
            </a:r>
            <a:r>
              <a:rPr lang="es-ES_tradnl" dirty="0" err="1"/>
              <a:t>contrafactuales</a:t>
            </a:r>
            <a:r>
              <a:rPr lang="es-ES_tradnl" dirty="0"/>
              <a:t> en base a fundamentos microeconómicos como la maximización de utilidad. </a:t>
            </a:r>
          </a:p>
          <a:p>
            <a:r>
              <a:rPr lang="es-ES_tradnl" dirty="0"/>
              <a:t>No obstante los modelos estructurales paramétricos actuales son problemáticos y sufren de falta de credibilidad. </a:t>
            </a:r>
          </a:p>
          <a:p>
            <a:r>
              <a:rPr lang="es-ES_tradnl" dirty="0"/>
              <a:t>AK2020 propone una nueva manera de hacer modelos estructurales llevando ideas de </a:t>
            </a:r>
            <a:r>
              <a:rPr lang="es-ES_tradnl" dirty="0" err="1"/>
              <a:t>Afriat</a:t>
            </a:r>
            <a:r>
              <a:rPr lang="es-ES_tradnl" dirty="0"/>
              <a:t> a un entorno estadístico. </a:t>
            </a:r>
          </a:p>
          <a:p>
            <a:r>
              <a:rPr lang="es-ES_tradnl" dirty="0"/>
              <a:t>El error de medida en consumo se vuelve central. </a:t>
            </a:r>
          </a:p>
          <a:p>
            <a:r>
              <a:rPr lang="es-ES_tradnl" b="1" dirty="0"/>
              <a:t>Pero cómo implemento en la práctica las desigualdades de </a:t>
            </a:r>
            <a:r>
              <a:rPr lang="es-ES_tradnl" b="1" dirty="0" err="1"/>
              <a:t>Afriat</a:t>
            </a:r>
            <a:r>
              <a:rPr lang="es-ES_tradnl" b="1" dirty="0"/>
              <a:t> Estadísticas? Busco distribuciones!!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FF20-ED83-FC45-9FB5-E19AD1EA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D5F3-A3A3-0549-9AA3-B142ED7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2320-A9E7-664B-A268-F9D1F000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4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49F9D-06D6-8042-A3AF-ED54DAD4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729988"/>
          </a:xfrm>
        </p:spPr>
        <p:txBody>
          <a:bodyPr anchor="ctr">
            <a:normAutofit fontScale="90000"/>
          </a:bodyPr>
          <a:lstStyle/>
          <a:p>
            <a:r>
              <a:rPr lang="es-ES_tradnl" sz="3700" b="1" u="sng" dirty="0"/>
              <a:t>“</a:t>
            </a:r>
            <a:r>
              <a:rPr lang="es-ES_tradnl" sz="3700" b="1" u="sng" dirty="0" err="1"/>
              <a:t>E</a:t>
            </a:r>
            <a:r>
              <a:rPr lang="es-ES_tradnl" sz="3700" dirty="0" err="1"/>
              <a:t>ntropic</a:t>
            </a:r>
            <a:r>
              <a:rPr lang="es-ES_tradnl" sz="3700" dirty="0"/>
              <a:t> </a:t>
            </a:r>
            <a:r>
              <a:rPr lang="es-ES_tradnl" sz="3700" b="1" u="sng" dirty="0" err="1"/>
              <a:t>L</a:t>
            </a:r>
            <a:r>
              <a:rPr lang="es-ES_tradnl" sz="3700" dirty="0" err="1"/>
              <a:t>atent</a:t>
            </a:r>
            <a:r>
              <a:rPr lang="es-ES_tradnl" sz="3700" dirty="0"/>
              <a:t> </a:t>
            </a:r>
            <a:r>
              <a:rPr lang="es-ES_tradnl" sz="3700" b="1" u="sng" dirty="0"/>
              <a:t>V</a:t>
            </a:r>
            <a:r>
              <a:rPr lang="es-ES_tradnl" sz="3700" dirty="0"/>
              <a:t>ariable </a:t>
            </a:r>
            <a:r>
              <a:rPr lang="es-ES_tradnl" sz="3700" b="1" u="sng" dirty="0" err="1"/>
              <a:t>I</a:t>
            </a:r>
            <a:r>
              <a:rPr lang="es-ES_tradnl" sz="3700" dirty="0" err="1"/>
              <a:t>ntegration</a:t>
            </a:r>
            <a:r>
              <a:rPr lang="es-ES_tradnl" sz="3700" dirty="0"/>
              <a:t> </a:t>
            </a:r>
            <a:r>
              <a:rPr lang="es-ES_tradnl" sz="3700" dirty="0" err="1"/>
              <a:t>via</a:t>
            </a:r>
            <a:r>
              <a:rPr lang="es-ES_tradnl" sz="3700" dirty="0"/>
              <a:t> </a:t>
            </a:r>
            <a:r>
              <a:rPr lang="es-ES_tradnl" sz="3700" b="1" u="sng" dirty="0" err="1"/>
              <a:t>S</a:t>
            </a:r>
            <a:r>
              <a:rPr lang="es-ES_tradnl" sz="3700" dirty="0" err="1"/>
              <a:t>imulation</a:t>
            </a:r>
            <a:r>
              <a:rPr lang="es-ES_tradnl" sz="3700" dirty="0"/>
              <a:t>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7A6A8501-697B-49CB-835D-04EE04FFA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86888"/>
                <a:ext cx="3663369" cy="418581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El </a:t>
                </a:r>
                <a:r>
                  <a:rPr lang="en-US" dirty="0" err="1"/>
                  <a:t>método</a:t>
                </a:r>
                <a:r>
                  <a:rPr lang="en-US" dirty="0"/>
                  <a:t> de ELVIS </a:t>
                </a:r>
                <a:r>
                  <a:rPr lang="en-US" dirty="0" err="1"/>
                  <a:t>inventado</a:t>
                </a:r>
                <a:r>
                  <a:rPr lang="en-US" dirty="0"/>
                  <a:t> por Susanne </a:t>
                </a:r>
                <a:r>
                  <a:rPr lang="en-US" dirty="0" err="1"/>
                  <a:t>Schennach</a:t>
                </a:r>
                <a:r>
                  <a:rPr lang="en-US" dirty="0"/>
                  <a:t> (</a:t>
                </a:r>
                <a:r>
                  <a:rPr lang="en-US" dirty="0" err="1"/>
                  <a:t>Econometrica</a:t>
                </a:r>
                <a:r>
                  <a:rPr lang="en-US" dirty="0"/>
                  <a:t>, 2014) al </a:t>
                </a:r>
                <a:r>
                  <a:rPr lang="en-US" dirty="0" err="1"/>
                  <a:t>rescate</a:t>
                </a:r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=[</m:t>
                    </m:r>
                    <m:nary>
                      <m:naryPr>
                        <m:subHide m:val="on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func>
                          <m:func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  <m:r>
                      <a:rPr lang="en-CA" b="0" i="1" smtClean="0">
                        <a:latin typeface="Cambria Math" panose="02040503050406030204" pitchFamily="18" charset="0"/>
                      </a:rPr>
                      <m:t>/[</m:t>
                    </m:r>
                    <m:nary>
                      <m:naryPr>
                        <m:subHide m:val="on"/>
                        <m:sup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CA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es un </a:t>
                </a:r>
                <a:r>
                  <a:rPr lang="en-US" dirty="0" err="1"/>
                  <a:t>parámetro</a:t>
                </a:r>
                <a:r>
                  <a:rPr lang="en-US" dirty="0"/>
                  <a:t> </a:t>
                </a:r>
                <a:r>
                  <a:rPr lang="en-US" dirty="0" err="1"/>
                  <a:t>finito</a:t>
                </a:r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(⋅|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distribución</a:t>
                </a:r>
                <a:r>
                  <a:rPr lang="en-US" dirty="0"/>
                  <a:t> </a:t>
                </a:r>
                <a:r>
                  <a:rPr lang="en-US" dirty="0" err="1"/>
                  <a:t>casi</a:t>
                </a:r>
                <a:r>
                  <a:rPr lang="en-US" dirty="0"/>
                  <a:t> </a:t>
                </a:r>
                <a:r>
                  <a:rPr lang="en-US" dirty="0" err="1"/>
                  <a:t>arbitraria</a:t>
                </a:r>
                <a:endParaRPr lang="en-US" dirty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inf</m:t>
                        </m:r>
                      </m:e>
                      <m:li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sup>
                        </m:sSup>
                      </m:lim>
                    </m:limLow>
                    <m:r>
                      <a:rPr lang="en-CA" i="1">
                        <a:latin typeface="Cambria Math" panose="02040503050406030204" pitchFamily="18" charset="0"/>
                      </a:rPr>
                      <m:t>⁡||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d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s-ES_tradnl" dirty="0"/>
                  <a:t>=0. GMM usual.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7A6A8501-697B-49CB-835D-04EE04FFA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86888"/>
                <a:ext cx="3663369" cy="4185818"/>
              </a:xfrm>
              <a:blipFill>
                <a:blip r:embed="rId2"/>
                <a:stretch>
                  <a:fillRect l="-1724" r="-17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person playing a guitar&#10;&#10;Description automatically generated with medium confidence">
            <a:extLst>
              <a:ext uri="{FF2B5EF4-FFF2-40B4-BE49-F238E27FC236}">
                <a16:creationId xmlns:a16="http://schemas.microsoft.com/office/drawing/2014/main" id="{C7BFE321-CCCC-434D-9240-AE148C1C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698" y="1773014"/>
            <a:ext cx="4999603" cy="38996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D140-9594-6145-AFF8-CBC3A179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1/31/23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687B-B010-FB4E-8D2F-B907E1A9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C232F-004E-0E4B-A1DE-B9C6F704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377869"/>
            <a:ext cx="0" cy="46695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A8FFC7-D772-8D43-935E-11B80A28839A}"/>
              </a:ext>
            </a:extLst>
          </p:cNvPr>
          <p:cNvSpPr txBox="1"/>
          <p:nvPr/>
        </p:nvSpPr>
        <p:spPr>
          <a:xfrm>
            <a:off x="4631635" y="359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7779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E313B-EBB3-1040-BD25-949FF95F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>
            <a:normAutofit/>
          </a:bodyPr>
          <a:lstStyle/>
          <a:p>
            <a:r>
              <a:rPr lang="es-ES_tradnl" dirty="0"/>
              <a:t>Ejemplo: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28A49F-B706-4CD3-8311-D627B5B5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5" y="1904999"/>
            <a:ext cx="3480356" cy="4137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AC5797-EB80-AA45-801E-0C0F1B3A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8" y="2239929"/>
            <a:ext cx="3236419" cy="1044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51D63FA-39B2-4206-8322-256C49F12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46812" y="2400300"/>
                <a:ext cx="5955773" cy="3272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Asumimos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utilidad</a:t>
                </a:r>
                <a:r>
                  <a:rPr lang="en-US" dirty="0"/>
                  <a:t> marginal del dinero).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para </a:t>
                </a:r>
                <a:r>
                  <a:rPr lang="en-US" dirty="0" err="1"/>
                  <a:t>tiempo</a:t>
                </a:r>
                <a:r>
                  <a:rPr lang="en-US" dirty="0"/>
                  <a:t> t=0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para </a:t>
                </a:r>
                <a:r>
                  <a:rPr lang="en-US" dirty="0" err="1"/>
                  <a:t>tiempo</a:t>
                </a:r>
                <a:r>
                  <a:rPr lang="en-US" dirty="0"/>
                  <a:t> t=1</a:t>
                </a:r>
              </a:p>
              <a:p>
                <a:r>
                  <a:rPr lang="en-US" dirty="0" err="1"/>
                  <a:t>Sabemos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casi</a:t>
                </a:r>
                <a:r>
                  <a:rPr lang="en-US" dirty="0"/>
                  <a:t> </a:t>
                </a:r>
                <a:r>
                  <a:rPr lang="en-US" dirty="0" err="1"/>
                  <a:t>seguro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Sabemos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]=1. </a:t>
                </a:r>
                <a:r>
                  <a:rPr lang="en-US" dirty="0" err="1"/>
                  <a:t>Contradicción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51D63FA-39B2-4206-8322-256C49F12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6812" y="2400300"/>
                <a:ext cx="5955773" cy="3272406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B87C-C811-0345-867C-C90EFE21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1/31/23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44CF-462C-5641-BB50-6F3337CC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2FAF-9620-1443-B356-0B3D85C6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6074" y="1904999"/>
            <a:ext cx="0" cy="4137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03BFAF-41DD-8F47-A8B7-88612C7F5AAD}"/>
              </a:ext>
            </a:extLst>
          </p:cNvPr>
          <p:cNvCxnSpPr/>
          <p:nvPr/>
        </p:nvCxnSpPr>
        <p:spPr>
          <a:xfrm flipH="1">
            <a:off x="944217" y="3691788"/>
            <a:ext cx="1048279" cy="182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316155-F40B-7541-9C1F-E082F20F8FF7}"/>
              </a:ext>
            </a:extLst>
          </p:cNvPr>
          <p:cNvCxnSpPr/>
          <p:nvPr/>
        </p:nvCxnSpPr>
        <p:spPr>
          <a:xfrm>
            <a:off x="1468356" y="3498574"/>
            <a:ext cx="1443809" cy="18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7E089EE-BA96-3A43-8871-F0B3518284D1}"/>
              </a:ext>
            </a:extLst>
          </p:cNvPr>
          <p:cNvSpPr/>
          <p:nvPr/>
        </p:nvSpPr>
        <p:spPr>
          <a:xfrm>
            <a:off x="2352196" y="3866322"/>
            <a:ext cx="131037" cy="107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03EF74-980A-F246-9EC8-410724C8C087}"/>
              </a:ext>
            </a:extLst>
          </p:cNvPr>
          <p:cNvSpPr/>
          <p:nvPr/>
        </p:nvSpPr>
        <p:spPr>
          <a:xfrm>
            <a:off x="2623865" y="4287078"/>
            <a:ext cx="131037" cy="107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58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057D-153B-BF41-A786-E7A33B3A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Econométricos</a:t>
            </a:r>
            <a:r>
              <a:rPr lang="en-US" dirty="0"/>
              <a:t> </a:t>
            </a:r>
            <a:r>
              <a:rPr lang="en-US" dirty="0" err="1"/>
              <a:t>Estructurales</a:t>
            </a:r>
            <a:r>
              <a:rPr lang="en-US" dirty="0"/>
              <a:t> del </a:t>
            </a:r>
            <a:r>
              <a:rPr lang="es-ES_tradnl" dirty="0"/>
              <a:t>Comportamiento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BE81-D793-FB43-98BC-5A3FC2AC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Comisión</a:t>
            </a:r>
            <a:r>
              <a:rPr lang="en-US" dirty="0"/>
              <a:t> Cowles </a:t>
            </a:r>
            <a:r>
              <a:rPr lang="en-US" dirty="0" err="1"/>
              <a:t>definió</a:t>
            </a:r>
            <a:r>
              <a:rPr lang="en-US" dirty="0"/>
              <a:t> la </a:t>
            </a:r>
            <a:r>
              <a:rPr lang="en-US" dirty="0" err="1"/>
              <a:t>Econometría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 la </a:t>
            </a:r>
            <a:r>
              <a:rPr lang="en-US" dirty="0" err="1"/>
              <a:t>rama</a:t>
            </a:r>
            <a:r>
              <a:rPr lang="en-US" dirty="0"/>
              <a:t> de la </a:t>
            </a:r>
            <a:r>
              <a:rPr lang="en-US" dirty="0" err="1"/>
              <a:t>economía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cual</a:t>
            </a:r>
            <a:r>
              <a:rPr lang="en-US" dirty="0"/>
              <a:t> la </a:t>
            </a:r>
            <a:r>
              <a:rPr lang="en-US" dirty="0" err="1"/>
              <a:t>teoría</a:t>
            </a:r>
            <a:r>
              <a:rPr lang="en-US" dirty="0"/>
              <a:t> </a:t>
            </a:r>
            <a:r>
              <a:rPr lang="en-US" dirty="0" err="1"/>
              <a:t>económica</a:t>
            </a:r>
            <a:r>
              <a:rPr lang="en-US" dirty="0"/>
              <a:t> y los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r>
              <a:rPr lang="en-US" dirty="0"/>
              <a:t> se </a:t>
            </a:r>
            <a:r>
              <a:rPr lang="en-US" dirty="0" err="1"/>
              <a:t>fusionan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(Hood and Koopmans, 1953). </a:t>
            </a:r>
          </a:p>
          <a:p>
            <a:r>
              <a:rPr lang="en-US" dirty="0"/>
              <a:t>Los </a:t>
            </a:r>
            <a:r>
              <a:rPr lang="en-US" dirty="0" err="1"/>
              <a:t>economistas</a:t>
            </a:r>
            <a:r>
              <a:rPr lang="en-US" dirty="0"/>
              <a:t> </a:t>
            </a:r>
            <a:r>
              <a:rPr lang="en-US" dirty="0" err="1"/>
              <a:t>modernos</a:t>
            </a:r>
            <a:r>
              <a:rPr lang="en-US" dirty="0"/>
              <a:t> se </a:t>
            </a:r>
            <a:r>
              <a:rPr lang="en-US" dirty="0" err="1"/>
              <a:t>refieren</a:t>
            </a:r>
            <a:r>
              <a:rPr lang="en-US" dirty="0"/>
              <a:t> a la </a:t>
            </a:r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teorías</a:t>
            </a:r>
            <a:r>
              <a:rPr lang="en-US" dirty="0"/>
              <a:t> </a:t>
            </a:r>
            <a:r>
              <a:rPr lang="en-US" dirty="0" err="1"/>
              <a:t>económicas</a:t>
            </a:r>
            <a:r>
              <a:rPr lang="en-US" dirty="0"/>
              <a:t> con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modelos</a:t>
            </a:r>
            <a:r>
              <a:rPr lang="en-US" b="1" dirty="0"/>
              <a:t> </a:t>
            </a:r>
            <a:r>
              <a:rPr lang="en-US" b="1" dirty="0" err="1"/>
              <a:t>econométricos</a:t>
            </a:r>
            <a:r>
              <a:rPr lang="en-US" b="1" dirty="0"/>
              <a:t> </a:t>
            </a:r>
            <a:r>
              <a:rPr lang="en-US" b="1" dirty="0" err="1"/>
              <a:t>estructurales</a:t>
            </a:r>
            <a:r>
              <a:rPr lang="en-US" dirty="0"/>
              <a:t>. 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que es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estructural</a:t>
            </a:r>
            <a:r>
              <a:rPr lang="en-US" dirty="0"/>
              <a:t>, </a:t>
            </a:r>
            <a:r>
              <a:rPr lang="en-US" dirty="0" err="1"/>
              <a:t>enfocado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modelación</a:t>
            </a:r>
            <a:r>
              <a:rPr lang="en-US" dirty="0"/>
              <a:t> del </a:t>
            </a:r>
            <a:r>
              <a:rPr lang="en-US" dirty="0" err="1"/>
              <a:t>comportamiento</a:t>
            </a:r>
            <a:r>
              <a:rPr lang="en-US" dirty="0"/>
              <a:t> del </a:t>
            </a:r>
            <a:r>
              <a:rPr lang="en-US" dirty="0" err="1"/>
              <a:t>consumidor</a:t>
            </a:r>
            <a:r>
              <a:rPr lang="en-US" dirty="0"/>
              <a:t>, </a:t>
            </a:r>
            <a:r>
              <a:rPr lang="en-US" dirty="0" err="1"/>
              <a:t>desde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de </a:t>
            </a:r>
            <a:r>
              <a:rPr lang="en-US" dirty="0" err="1"/>
              <a:t>frontera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CDDB-2710-3144-8823-8F832430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BD37-22A0-4641-8059-B3959567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3E32-871D-EE46-90C3-0C43641F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2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22F3-2505-264F-86CB-71D34D6B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950A-5222-DC4E-9E51-B10E90FA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AK2020 inicia una nueva econometría estructural. </a:t>
            </a:r>
          </a:p>
          <a:p>
            <a:r>
              <a:rPr lang="es-ES_tradnl" dirty="0"/>
              <a:t>Podemos hacer predicciones de demanda con cambios de precios globales de manera robusta. </a:t>
            </a:r>
          </a:p>
          <a:p>
            <a:r>
              <a:rPr lang="es-ES_tradnl" dirty="0"/>
              <a:t>Gracias por atender!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69C-F093-0541-BD20-AA371D44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BF6C-18FF-B947-9587-94BFDD1D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E296-75A2-504C-821D-2BE59CB5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9ABA-04F8-3A44-9543-48B20C44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Estructural Paramétrico de Demanda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11FAB-A7F6-9142-9593-E2DB966E90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 Datos de panel: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ES_tradnl" dirty="0"/>
                  <a:t> (</a:t>
                </a:r>
                <a:r>
                  <a:rPr lang="es-ES_tradnl" dirty="0" err="1"/>
                  <a:t>precios,consumo,ingreso</a:t>
                </a:r>
                <a:r>
                  <a:rPr lang="es-ES_tradnl" dirty="0"/>
                  <a:t>) con N consumidores, T períodos de tiempo, y L bienes. </a:t>
                </a:r>
              </a:p>
              <a:p>
                <a:r>
                  <a:rPr lang="es-ES_tradnl" dirty="0"/>
                  <a:t>Un modelo estructural de demanda es una función, obtenida de la teoría económica, que mapea precios e ingresos (PW) a consumo (C), con la ”ayuda” de un término estocástico (E):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𝑃𝑊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_tradnl" dirty="0"/>
                  <a:t>.</a:t>
                </a:r>
              </a:p>
              <a:p>
                <a:r>
                  <a:rPr lang="es-ES_tradnl" dirty="0"/>
                  <a:t>Ejemplo: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sujeto a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.  </a:t>
                </a:r>
              </a:p>
              <a:p>
                <a:r>
                  <a:rPr lang="es-ES_tradnl" dirty="0"/>
                  <a:t>Paramétrico: Asumimos que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s-ES_tradnl" dirty="0"/>
                  <a:t> con e capturando choques estocásticos a las preferencias </a:t>
                </a:r>
                <a:r>
                  <a:rPr lang="es-ES_tradnl" dirty="0" err="1"/>
                  <a:t>Cobb</a:t>
                </a:r>
                <a:r>
                  <a:rPr lang="es-ES_tradnl" dirty="0"/>
                  <a:t>-Douglas. </a:t>
                </a:r>
              </a:p>
              <a:p>
                <a:r>
                  <a:rPr lang="es-ES_tradnl" b="1" dirty="0"/>
                  <a:t>No Paramétrico:</a:t>
                </a:r>
                <a:r>
                  <a:rPr lang="es-ES_tradnl" dirty="0"/>
                  <a:t> Solo asumimos que u(</a:t>
                </a:r>
                <a:r>
                  <a:rPr lang="es-ES_tradnl" dirty="0" err="1"/>
                  <a:t>x,e</a:t>
                </a:r>
                <a:r>
                  <a:rPr lang="es-ES_tradnl" dirty="0"/>
                  <a:t>) es una función cóncava y monótona para todo e. Y nada más.  </a:t>
                </a:r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11FAB-A7F6-9142-9593-E2DB966E9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6" r="-266" b="-104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765C-8E39-2842-A3B5-238D8A10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0A15-7C71-304F-939B-FBA46ACE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FABE-E75A-9C43-A37E-010B7EE0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4762-1C6E-9245-B7B5-F64215E3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de Modelo Paramétrico de Demanda: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CFF2B-F852-EE45-A78D-910097E46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ES_tradnl" dirty="0"/>
                  <a:t>El modelo de demanda ”casi ideal” (</a:t>
                </a:r>
                <a:r>
                  <a:rPr lang="es-ES_tradnl" dirty="0" err="1"/>
                  <a:t>Deaton</a:t>
                </a:r>
                <a:r>
                  <a:rPr lang="es-ES_tradnl" dirty="0"/>
                  <a:t> &amp; </a:t>
                </a:r>
                <a:r>
                  <a:rPr lang="es-ES_tradnl" dirty="0" err="1"/>
                  <a:t>Muellbauer</a:t>
                </a:r>
                <a:r>
                  <a:rPr lang="es-ES_tradnl" dirty="0"/>
                  <a:t>, 1980, American </a:t>
                </a:r>
                <a:r>
                  <a:rPr lang="es-ES_tradnl" dirty="0" err="1"/>
                  <a:t>Economic</a:t>
                </a:r>
                <a:r>
                  <a:rPr lang="es-ES_tradnl" dirty="0"/>
                  <a:t> </a:t>
                </a:r>
                <a:r>
                  <a:rPr lang="es-ES_tradnl" dirty="0" err="1"/>
                  <a:t>Review</a:t>
                </a:r>
                <a:r>
                  <a:rPr lang="es-ES_tradnl" dirty="0"/>
                  <a:t>)</a:t>
                </a:r>
              </a:p>
              <a:p>
                <a:r>
                  <a:rPr lang="es-ES_tradnl" dirty="0"/>
                  <a:t>Definimos primero la fracción del gasto en el bien 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_tradnl" dirty="0"/>
                  <a:t>. </a:t>
                </a:r>
              </a:p>
              <a:p>
                <a:r>
                  <a:rPr lang="es-ES_tradnl" dirty="0"/>
                  <a:t>El modelo de </a:t>
                </a:r>
                <a:r>
                  <a:rPr lang="es-ES_tradnl" dirty="0" err="1"/>
                  <a:t>Deaton</a:t>
                </a:r>
                <a:r>
                  <a:rPr lang="es-ES_tradnl" dirty="0"/>
                  <a:t> utilizando una función de utilidad particular/paramétrica predice: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lit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𝑝𝑟𝑒𝑐𝑖𝑜𝑠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con g lineal en </a:t>
                </a:r>
                <a:r>
                  <a:rPr lang="es-ES_tradnl" dirty="0" err="1"/>
                  <a:t>a,b</a:t>
                </a:r>
                <a:r>
                  <a:rPr lang="es-ES_tradnl" dirty="0"/>
                  <a:t>. Restricciones estructurales en parámetros: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s-ES_tradnl" dirty="0"/>
                  <a:t> entre otros. </a:t>
                </a:r>
              </a:p>
              <a:p>
                <a:r>
                  <a:rPr lang="es-ES_tradnl" dirty="0"/>
                  <a:t>Dónde está el término estocástico e!?</a:t>
                </a:r>
              </a:p>
              <a:p>
                <a:r>
                  <a:rPr lang="es-ES_tradnl" dirty="0"/>
                  <a:t>Los </a:t>
                </a:r>
                <a:r>
                  <a:rPr lang="es-ES_tradnl" dirty="0" err="1"/>
                  <a:t>econometristas</a:t>
                </a:r>
                <a:r>
                  <a:rPr lang="es-ES_tradnl" dirty="0"/>
                  <a:t> “hacen trampa” y tratan a e como un error de predicción del modelo: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lit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CFF2B-F852-EE45-A78D-910097E46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6" r="-2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E396-52A0-614A-9B30-C2998A52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C00BA-3516-3048-9D92-92C4CF56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A896-8BB6-1C41-99BE-D9B6E37B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80B4231-FFD6-2941-9DB0-3537BE394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\log(P)\equiv\alpha_{0}+\sum_{k}\alpha_{k}\log(p_{k})+\frac{1}{2}\sum_{k}\sum_{j}\gamma_{kj}\log(p_{k})\log(p_{j}) ">
            <a:extLst>
              <a:ext uri="{FF2B5EF4-FFF2-40B4-BE49-F238E27FC236}">
                <a16:creationId xmlns:a16="http://schemas.microsoft.com/office/drawing/2014/main" id="{3EEB6D17-58E5-8E4C-BD22-64E66E972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606D4D4-3EC2-3C4C-BC2F-50553C514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 descr="\log(P)\equiv\alpha_{0}+\sum_{k}\alpha_{k}\log(p_{k})+\frac{1}{2}\sum_{k}\sum_{j}\gamma_{kj}\log(p_{k})\log(p_{j}) ">
            <a:extLst>
              <a:ext uri="{FF2B5EF4-FFF2-40B4-BE49-F238E27FC236}">
                <a16:creationId xmlns:a16="http://schemas.microsoft.com/office/drawing/2014/main" id="{91198D12-E0D4-B541-8756-421F734CC3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2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567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F286-897D-534D-8855-0B6B9DE7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Mod</a:t>
            </a:r>
            <a:r>
              <a:rPr lang="es-ES_tradnl" dirty="0"/>
              <a:t>. Casi Ideal vs. Forma Reducida (Breve)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A113C-2D6B-F64A-BD20-270E5D11F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Cuál es la diferencia entre el modelo estructural Casi Ideal, y una regresión lineal?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lit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_tradn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)+(−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Modelo Forma Reducida: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El error e es ”puro” solo son desviaciones estocásticas del modelo: error de medida: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El error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s-ES_tradnl" dirty="0"/>
                  <a:t> es un error que creo </a:t>
                </a:r>
                <a:r>
                  <a:rPr lang="es-ES_tradnl" dirty="0" err="1"/>
                  <a:t>endogenidad</a:t>
                </a:r>
                <a:r>
                  <a:rPr lang="es-ES_tradnl" dirty="0"/>
                  <a:t>, depende de los precios!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ES_tradnl" dirty="0"/>
                  <a:t>.</a:t>
                </a:r>
              </a:p>
              <a:p>
                <a:r>
                  <a:rPr lang="es-ES_tradnl" dirty="0"/>
                  <a:t>Estimación del modelo estructural: Momentos Restringidos típicamente más difícil que MCO. </a:t>
                </a:r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A113C-2D6B-F64A-BD20-270E5D11F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6" b="-69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3CC3-2440-B24E-B760-4B8AD399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BE0A-7AD9-F540-A731-E225318A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E1B3-E91F-8B41-84FB-175120FD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A5F-B259-8142-8BA8-10F81EEA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Ventajas de los modelos estructurales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8002-BB33-E546-9839-7C5D1A8E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Predicción para cambios de precios ”no locales” es posible: Imponemos la ”ley de la demanda”</a:t>
            </a:r>
          </a:p>
          <a:p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50F0-281A-4840-9359-51D36EC9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5A1F-D1EF-8C4F-A69C-51D954F8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B484-3CA4-D240-8220-0080E28C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6E0D6B-A4B6-0C49-BA1C-89016C5364AE}"/>
              </a:ext>
            </a:extLst>
          </p:cNvPr>
          <p:cNvCxnSpPr>
            <a:cxnSpLocks/>
          </p:cNvCxnSpPr>
          <p:nvPr/>
        </p:nvCxnSpPr>
        <p:spPr>
          <a:xfrm>
            <a:off x="1323474" y="2959768"/>
            <a:ext cx="0" cy="257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41DDB-D545-1944-B929-B5CC8FBE3F24}"/>
              </a:ext>
            </a:extLst>
          </p:cNvPr>
          <p:cNvCxnSpPr/>
          <p:nvPr/>
        </p:nvCxnSpPr>
        <p:spPr>
          <a:xfrm>
            <a:off x="5486400" y="5458326"/>
            <a:ext cx="3862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AD84D0C-A923-FE41-9B71-448A37EBF913}"/>
              </a:ext>
            </a:extLst>
          </p:cNvPr>
          <p:cNvSpPr/>
          <p:nvPr/>
        </p:nvSpPr>
        <p:spPr>
          <a:xfrm flipH="1">
            <a:off x="1985211" y="3429001"/>
            <a:ext cx="252655" cy="240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E91BF7-CCE6-4B4B-8827-051B1AFB5260}"/>
              </a:ext>
            </a:extLst>
          </p:cNvPr>
          <p:cNvSpPr/>
          <p:nvPr/>
        </p:nvSpPr>
        <p:spPr>
          <a:xfrm flipH="1">
            <a:off x="2713134" y="4013700"/>
            <a:ext cx="252655" cy="240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2931C2B-039E-D643-A54F-1A0AF047EC80}"/>
              </a:ext>
            </a:extLst>
          </p:cNvPr>
          <p:cNvSpPr/>
          <p:nvPr/>
        </p:nvSpPr>
        <p:spPr>
          <a:xfrm>
            <a:off x="1548159" y="2630011"/>
            <a:ext cx="3117221" cy="1588279"/>
          </a:xfrm>
          <a:custGeom>
            <a:avLst/>
            <a:gdLst>
              <a:gd name="connsiteX0" fmla="*/ 0 w 3117221"/>
              <a:gd name="connsiteY0" fmla="*/ 144486 h 1588279"/>
              <a:gd name="connsiteX1" fmla="*/ 1323474 w 3117221"/>
              <a:gd name="connsiteY1" fmla="*/ 1588275 h 1588279"/>
              <a:gd name="connsiteX2" fmla="*/ 2959769 w 3117221"/>
              <a:gd name="connsiteY2" fmla="*/ 132454 h 1588279"/>
              <a:gd name="connsiteX3" fmla="*/ 2959769 w 3117221"/>
              <a:gd name="connsiteY3" fmla="*/ 156518 h 158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21" h="1588279">
                <a:moveTo>
                  <a:pt x="0" y="144486"/>
                </a:moveTo>
                <a:cubicBezTo>
                  <a:pt x="415089" y="867383"/>
                  <a:pt x="830179" y="1590280"/>
                  <a:pt x="1323474" y="1588275"/>
                </a:cubicBezTo>
                <a:cubicBezTo>
                  <a:pt x="1816769" y="1586270"/>
                  <a:pt x="2687053" y="371080"/>
                  <a:pt x="2959769" y="132454"/>
                </a:cubicBezTo>
                <a:cubicBezTo>
                  <a:pt x="3232485" y="-106172"/>
                  <a:pt x="3096127" y="25173"/>
                  <a:pt x="2959769" y="1565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781FE72-49EB-5C4C-95E9-DA11B2763F96}"/>
              </a:ext>
            </a:extLst>
          </p:cNvPr>
          <p:cNvSpPr/>
          <p:nvPr/>
        </p:nvSpPr>
        <p:spPr>
          <a:xfrm>
            <a:off x="1648327" y="2851484"/>
            <a:ext cx="2033325" cy="2322092"/>
          </a:xfrm>
          <a:custGeom>
            <a:avLst/>
            <a:gdLst>
              <a:gd name="connsiteX0" fmla="*/ 0 w 1888958"/>
              <a:gd name="connsiteY0" fmla="*/ 0 h 2454442"/>
              <a:gd name="connsiteX1" fmla="*/ 1888958 w 1888958"/>
              <a:gd name="connsiteY1" fmla="*/ 2454442 h 245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958" h="2454442">
                <a:moveTo>
                  <a:pt x="0" y="0"/>
                </a:moveTo>
                <a:cubicBezTo>
                  <a:pt x="776037" y="1027697"/>
                  <a:pt x="1552074" y="2055395"/>
                  <a:pt x="1888958" y="24544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5A961D-73C3-394F-B471-28C1C3415CB6}"/>
              </a:ext>
            </a:extLst>
          </p:cNvPr>
          <p:cNvCxnSpPr>
            <a:cxnSpLocks/>
          </p:cNvCxnSpPr>
          <p:nvPr/>
        </p:nvCxnSpPr>
        <p:spPr>
          <a:xfrm>
            <a:off x="5602705" y="2966953"/>
            <a:ext cx="0" cy="257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F15BE4-B8C9-D941-B8C6-F6ED73EF58CE}"/>
              </a:ext>
            </a:extLst>
          </p:cNvPr>
          <p:cNvCxnSpPr/>
          <p:nvPr/>
        </p:nvCxnSpPr>
        <p:spPr>
          <a:xfrm>
            <a:off x="1151021" y="5458326"/>
            <a:ext cx="3862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304617-EB64-2E4B-8291-FCD519D59E70}"/>
              </a:ext>
            </a:extLst>
          </p:cNvPr>
          <p:cNvSpPr/>
          <p:nvPr/>
        </p:nvSpPr>
        <p:spPr>
          <a:xfrm flipH="1">
            <a:off x="6876044" y="3424154"/>
            <a:ext cx="252655" cy="240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A4D8D8-FDA1-DF41-BED2-FA8FD1D124D0}"/>
              </a:ext>
            </a:extLst>
          </p:cNvPr>
          <p:cNvSpPr/>
          <p:nvPr/>
        </p:nvSpPr>
        <p:spPr>
          <a:xfrm flipH="1">
            <a:off x="7603967" y="4008853"/>
            <a:ext cx="252655" cy="240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ED1305-B7A1-9649-87F7-7E10A4A53A77}"/>
              </a:ext>
            </a:extLst>
          </p:cNvPr>
          <p:cNvCxnSpPr/>
          <p:nvPr/>
        </p:nvCxnSpPr>
        <p:spPr>
          <a:xfrm>
            <a:off x="5602705" y="4008853"/>
            <a:ext cx="3649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AD8821-DE94-9841-94E4-E7E2D6407ADE}"/>
              </a:ext>
            </a:extLst>
          </p:cNvPr>
          <p:cNvCxnSpPr/>
          <p:nvPr/>
        </p:nvCxnSpPr>
        <p:spPr>
          <a:xfrm flipV="1">
            <a:off x="2851484" y="2851484"/>
            <a:ext cx="0" cy="290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638297-C91E-8A44-A15A-83381490355F}"/>
              </a:ext>
            </a:extLst>
          </p:cNvPr>
          <p:cNvCxnSpPr/>
          <p:nvPr/>
        </p:nvCxnSpPr>
        <p:spPr>
          <a:xfrm flipV="1">
            <a:off x="7708231" y="2640669"/>
            <a:ext cx="0" cy="290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2D7EF0-E801-EA4F-A553-68568B38339F}"/>
              </a:ext>
            </a:extLst>
          </p:cNvPr>
          <p:cNvSpPr txBox="1"/>
          <p:nvPr/>
        </p:nvSpPr>
        <p:spPr>
          <a:xfrm>
            <a:off x="7950556" y="444915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Región Permitida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F64C73-3550-F14D-B411-4A6CD194F202}"/>
              </a:ext>
            </a:extLst>
          </p:cNvPr>
          <p:cNvSpPr txBox="1"/>
          <p:nvPr/>
        </p:nvSpPr>
        <p:spPr>
          <a:xfrm>
            <a:off x="2111538" y="574307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Paramétrico Reducido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72FD0-88C0-DB4E-B3D7-042EA1CE333C}"/>
              </a:ext>
            </a:extLst>
          </p:cNvPr>
          <p:cNvSpPr txBox="1"/>
          <p:nvPr/>
        </p:nvSpPr>
        <p:spPr>
          <a:xfrm>
            <a:off x="6876044" y="571496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Estructural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EBB5B1-F6B2-7C42-95A8-CD30A9C3FA34}"/>
              </a:ext>
            </a:extLst>
          </p:cNvPr>
          <p:cNvCxnSpPr/>
          <p:nvPr/>
        </p:nvCxnSpPr>
        <p:spPr>
          <a:xfrm>
            <a:off x="3537284" y="4944979"/>
            <a:ext cx="685800" cy="9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3588F5-7829-6A48-931D-D4D00219F2F0}"/>
              </a:ext>
            </a:extLst>
          </p:cNvPr>
          <p:cNvSpPr txBox="1"/>
          <p:nvPr/>
        </p:nvSpPr>
        <p:spPr>
          <a:xfrm>
            <a:off x="4253063" y="571844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Reducido Lineal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A102B8-7267-3940-9D03-9EEDD4E771DE}"/>
              </a:ext>
            </a:extLst>
          </p:cNvPr>
          <p:cNvSpPr txBox="1"/>
          <p:nvPr/>
        </p:nvSpPr>
        <p:spPr>
          <a:xfrm>
            <a:off x="4235795" y="29597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Reducido no-lineal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13070DC-F983-734B-AEA1-5D6A4EE02F99}"/>
              </a:ext>
            </a:extLst>
          </p:cNvPr>
          <p:cNvSpPr/>
          <p:nvPr/>
        </p:nvSpPr>
        <p:spPr>
          <a:xfrm>
            <a:off x="6533147" y="3068053"/>
            <a:ext cx="2791327" cy="2095060"/>
          </a:xfrm>
          <a:custGeom>
            <a:avLst/>
            <a:gdLst>
              <a:gd name="connsiteX0" fmla="*/ 0 w 2791327"/>
              <a:gd name="connsiteY0" fmla="*/ 0 h 2095060"/>
              <a:gd name="connsiteX1" fmla="*/ 2033337 w 2791327"/>
              <a:gd name="connsiteY1" fmla="*/ 1756610 h 2095060"/>
              <a:gd name="connsiteX2" fmla="*/ 2791327 w 2791327"/>
              <a:gd name="connsiteY2" fmla="*/ 2093494 h 20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2095060">
                <a:moveTo>
                  <a:pt x="0" y="0"/>
                </a:moveTo>
                <a:cubicBezTo>
                  <a:pt x="784058" y="703847"/>
                  <a:pt x="1568116" y="1407694"/>
                  <a:pt x="2033337" y="1756610"/>
                </a:cubicBezTo>
                <a:cubicBezTo>
                  <a:pt x="2498558" y="2105526"/>
                  <a:pt x="2644942" y="2099510"/>
                  <a:pt x="2791327" y="20934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1016942-2CC5-4E46-A9E8-CC31896881D9}"/>
              </a:ext>
            </a:extLst>
          </p:cNvPr>
          <p:cNvSpPr/>
          <p:nvPr/>
        </p:nvSpPr>
        <p:spPr>
          <a:xfrm>
            <a:off x="6112042" y="3140242"/>
            <a:ext cx="4235116" cy="2071676"/>
          </a:xfrm>
          <a:custGeom>
            <a:avLst/>
            <a:gdLst>
              <a:gd name="connsiteX0" fmla="*/ 0 w 4235116"/>
              <a:gd name="connsiteY0" fmla="*/ 0 h 2071676"/>
              <a:gd name="connsiteX1" fmla="*/ 3236495 w 4235116"/>
              <a:gd name="connsiteY1" fmla="*/ 1816769 h 2071676"/>
              <a:gd name="connsiteX2" fmla="*/ 4235116 w 4235116"/>
              <a:gd name="connsiteY2" fmla="*/ 2057400 h 2071676"/>
              <a:gd name="connsiteX3" fmla="*/ 4235116 w 4235116"/>
              <a:gd name="connsiteY3" fmla="*/ 2057400 h 207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5116" h="2071676">
                <a:moveTo>
                  <a:pt x="0" y="0"/>
                </a:moveTo>
                <a:cubicBezTo>
                  <a:pt x="1265321" y="736934"/>
                  <a:pt x="2530642" y="1473869"/>
                  <a:pt x="3236495" y="1816769"/>
                </a:cubicBezTo>
                <a:cubicBezTo>
                  <a:pt x="3942348" y="2159669"/>
                  <a:pt x="4235116" y="2057400"/>
                  <a:pt x="4235116" y="2057400"/>
                </a:cubicBezTo>
                <a:lnTo>
                  <a:pt x="4235116" y="20574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104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FC56-8080-834C-8200-813F9CA4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Problemas de Modelos Estructurales Paramétricos.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B3B7-75FC-F74E-8013-8074738C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No existe evidencia clara que la teoría de maximización de la utilidad describe el comportamiento humano. </a:t>
            </a:r>
          </a:p>
          <a:p>
            <a:r>
              <a:rPr lang="es-ES_tradnl" dirty="0"/>
              <a:t>No existe justificación en la teoría económica para los supuestos paramétricos de utilidad.</a:t>
            </a:r>
          </a:p>
          <a:p>
            <a:r>
              <a:rPr lang="es-ES_tradnl" dirty="0"/>
              <a:t>No existe justificación clara para la forma en que entra el término estocástico. Es un truco no está basado en datos. </a:t>
            </a:r>
          </a:p>
          <a:p>
            <a:r>
              <a:rPr lang="es-ES_tradnl" dirty="0"/>
              <a:t>No existen justificación para que los efectos de precios en demanda sean homogéneos (coeficientes (</a:t>
            </a:r>
            <a:r>
              <a:rPr lang="es-ES_tradnl" dirty="0" err="1"/>
              <a:t>a,b</a:t>
            </a:r>
            <a:r>
              <a:rPr lang="es-ES_tradnl" dirty="0"/>
              <a:t>) son comunes a todos los individuos, no cambian con i). </a:t>
            </a:r>
          </a:p>
          <a:p>
            <a:r>
              <a:rPr lang="es-ES_tradnl" dirty="0"/>
              <a:t>Resumiendo los problemas: Supuesto de racionalidad no verificado, supuestos paramétricos arbitrarios, supuestos de homogeneidad de comportamiento, y error de medida arbitrario. </a:t>
            </a:r>
            <a:r>
              <a:rPr lang="es-ES_tradnl" b="1" dirty="0"/>
              <a:t>(Credibilidad?)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A726-842F-C348-85AD-55D0CCA0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A7C2-8C89-4447-8584-E724C5E0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B78C-29C6-7F42-9488-0F5AC351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9499-37B9-3744-B727-E5BF0E22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“WARP </a:t>
            </a:r>
            <a:r>
              <a:rPr lang="es-ES_tradnl" dirty="0" err="1"/>
              <a:t>Speed</a:t>
            </a:r>
            <a:r>
              <a:rPr lang="es-ES_tradnl" dirty="0"/>
              <a:t>” </a:t>
            </a:r>
            <a:br>
              <a:rPr lang="es-ES_tradnl" dirty="0"/>
            </a:br>
            <a:r>
              <a:rPr lang="es-ES_tradnl" dirty="0" err="1"/>
              <a:t>Weak</a:t>
            </a:r>
            <a:r>
              <a:rPr lang="es-ES_tradnl" dirty="0"/>
              <a:t> </a:t>
            </a:r>
            <a:r>
              <a:rPr lang="es-ES_tradnl" dirty="0" err="1"/>
              <a:t>Axiom</a:t>
            </a:r>
            <a:r>
              <a:rPr lang="es-ES_tradnl" dirty="0"/>
              <a:t> of </a:t>
            </a:r>
            <a:r>
              <a:rPr lang="es-ES_tradnl" dirty="0" err="1"/>
              <a:t>Revealed</a:t>
            </a:r>
            <a:r>
              <a:rPr lang="es-ES_tradnl" dirty="0"/>
              <a:t> </a:t>
            </a:r>
            <a:r>
              <a:rPr lang="es-ES_tradnl" dirty="0" err="1"/>
              <a:t>Preference</a:t>
            </a:r>
            <a:endParaRPr lang="es-ES_tradnl" dirty="0"/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28402BC5-8882-0440-B1FC-3436B818C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094" y="2254250"/>
            <a:ext cx="3352800" cy="3352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D0DC-F07F-534F-BC92-5918C0BB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B70E-692F-494C-991E-B05044A0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8D13-5381-2849-B4E0-A7DD76A5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0EDE-D1A0-9243-AE17-FA65EB41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Nueva Econometría Estructural </a:t>
            </a:r>
            <a:r>
              <a:rPr lang="es-ES_tradnl" dirty="0" err="1"/>
              <a:t>Noparamétrica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165F-7E18-544B-92BB-5892A35D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 mi artículo (Victor H. Aguiar y  </a:t>
            </a:r>
            <a:r>
              <a:rPr lang="es-ES_tradnl" dirty="0" err="1"/>
              <a:t>Nail</a:t>
            </a:r>
            <a:r>
              <a:rPr lang="es-ES_tradnl" dirty="0"/>
              <a:t> </a:t>
            </a:r>
            <a:r>
              <a:rPr lang="es-ES_tradnl" dirty="0" err="1"/>
              <a:t>Kashaev</a:t>
            </a:r>
            <a:r>
              <a:rPr lang="es-ES_tradnl" dirty="0"/>
              <a:t>, </a:t>
            </a:r>
            <a:r>
              <a:rPr lang="es-ES_tradnl" dirty="0" err="1"/>
              <a:t>Review</a:t>
            </a:r>
            <a:r>
              <a:rPr lang="es-ES_tradnl" dirty="0"/>
              <a:t> of </a:t>
            </a:r>
            <a:r>
              <a:rPr lang="es-ES_tradnl" dirty="0" err="1"/>
              <a:t>Economic</a:t>
            </a:r>
            <a:r>
              <a:rPr lang="es-ES_tradnl" dirty="0"/>
              <a:t> </a:t>
            </a:r>
            <a:r>
              <a:rPr lang="es-ES_tradnl" dirty="0" err="1"/>
              <a:t>Studies</a:t>
            </a:r>
            <a:r>
              <a:rPr lang="es-ES_tradnl" dirty="0"/>
              <a:t>, 2020-AK2020): ”</a:t>
            </a:r>
            <a:r>
              <a:rPr lang="en-CA" b="1" dirty="0"/>
              <a:t> Stochastic Revealed Preferences with Measurement Error” </a:t>
            </a:r>
            <a:r>
              <a:rPr lang="es-ES_tradnl" dirty="0"/>
              <a:t>iniciamos una nueva forma de hacer econometría estructural </a:t>
            </a:r>
            <a:r>
              <a:rPr lang="es-ES_tradnl" dirty="0" err="1"/>
              <a:t>noparamétrica</a:t>
            </a:r>
            <a:r>
              <a:rPr lang="es-ES_tradnl" dirty="0"/>
              <a:t>. </a:t>
            </a:r>
            <a:endParaRPr lang="es-ES_tradnl" b="1" dirty="0"/>
          </a:p>
          <a:p>
            <a:r>
              <a:rPr lang="es-ES_tradnl" dirty="0"/>
              <a:t> Resumiendo los avances: Verificamos el supuesto de racionalidad, no supuestos paramétricos, heterogeneidad arbitraria de comportamiento, y error de medida </a:t>
            </a:r>
            <a:r>
              <a:rPr lang="es-ES_tradnl" dirty="0" err="1"/>
              <a:t>noparamétrico</a:t>
            </a:r>
            <a:r>
              <a:rPr lang="es-ES_tradnl" dirty="0"/>
              <a:t> pero con conocimiento de ciertos momentos de la su distribución (la media, varianza). </a:t>
            </a:r>
          </a:p>
          <a:p>
            <a:r>
              <a:rPr lang="es-ES_tradnl" dirty="0"/>
              <a:t> Ventajas de economía estructural todavía son posibles: predicción </a:t>
            </a:r>
            <a:r>
              <a:rPr lang="es-ES_tradnl" dirty="0" err="1"/>
              <a:t>contrafactual</a:t>
            </a:r>
            <a:r>
              <a:rPr lang="es-ES_tradnl" dirty="0"/>
              <a:t> de demanda con cambios de precios globales! </a:t>
            </a:r>
          </a:p>
          <a:p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14682-E990-C542-A260-45082A6E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4182-AF21-B84B-9A1E-1FEBF388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421F-CFFB-F244-ACE6-075EDFA4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0393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1755</Words>
  <Application>Microsoft Macintosh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Elephant</vt:lpstr>
      <vt:lpstr>Univers Condensed</vt:lpstr>
      <vt:lpstr>MemoVTI</vt:lpstr>
      <vt:lpstr>Nuevos Modelos Estructurales No-paramétricos</vt:lpstr>
      <vt:lpstr>Modelos Econométricos Estructurales del Comportamiento</vt:lpstr>
      <vt:lpstr>Modelo Estructural Paramétrico de Demanda</vt:lpstr>
      <vt:lpstr>Ejemplo de Modelo Paramétrico de Demanda:</vt:lpstr>
      <vt:lpstr>Mod. Casi Ideal vs. Forma Reducida (Breve)</vt:lpstr>
      <vt:lpstr>Ventajas de los modelos estructurales</vt:lpstr>
      <vt:lpstr>Problemas de Modelos Estructurales Paramétricos.</vt:lpstr>
      <vt:lpstr>“WARP Speed”  Weak Axiom of Revealed Preference</vt:lpstr>
      <vt:lpstr>Nueva Econometría Estructural Noparamétrica</vt:lpstr>
      <vt:lpstr>Ilustración empírica de AK2020: España </vt:lpstr>
      <vt:lpstr>AK2020: Función de utilidad no paramétrica</vt:lpstr>
      <vt:lpstr>Que pasó con el término estocástico e?</vt:lpstr>
      <vt:lpstr>Test poblacional/estadístico de racionalidad</vt:lpstr>
      <vt:lpstr>Error de Medida en Consumo: Seriamente!</vt:lpstr>
      <vt:lpstr>Momentos de racionalidad estadística: Afriat+Error de Medida</vt:lpstr>
      <vt:lpstr>Pausa! Sobrecarga de información!</vt:lpstr>
      <vt:lpstr>Tomando una pausa</vt:lpstr>
      <vt:lpstr>“Entropic Latent Variable Integration via Simulation” </vt:lpstr>
      <vt:lpstr>Ejemplo: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Nuevos Modelos Estructurales No-paramétricos</dc:title>
  <dc:creator>Victor Aguiar</dc:creator>
  <cp:lastModifiedBy>Victor Aguiar</cp:lastModifiedBy>
  <cp:revision>84</cp:revision>
  <dcterms:created xsi:type="dcterms:W3CDTF">2021-05-09T23:58:14Z</dcterms:created>
  <dcterms:modified xsi:type="dcterms:W3CDTF">2023-01-31T19:24:21Z</dcterms:modified>
</cp:coreProperties>
</file>