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sldIdLst>
    <p:sldId id="267" r:id="rId2"/>
    <p:sldId id="265" r:id="rId3"/>
    <p:sldId id="256" r:id="rId4"/>
    <p:sldId id="257" r:id="rId5"/>
    <p:sldId id="258" r:id="rId6"/>
    <p:sldId id="261" r:id="rId7"/>
    <p:sldId id="260" r:id="rId8"/>
    <p:sldId id="262" r:id="rId9"/>
    <p:sldId id="263" r:id="rId10"/>
    <p:sldId id="264" r:id="rId11"/>
    <p:sldId id="266"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90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9CEBBC3-E663-45B5-BFF4-1C7C809E0FB6}" type="datetimeFigureOut">
              <a:rPr lang="en-US" smtClean="0"/>
              <a:t>2017-12-21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6431822-EE42-46D9-AB63-F921424981A6}" type="slidenum">
              <a:rPr lang="en-US" smtClean="0"/>
              <a:t>‹#›</a:t>
            </a:fld>
            <a:endParaRPr lang="en-US"/>
          </a:p>
        </p:txBody>
      </p:sp>
    </p:spTree>
    <p:extLst>
      <p:ext uri="{BB962C8B-B14F-4D97-AF65-F5344CB8AC3E}">
        <p14:creationId xmlns:p14="http://schemas.microsoft.com/office/powerpoint/2010/main" val="4187838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CEBBC3-E663-45B5-BFF4-1C7C809E0FB6}" type="datetimeFigureOut">
              <a:rPr lang="en-US" smtClean="0"/>
              <a:t>2017-12-21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6431822-EE42-46D9-AB63-F921424981A6}" type="slidenum">
              <a:rPr lang="en-US" smtClean="0"/>
              <a:t>‹#›</a:t>
            </a:fld>
            <a:endParaRPr lang="en-US"/>
          </a:p>
        </p:txBody>
      </p:sp>
    </p:spTree>
    <p:extLst>
      <p:ext uri="{BB962C8B-B14F-4D97-AF65-F5344CB8AC3E}">
        <p14:creationId xmlns:p14="http://schemas.microsoft.com/office/powerpoint/2010/main" val="2056003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CEBBC3-E663-45B5-BFF4-1C7C809E0FB6}" type="datetimeFigureOut">
              <a:rPr lang="en-US" smtClean="0"/>
              <a:t>2017-12-21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6431822-EE42-46D9-AB63-F921424981A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65648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9CEBBC3-E663-45B5-BFF4-1C7C809E0FB6}" type="datetimeFigureOut">
              <a:rPr lang="en-US" smtClean="0"/>
              <a:t>2017-12-21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431822-EE42-46D9-AB63-F921424981A6}" type="slidenum">
              <a:rPr lang="en-US" smtClean="0"/>
              <a:t>‹#›</a:t>
            </a:fld>
            <a:endParaRPr lang="en-US"/>
          </a:p>
        </p:txBody>
      </p:sp>
    </p:spTree>
    <p:extLst>
      <p:ext uri="{BB962C8B-B14F-4D97-AF65-F5344CB8AC3E}">
        <p14:creationId xmlns:p14="http://schemas.microsoft.com/office/powerpoint/2010/main" val="3095125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9CEBBC3-E663-45B5-BFF4-1C7C809E0FB6}" type="datetimeFigureOut">
              <a:rPr lang="en-US" smtClean="0"/>
              <a:t>2017-12-21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431822-EE42-46D9-AB63-F921424981A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34385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9CEBBC3-E663-45B5-BFF4-1C7C809E0FB6}" type="datetimeFigureOut">
              <a:rPr lang="en-US" smtClean="0"/>
              <a:t>2017-12-21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431822-EE42-46D9-AB63-F921424981A6}" type="slidenum">
              <a:rPr lang="en-US" smtClean="0"/>
              <a:t>‹#›</a:t>
            </a:fld>
            <a:endParaRPr lang="en-US"/>
          </a:p>
        </p:txBody>
      </p:sp>
    </p:spTree>
    <p:extLst>
      <p:ext uri="{BB962C8B-B14F-4D97-AF65-F5344CB8AC3E}">
        <p14:creationId xmlns:p14="http://schemas.microsoft.com/office/powerpoint/2010/main" val="3383668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CEBBC3-E663-45B5-BFF4-1C7C809E0FB6}" type="datetimeFigureOut">
              <a:rPr lang="en-US" smtClean="0"/>
              <a:t>2017-12-21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6431822-EE42-46D9-AB63-F921424981A6}" type="slidenum">
              <a:rPr lang="en-US" smtClean="0"/>
              <a:t>‹#›</a:t>
            </a:fld>
            <a:endParaRPr lang="en-US"/>
          </a:p>
        </p:txBody>
      </p:sp>
    </p:spTree>
    <p:extLst>
      <p:ext uri="{BB962C8B-B14F-4D97-AF65-F5344CB8AC3E}">
        <p14:creationId xmlns:p14="http://schemas.microsoft.com/office/powerpoint/2010/main" val="420004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CEBBC3-E663-45B5-BFF4-1C7C809E0FB6}" type="datetimeFigureOut">
              <a:rPr lang="en-US" smtClean="0"/>
              <a:t>2017-12-21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6431822-EE42-46D9-AB63-F921424981A6}" type="slidenum">
              <a:rPr lang="en-US" smtClean="0"/>
              <a:t>‹#›</a:t>
            </a:fld>
            <a:endParaRPr lang="en-US"/>
          </a:p>
        </p:txBody>
      </p:sp>
    </p:spTree>
    <p:extLst>
      <p:ext uri="{BB962C8B-B14F-4D97-AF65-F5344CB8AC3E}">
        <p14:creationId xmlns:p14="http://schemas.microsoft.com/office/powerpoint/2010/main" val="1702407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CEBBC3-E663-45B5-BFF4-1C7C809E0FB6}" type="datetimeFigureOut">
              <a:rPr lang="en-US" smtClean="0"/>
              <a:t>2017-12-21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6431822-EE42-46D9-AB63-F921424981A6}" type="slidenum">
              <a:rPr lang="en-US" smtClean="0"/>
              <a:t>‹#›</a:t>
            </a:fld>
            <a:endParaRPr lang="en-US"/>
          </a:p>
        </p:txBody>
      </p:sp>
    </p:spTree>
    <p:extLst>
      <p:ext uri="{BB962C8B-B14F-4D97-AF65-F5344CB8AC3E}">
        <p14:creationId xmlns:p14="http://schemas.microsoft.com/office/powerpoint/2010/main" val="3119249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CEBBC3-E663-45B5-BFF4-1C7C809E0FB6}" type="datetimeFigureOut">
              <a:rPr lang="en-US" smtClean="0"/>
              <a:t>2017-12-21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6431822-EE42-46D9-AB63-F921424981A6}" type="slidenum">
              <a:rPr lang="en-US" smtClean="0"/>
              <a:t>‹#›</a:t>
            </a:fld>
            <a:endParaRPr lang="en-US"/>
          </a:p>
        </p:txBody>
      </p:sp>
    </p:spTree>
    <p:extLst>
      <p:ext uri="{BB962C8B-B14F-4D97-AF65-F5344CB8AC3E}">
        <p14:creationId xmlns:p14="http://schemas.microsoft.com/office/powerpoint/2010/main" val="248740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CEBBC3-E663-45B5-BFF4-1C7C809E0FB6}" type="datetimeFigureOut">
              <a:rPr lang="en-US" smtClean="0"/>
              <a:t>2017-12-21</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6431822-EE42-46D9-AB63-F921424981A6}" type="slidenum">
              <a:rPr lang="en-US" smtClean="0"/>
              <a:t>‹#›</a:t>
            </a:fld>
            <a:endParaRPr lang="en-US"/>
          </a:p>
        </p:txBody>
      </p:sp>
    </p:spTree>
    <p:extLst>
      <p:ext uri="{BB962C8B-B14F-4D97-AF65-F5344CB8AC3E}">
        <p14:creationId xmlns:p14="http://schemas.microsoft.com/office/powerpoint/2010/main" val="47055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CEBBC3-E663-45B5-BFF4-1C7C809E0FB6}" type="datetimeFigureOut">
              <a:rPr lang="en-US" smtClean="0"/>
              <a:t>2017-12-21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6431822-EE42-46D9-AB63-F921424981A6}" type="slidenum">
              <a:rPr lang="en-US" smtClean="0"/>
              <a:t>‹#›</a:t>
            </a:fld>
            <a:endParaRPr lang="en-US"/>
          </a:p>
        </p:txBody>
      </p:sp>
    </p:spTree>
    <p:extLst>
      <p:ext uri="{BB962C8B-B14F-4D97-AF65-F5344CB8AC3E}">
        <p14:creationId xmlns:p14="http://schemas.microsoft.com/office/powerpoint/2010/main" val="341566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9CEBBC3-E663-45B5-BFF4-1C7C809E0FB6}" type="datetimeFigureOut">
              <a:rPr lang="en-US" smtClean="0"/>
              <a:t>2017-12-21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6431822-EE42-46D9-AB63-F921424981A6}" type="slidenum">
              <a:rPr lang="en-US" smtClean="0"/>
              <a:t>‹#›</a:t>
            </a:fld>
            <a:endParaRPr lang="en-US"/>
          </a:p>
        </p:txBody>
      </p:sp>
    </p:spTree>
    <p:extLst>
      <p:ext uri="{BB962C8B-B14F-4D97-AF65-F5344CB8AC3E}">
        <p14:creationId xmlns:p14="http://schemas.microsoft.com/office/powerpoint/2010/main" val="2372743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CEBBC3-E663-45B5-BFF4-1C7C809E0FB6}" type="datetimeFigureOut">
              <a:rPr lang="en-US" smtClean="0"/>
              <a:t>2017-12-21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6431822-EE42-46D9-AB63-F921424981A6}" type="slidenum">
              <a:rPr lang="en-US" smtClean="0"/>
              <a:t>‹#›</a:t>
            </a:fld>
            <a:endParaRPr lang="en-US"/>
          </a:p>
        </p:txBody>
      </p:sp>
    </p:spTree>
    <p:extLst>
      <p:ext uri="{BB962C8B-B14F-4D97-AF65-F5344CB8AC3E}">
        <p14:creationId xmlns:p14="http://schemas.microsoft.com/office/powerpoint/2010/main" val="3790712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CEBBC3-E663-45B5-BFF4-1C7C809E0FB6}" type="datetimeFigureOut">
              <a:rPr lang="en-US" smtClean="0"/>
              <a:t>2017-12-21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6431822-EE42-46D9-AB63-F921424981A6}" type="slidenum">
              <a:rPr lang="en-US" smtClean="0"/>
              <a:t>‹#›</a:t>
            </a:fld>
            <a:endParaRPr lang="en-US"/>
          </a:p>
        </p:txBody>
      </p:sp>
    </p:spTree>
    <p:extLst>
      <p:ext uri="{BB962C8B-B14F-4D97-AF65-F5344CB8AC3E}">
        <p14:creationId xmlns:p14="http://schemas.microsoft.com/office/powerpoint/2010/main" val="3108588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CEBBC3-E663-45B5-BFF4-1C7C809E0FB6}" type="datetimeFigureOut">
              <a:rPr lang="en-US" smtClean="0"/>
              <a:t>2017-12-21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431822-EE42-46D9-AB63-F921424981A6}" type="slidenum">
              <a:rPr lang="en-US" smtClean="0"/>
              <a:t>‹#›</a:t>
            </a:fld>
            <a:endParaRPr lang="en-US"/>
          </a:p>
        </p:txBody>
      </p:sp>
    </p:spTree>
    <p:extLst>
      <p:ext uri="{BB962C8B-B14F-4D97-AF65-F5344CB8AC3E}">
        <p14:creationId xmlns:p14="http://schemas.microsoft.com/office/powerpoint/2010/main" val="2708649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9CEBBC3-E663-45B5-BFF4-1C7C809E0FB6}" type="datetimeFigureOut">
              <a:rPr lang="en-US" smtClean="0"/>
              <a:t>2017-12-21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6431822-EE42-46D9-AB63-F921424981A6}" type="slidenum">
              <a:rPr lang="en-US" smtClean="0"/>
              <a:t>‹#›</a:t>
            </a:fld>
            <a:endParaRPr lang="en-US"/>
          </a:p>
        </p:txBody>
      </p:sp>
    </p:spTree>
    <p:extLst>
      <p:ext uri="{BB962C8B-B14F-4D97-AF65-F5344CB8AC3E}">
        <p14:creationId xmlns:p14="http://schemas.microsoft.com/office/powerpoint/2010/main" val="3762285694"/>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1116" y="1731264"/>
            <a:ext cx="8915400" cy="4587240"/>
          </a:xfrm>
        </p:spPr>
        <p:txBody>
          <a:bodyPr>
            <a:normAutofit/>
          </a:bodyPr>
          <a:lstStyle/>
          <a:p>
            <a:pPr lvl="1" algn="ctr">
              <a:buNone/>
            </a:pPr>
            <a:endParaRPr lang="fa-IR" sz="1800" b="1" dirty="0">
              <a:cs typeface="B Nazanin" pitchFamily="2" charset="-78"/>
            </a:endParaRPr>
          </a:p>
          <a:p>
            <a:pPr lvl="1" algn="ctr">
              <a:buNone/>
            </a:pPr>
            <a:r>
              <a:rPr lang="en-US" sz="1700" dirty="0" smtClean="0"/>
              <a:t>Chapter 24: …</a:t>
            </a:r>
            <a:endParaRPr lang="en-US" dirty="0"/>
          </a:p>
          <a:p>
            <a:pPr lvl="1" algn="ctr">
              <a:buNone/>
            </a:pPr>
            <a:r>
              <a:rPr lang="en-US" sz="1700" dirty="0" smtClean="0"/>
              <a:t>Ali </a:t>
            </a:r>
            <a:r>
              <a:rPr lang="en-US" sz="1700" dirty="0" err="1"/>
              <a:t>Amiri</a:t>
            </a:r>
            <a:r>
              <a:rPr lang="fa-IR" dirty="0"/>
              <a:t> </a:t>
            </a:r>
          </a:p>
          <a:p>
            <a:pPr lvl="1" algn="ctr">
              <a:buNone/>
            </a:pPr>
            <a:r>
              <a:rPr lang="en-US" dirty="0"/>
              <a:t>930556909</a:t>
            </a:r>
          </a:p>
          <a:p>
            <a:pPr lvl="1" algn="ctr">
              <a:buNone/>
            </a:pPr>
            <a:r>
              <a:rPr lang="en-US" sz="1700" dirty="0"/>
              <a:t>Professor’s name</a:t>
            </a:r>
            <a:r>
              <a:rPr lang="en-US" sz="1700" dirty="0" smtClean="0"/>
              <a:t>: </a:t>
            </a:r>
            <a:r>
              <a:rPr lang="en-US" dirty="0" err="1"/>
              <a:t>Dr.Hajipour</a:t>
            </a:r>
            <a:endParaRPr lang="en-US" dirty="0"/>
          </a:p>
          <a:p>
            <a:pPr lvl="1" algn="ctr">
              <a:buNone/>
            </a:pPr>
            <a:endParaRPr lang="fa-IR" dirty="0"/>
          </a:p>
          <a:p>
            <a:pPr lvl="1" algn="ctr">
              <a:buNone/>
            </a:pPr>
            <a:r>
              <a:rPr lang="en-US" dirty="0" smtClean="0"/>
              <a:t>Islamic </a:t>
            </a:r>
            <a:r>
              <a:rPr lang="en-US" dirty="0"/>
              <a:t>Azad University West Tehran </a:t>
            </a:r>
            <a:r>
              <a:rPr lang="en-US" dirty="0" smtClean="0"/>
              <a:t>Branch</a:t>
            </a:r>
          </a:p>
          <a:p>
            <a:pPr lvl="1" algn="ctr">
              <a:buNone/>
            </a:pPr>
            <a:r>
              <a:rPr lang="en-US" dirty="0" smtClean="0"/>
              <a:t>December 2017</a:t>
            </a:r>
            <a:endParaRPr lang="en-US" dirty="0"/>
          </a:p>
          <a:p>
            <a:pPr lvl="1" algn="ctr">
              <a:buNone/>
            </a:pPr>
            <a:endParaRPr lang="fa-IR" sz="2400" dirty="0">
              <a:cs typeface="B Nazanin" pitchFamily="2" charset="-78"/>
            </a:endParaRPr>
          </a:p>
          <a:p>
            <a:endParaRPr lang="en-US" dirty="0"/>
          </a:p>
        </p:txBody>
      </p:sp>
      <p:sp>
        <p:nvSpPr>
          <p:cNvPr id="4" name="Title 3"/>
          <p:cNvSpPr>
            <a:spLocks noGrp="1"/>
          </p:cNvSpPr>
          <p:nvPr>
            <p:ph type="title"/>
          </p:nvPr>
        </p:nvSpPr>
        <p:spPr/>
        <p:txBody>
          <a:bodyPr/>
          <a:lstStyle/>
          <a:p>
            <a:r>
              <a:rPr lang="en-US" dirty="0" smtClean="0"/>
              <a:t>Book Name</a:t>
            </a:r>
            <a:endParaRPr lang="en-US" dirty="0"/>
          </a:p>
        </p:txBody>
      </p:sp>
    </p:spTree>
    <p:extLst>
      <p:ext uri="{BB962C8B-B14F-4D97-AF65-F5344CB8AC3E}">
        <p14:creationId xmlns:p14="http://schemas.microsoft.com/office/powerpoint/2010/main" val="4115998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arn(inVertical)">
                                      <p:cBhvr>
                                        <p:cTn id="13" dur="500"/>
                                        <p:tgtEl>
                                          <p:spTgt spid="3">
                                            <p:txEl>
                                              <p:pRg st="3" end="3"/>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arn(inVertical)">
                                      <p:cBhvr>
                                        <p:cTn id="16" dur="500"/>
                                        <p:tgtEl>
                                          <p:spTgt spid="3">
                                            <p:txEl>
                                              <p:pRg st="4" end="4"/>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arn(inVertical)">
                                      <p:cBhvr>
                                        <p:cTn id="19" dur="500"/>
                                        <p:tgtEl>
                                          <p:spTgt spid="3">
                                            <p:txEl>
                                              <p:pRg st="6" end="6"/>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arn(inVertical)">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112" y="265176"/>
            <a:ext cx="8911687" cy="866362"/>
          </a:xfrm>
        </p:spPr>
        <p:txBody>
          <a:bodyPr>
            <a:normAutofit/>
          </a:bodyPr>
          <a:lstStyle/>
          <a:p>
            <a:r>
              <a:rPr lang="en-US" b="1" dirty="0"/>
              <a:t>persuasive</a:t>
            </a:r>
            <a:r>
              <a:rPr lang="en-US" sz="2800" dirty="0"/>
              <a:t> </a:t>
            </a:r>
            <a:r>
              <a:rPr lang="en-US" b="1" dirty="0"/>
              <a:t>editorials</a:t>
            </a:r>
          </a:p>
        </p:txBody>
      </p:sp>
      <p:sp>
        <p:nvSpPr>
          <p:cNvPr id="3" name="Content Placeholder 2"/>
          <p:cNvSpPr>
            <a:spLocks noGrp="1"/>
          </p:cNvSpPr>
          <p:nvPr>
            <p:ph idx="1"/>
          </p:nvPr>
        </p:nvSpPr>
        <p:spPr>
          <a:xfrm>
            <a:off x="2039112" y="985235"/>
            <a:ext cx="9200324" cy="5781326"/>
          </a:xfrm>
        </p:spPr>
        <p:txBody>
          <a:bodyPr>
            <a:noAutofit/>
          </a:bodyPr>
          <a:lstStyle/>
          <a:p>
            <a:pPr marL="0" indent="0">
              <a:buNone/>
            </a:pPr>
            <a:r>
              <a:rPr lang="en-US" sz="2000" dirty="0"/>
              <a:t>specific A persuasive editorial, in a </a:t>
            </a:r>
            <a:r>
              <a:rPr lang="en-US" sz="2000" dirty="0" smtClean="0"/>
              <a:t>Journal </a:t>
            </a:r>
            <a:r>
              <a:rPr lang="en-US" sz="2000" dirty="0"/>
              <a:t>or elsewhere, argues for a point of view, for example on science policy. How to structure your argument can depend on your audience. If your audience seems largely to agree with your main point, presenting it early and then supporting it can be most effective. Lf however, many readers are like to be opposed initially, you might gain greatest agreement by s with mutually supported ideas and with relatively unexceptionable </a:t>
            </a:r>
            <a:r>
              <a:rPr lang="en-US" sz="2000" dirty="0" err="1"/>
              <a:t>uata</a:t>
            </a:r>
            <a:r>
              <a:rPr lang="en-US" sz="2000" dirty="0"/>
              <a:t> and then showing how they lead to your conclusions. Whatever your approach, include arguments for and against your point of view and competing points of view. Acknowledging other viewpoints and showing that yours is superior is scientifically sounder, and thus more credible, than acting as if other viewpoints do not exist. Some journals publish unsolicited opinion pieces, sometimes called sounding boards. The principles of writing them tend to be much the same as for writing persuasive editorials. For guidelines on writing such items, consult the journal's Instructions to Authors. Similarly, if you wish to submit an opinion piece to a newspaper op-ed page or other popular venue, check the publication's requirements by looking at its Web site or contacting its editorial office. </a:t>
            </a:r>
          </a:p>
          <a:p>
            <a:pPr marL="0" indent="0">
              <a:buNone/>
            </a:pPr>
            <a:endParaRPr lang="en-US" sz="2000" dirty="0"/>
          </a:p>
        </p:txBody>
      </p:sp>
    </p:spTree>
    <p:extLst>
      <p:ext uri="{BB962C8B-B14F-4D97-AF65-F5344CB8AC3E}">
        <p14:creationId xmlns:p14="http://schemas.microsoft.com/office/powerpoint/2010/main" val="115780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LETTERS TO THE EDITOR</a:t>
            </a:r>
            <a:endParaRPr lang="en-US" dirty="0">
              <a:solidFill>
                <a:srgbClr val="0070C0"/>
              </a:solidFill>
            </a:endParaRPr>
          </a:p>
        </p:txBody>
      </p:sp>
      <p:sp>
        <p:nvSpPr>
          <p:cNvPr id="3" name="Content Placeholder 2"/>
          <p:cNvSpPr>
            <a:spLocks noGrp="1"/>
          </p:cNvSpPr>
          <p:nvPr>
            <p:ph idx="1"/>
          </p:nvPr>
        </p:nvSpPr>
        <p:spPr>
          <a:xfrm>
            <a:off x="2671508" y="1905000"/>
            <a:ext cx="8915400" cy="3777622"/>
          </a:xfrm>
        </p:spPr>
        <p:txBody>
          <a:bodyPr/>
          <a:lstStyle/>
          <a:p>
            <a:pPr>
              <a:buFont typeface="Wingdings" panose="05000000000000000000" pitchFamily="2" charset="2"/>
              <a:buChar char="q"/>
            </a:pPr>
            <a:r>
              <a:rPr lang="en-US" dirty="0"/>
              <a:t>Many journals print or post letters to the editor. Not all </a:t>
            </a:r>
            <a:r>
              <a:rPr lang="en-US" dirty="0" err="1"/>
              <a:t>lettersreceived</a:t>
            </a:r>
            <a:r>
              <a:rPr lang="en-US" dirty="0"/>
              <a:t> area published. </a:t>
            </a:r>
            <a:endParaRPr lang="fa-IR" dirty="0" smtClean="0"/>
          </a:p>
          <a:p>
            <a:pPr>
              <a:buFont typeface="Wingdings" panose="05000000000000000000" pitchFamily="2" charset="2"/>
              <a:buChar char="q"/>
            </a:pPr>
            <a:r>
              <a:rPr lang="en-US" dirty="0" smtClean="0"/>
              <a:t>Often</a:t>
            </a:r>
            <a:r>
              <a:rPr lang="en-US" dirty="0"/>
              <a:t>, letters comment on papers recently published in the journal</a:t>
            </a:r>
            <a:r>
              <a:rPr lang="en-US" dirty="0" smtClean="0"/>
              <a:t>. </a:t>
            </a:r>
            <a:r>
              <a:rPr lang="en-US" dirty="0"/>
              <a:t>thus serving as </a:t>
            </a:r>
            <a:r>
              <a:rPr lang="en-US" dirty="0" smtClean="0"/>
              <a:t>post publication </a:t>
            </a:r>
            <a:r>
              <a:rPr lang="en-US" dirty="0"/>
              <a:t>peer review. Sometimes, they deal in </a:t>
            </a:r>
            <a:r>
              <a:rPr lang="en-US" dirty="0" smtClean="0"/>
              <a:t>dependently </a:t>
            </a:r>
            <a:r>
              <a:rPr lang="en-US" dirty="0"/>
              <a:t>with issues of professional interest to </a:t>
            </a:r>
            <a:r>
              <a:rPr lang="en-US" dirty="0" smtClean="0"/>
              <a:t>readers</a:t>
            </a:r>
            <a:r>
              <a:rPr lang="fa-IR" dirty="0" smtClean="0"/>
              <a:t>.</a:t>
            </a:r>
          </a:p>
          <a:p>
            <a:pPr marL="0" indent="0">
              <a:buNone/>
            </a:pPr>
            <a:r>
              <a:rPr lang="en-US" dirty="0" smtClean="0"/>
              <a:t>Before drafting a letter , check the journals instructions , which commonly appear in the letters section of the journal and on the journal web site. among items the instructions may specify are maximum length ; number of figures and tables allowed; number of references allowed ; and acceptable means of submission . Increasingly ,journals have been requesting or requiring that letters be submitted electronically. Some journals web sites include a section through which letters can be submitted.</a:t>
            </a:r>
            <a:endParaRPr lang="en-US" dirty="0"/>
          </a:p>
        </p:txBody>
      </p:sp>
    </p:spTree>
    <p:extLst>
      <p:ext uri="{BB962C8B-B14F-4D97-AF65-F5344CB8AC3E}">
        <p14:creationId xmlns:p14="http://schemas.microsoft.com/office/powerpoint/2010/main" val="25388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68004" y="2682240"/>
            <a:ext cx="8915400" cy="3777622"/>
          </a:xfrm>
        </p:spPr>
        <p:txBody>
          <a:bodyPr>
            <a:normAutofit/>
          </a:bodyPr>
          <a:lstStyle/>
          <a:p>
            <a:pPr marL="0" indent="0" algn="ctr" rtl="1">
              <a:buNone/>
            </a:pPr>
            <a:r>
              <a:rPr lang="en-US" sz="4000" b="1" dirty="0" smtClean="0">
                <a:solidFill>
                  <a:schemeClr val="accent2">
                    <a:lumMod val="75000"/>
                  </a:schemeClr>
                </a:solidFill>
                <a:latin typeface="+mj-lt"/>
                <a:ea typeface="+mj-ea"/>
                <a:cs typeface="+mj-cs"/>
              </a:rPr>
              <a:t>END</a:t>
            </a:r>
            <a:endParaRPr lang="en-US" sz="4000" b="1" dirty="0">
              <a:solidFill>
                <a:schemeClr val="accent2">
                  <a:lumMod val="75000"/>
                </a:schemeClr>
              </a:solidFill>
              <a:latin typeface="+mj-lt"/>
              <a:ea typeface="+mj-ea"/>
              <a:cs typeface="+mj-cs"/>
            </a:endParaRPr>
          </a:p>
        </p:txBody>
      </p:sp>
    </p:spTree>
    <p:extLst>
      <p:ext uri="{BB962C8B-B14F-4D97-AF65-F5344CB8AC3E}">
        <p14:creationId xmlns:p14="http://schemas.microsoft.com/office/powerpoint/2010/main" val="492016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6612" y="322358"/>
            <a:ext cx="8911687" cy="1280890"/>
          </a:xfrm>
        </p:spPr>
        <p:txBody>
          <a:bodyPr>
            <a:normAutofit/>
          </a:bodyPr>
          <a:lstStyle/>
          <a:p>
            <a:r>
              <a:rPr lang="en-US" sz="2800" dirty="0"/>
              <a:t/>
            </a:r>
            <a:br>
              <a:rPr lang="en-US" sz="2800" dirty="0"/>
            </a:br>
            <a:r>
              <a:rPr lang="en-US" sz="2800" b="1" dirty="0"/>
              <a:t>WRITING INFORMED OPINION</a:t>
            </a:r>
            <a:r>
              <a:rPr lang="en-US" sz="2800" dirty="0"/>
              <a:t> </a:t>
            </a:r>
            <a:endParaRPr lang="en-US" sz="2900" dirty="0">
              <a:solidFill>
                <a:srgbClr val="0070C0"/>
              </a:solidFill>
            </a:endParaRPr>
          </a:p>
        </p:txBody>
      </p:sp>
      <p:sp>
        <p:nvSpPr>
          <p:cNvPr id="3" name="Content Placeholder 2"/>
          <p:cNvSpPr>
            <a:spLocks noGrp="1"/>
          </p:cNvSpPr>
          <p:nvPr>
            <p:ph idx="1"/>
          </p:nvPr>
        </p:nvSpPr>
        <p:spPr>
          <a:xfrm>
            <a:off x="2106612" y="1905000"/>
            <a:ext cx="8915400" cy="3777622"/>
          </a:xfrm>
        </p:spPr>
        <p:txBody>
          <a:bodyPr/>
          <a:lstStyle/>
          <a:p>
            <a:pPr>
              <a:buFont typeface="Wingdings" panose="05000000000000000000" pitchFamily="2" charset="2"/>
              <a:buChar char="q"/>
            </a:pPr>
            <a:r>
              <a:rPr lang="en-US" sz="2800" b="1" dirty="0" smtClean="0"/>
              <a:t>Book Reviews</a:t>
            </a:r>
          </a:p>
          <a:p>
            <a:pPr>
              <a:buFont typeface="Wingdings" panose="05000000000000000000" pitchFamily="2" charset="2"/>
              <a:buChar char="q"/>
            </a:pPr>
            <a:r>
              <a:rPr lang="en-US" sz="2800" b="1" dirty="0" smtClean="0"/>
              <a:t>Editorials </a:t>
            </a:r>
            <a:endParaRPr lang="en-US" sz="2800" dirty="0"/>
          </a:p>
          <a:p>
            <a:pPr>
              <a:buFont typeface="Wingdings" panose="05000000000000000000" pitchFamily="2" charset="2"/>
              <a:buChar char="q"/>
            </a:pPr>
            <a:r>
              <a:rPr lang="en-US" sz="2800" b="1" dirty="0" smtClean="0"/>
              <a:t>Letters To </a:t>
            </a:r>
            <a:r>
              <a:rPr lang="en-US" sz="2800" b="1" smtClean="0"/>
              <a:t>The Editor </a:t>
            </a:r>
            <a:endParaRPr lang="en-US" sz="2800" dirty="0"/>
          </a:p>
          <a:p>
            <a:pPr marL="0" indent="0">
              <a:buNone/>
            </a:pPr>
            <a:endParaRPr lang="en-US" sz="2800" dirty="0"/>
          </a:p>
          <a:p>
            <a:pPr algn="l">
              <a:buFont typeface="Wingdings" panose="05000000000000000000" pitchFamily="2" charset="2"/>
              <a:buChar char="q"/>
            </a:pPr>
            <a:endParaRPr lang="fa-IR" sz="2800" b="1" dirty="0" smtClean="0"/>
          </a:p>
          <a:p>
            <a:pPr algn="r" rtl="1">
              <a:buFont typeface="Arial" panose="020B0604020202020204" pitchFamily="34" charset="0"/>
              <a:buChar char="•"/>
            </a:pPr>
            <a:endParaRPr lang="fa-IR" b="1" dirty="0" smtClean="0"/>
          </a:p>
          <a:p>
            <a:pPr algn="r" rtl="1">
              <a:buFont typeface="Arial" panose="020B0604020202020204" pitchFamily="34" charset="0"/>
              <a:buChar char="•"/>
            </a:pPr>
            <a:endParaRPr lang="en-US" dirty="0"/>
          </a:p>
        </p:txBody>
      </p:sp>
    </p:spTree>
    <p:extLst>
      <p:ext uri="{BB962C8B-B14F-4D97-AF65-F5344CB8AC3E}">
        <p14:creationId xmlns:p14="http://schemas.microsoft.com/office/powerpoint/2010/main" val="2195706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par>
                          <p:cTn id="14" fill="hold">
                            <p:stCondLst>
                              <p:cond delay="1500"/>
                            </p:stCondLst>
                            <p:childTnLst>
                              <p:par>
                                <p:cTn id="15" presetID="16" presetClass="entr" presetSubtype="21" fill="hold"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par>
                          <p:cTn id="18" fill="hold">
                            <p:stCondLst>
                              <p:cond delay="2000"/>
                            </p:stCondLst>
                            <p:childTnLst>
                              <p:par>
                                <p:cTn id="19" presetID="16" presetClass="entr" presetSubtype="21" fill="hold"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arn(inVertical)">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40864" y="710883"/>
            <a:ext cx="6160008" cy="605853"/>
          </a:xfrm>
        </p:spPr>
        <p:txBody>
          <a:bodyPr>
            <a:normAutofit fontScale="90000"/>
          </a:bodyPr>
          <a:lstStyle/>
          <a:p>
            <a:pPr algn="l"/>
            <a:r>
              <a:rPr lang="en-US" sz="3200" dirty="0"/>
              <a:t/>
            </a:r>
            <a:br>
              <a:rPr lang="en-US" sz="3200" dirty="0"/>
            </a:br>
            <a:r>
              <a:rPr lang="en-US" sz="3200" b="1" dirty="0"/>
              <a:t>WRITING INFORMED OPINION</a:t>
            </a:r>
            <a:r>
              <a:rPr lang="en-US" sz="3200" dirty="0"/>
              <a:t> </a:t>
            </a:r>
            <a:endParaRPr lang="en-US" sz="3200" b="1" dirty="0">
              <a:solidFill>
                <a:srgbClr val="0070C0"/>
              </a:solidFill>
            </a:endParaRPr>
          </a:p>
        </p:txBody>
      </p:sp>
      <p:sp>
        <p:nvSpPr>
          <p:cNvPr id="4" name="Subtitle 3"/>
          <p:cNvSpPr>
            <a:spLocks noGrp="1"/>
          </p:cNvSpPr>
          <p:nvPr>
            <p:ph type="subTitle" idx="1"/>
          </p:nvPr>
        </p:nvSpPr>
        <p:spPr>
          <a:xfrm>
            <a:off x="2269173" y="1942739"/>
            <a:ext cx="8915399" cy="2272645"/>
          </a:xfrm>
        </p:spPr>
        <p:txBody>
          <a:bodyPr>
            <a:normAutofit/>
          </a:bodyPr>
          <a:lstStyle/>
          <a:p>
            <a:r>
              <a:rPr lang="en-US" dirty="0"/>
              <a:t>As you become known in your field, editors of journals and other publications may invite you to write pieces expressing your profession judgment. In particular, you may be asked to write book reviews and editorials. you may </a:t>
            </a:r>
            <a:r>
              <a:rPr lang="en-US" dirty="0" smtClean="0"/>
              <a:t>submit </a:t>
            </a:r>
            <a:r>
              <a:rPr lang="en-US" dirty="0"/>
              <a:t>letters to the editor for potential publication or </a:t>
            </a:r>
            <a:r>
              <a:rPr lang="en-US" dirty="0" smtClean="0"/>
              <a:t>posting.</a:t>
            </a:r>
            <a:r>
              <a:rPr lang="en-US" dirty="0"/>
              <a:t> All these pieces express opinion. But not just any opinion: you scientifically informed opinion. </a:t>
            </a:r>
            <a:r>
              <a:rPr lang="en-US" dirty="0" smtClean="0"/>
              <a:t>scientific </a:t>
            </a:r>
            <a:r>
              <a:rPr lang="en-US" dirty="0"/>
              <a:t>opinion pieces should clearly evidence the mind of researcher.</a:t>
            </a:r>
          </a:p>
          <a:p>
            <a:endParaRPr lang="en-US" dirty="0"/>
          </a:p>
        </p:txBody>
      </p:sp>
    </p:spTree>
    <p:extLst>
      <p:ext uri="{BB962C8B-B14F-4D97-AF65-F5344CB8AC3E}">
        <p14:creationId xmlns:p14="http://schemas.microsoft.com/office/powerpoint/2010/main" val="2210189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barn(inVertical)">
                                      <p:cBhvr>
                                        <p:cTn id="13"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0432" y="700167"/>
            <a:ext cx="3037111" cy="1280890"/>
          </a:xfrm>
        </p:spPr>
        <p:txBody>
          <a:bodyPr>
            <a:normAutofit fontScale="90000"/>
          </a:bodyPr>
          <a:lstStyle/>
          <a:p>
            <a:r>
              <a:rPr lang="en-US" sz="3200" b="1" dirty="0"/>
              <a:t>Book REVIEWS</a:t>
            </a:r>
            <a:r>
              <a:rPr lang="en-US" sz="3200" dirty="0"/>
              <a:t/>
            </a:r>
            <a:br>
              <a:rPr lang="en-US" sz="3200" dirty="0"/>
            </a:br>
            <a:r>
              <a:rPr lang="en-US" sz="2900" b="1" dirty="0"/>
              <a:t/>
            </a:r>
            <a:br>
              <a:rPr lang="en-US" sz="2900" b="1" dirty="0"/>
            </a:br>
            <a:endParaRPr lang="en-US" sz="2900" b="1" dirty="0"/>
          </a:p>
        </p:txBody>
      </p:sp>
      <p:sp>
        <p:nvSpPr>
          <p:cNvPr id="3" name="Content Placeholder 2"/>
          <p:cNvSpPr>
            <a:spLocks noGrp="1"/>
          </p:cNvSpPr>
          <p:nvPr>
            <p:ph idx="1"/>
          </p:nvPr>
        </p:nvSpPr>
        <p:spPr>
          <a:xfrm>
            <a:off x="2190432" y="1761236"/>
            <a:ext cx="8915400" cy="4597400"/>
          </a:xfrm>
        </p:spPr>
        <p:txBody>
          <a:bodyPr>
            <a:normAutofit/>
          </a:bodyPr>
          <a:lstStyle/>
          <a:p>
            <a:pPr>
              <a:buFont typeface="Wingdings" panose="05000000000000000000" pitchFamily="2" charset="2"/>
              <a:buChar char="q"/>
            </a:pPr>
            <a:r>
              <a:rPr lang="en-US" dirty="0"/>
              <a:t>Textbooks. Reference books. Specialized monographs for scientists. Trade books for the public. Science abounds with books. And many journals, magazines, and other publications include reviews of books on science. As well as helping readers choose books to obtain or consult, book reviews can inform readers by sharing content from the books. They also can provide useful feedback to authors and publishers and help guide future authors</a:t>
            </a:r>
            <a:r>
              <a:rPr lang="en-US" dirty="0" smtClean="0"/>
              <a:t>.</a:t>
            </a:r>
          </a:p>
          <a:p>
            <a:pPr>
              <a:buFont typeface="Wingdings" panose="05000000000000000000" pitchFamily="2" charset="2"/>
              <a:buChar char="q"/>
            </a:pPr>
            <a:r>
              <a:rPr lang="en-US" dirty="0"/>
              <a:t>At journals, book review editors typically take the initiative in </a:t>
            </a:r>
            <a:r>
              <a:rPr lang="en-US" dirty="0" smtClean="0"/>
              <a:t>recruiting </a:t>
            </a:r>
            <a:r>
              <a:rPr lang="en-US" dirty="0"/>
              <a:t>reviewers. However, they usually are glad to have potential </a:t>
            </a:r>
            <a:r>
              <a:rPr lang="en-US" dirty="0" smtClean="0"/>
              <a:t>reviewers </a:t>
            </a:r>
            <a:r>
              <a:rPr lang="en-US" dirty="0"/>
              <a:t>volunteer, either to be approached as needed or to review specific books. Of course, if you have a conflict of interest (for example, because a book is by a close colleague), you should not offer to review the book or accept an invitation to do so</a:t>
            </a:r>
            <a:r>
              <a:rPr lang="en-US" dirty="0" smtClean="0"/>
              <a:t>.</a:t>
            </a:r>
          </a:p>
          <a:p>
            <a:pPr>
              <a:buFont typeface="Wingdings" panose="05000000000000000000" pitchFamily="2" charset="2"/>
              <a:buChar char="q"/>
            </a:pPr>
            <a:r>
              <a:rPr lang="en-US" dirty="0" smtClean="0"/>
              <a:t> </a:t>
            </a:r>
            <a:r>
              <a:rPr lang="en-US" dirty="0"/>
              <a:t>A good review should both describe and evaluate the book. </a:t>
            </a:r>
            <a:endParaRPr lang="en-US" i="1" dirty="0"/>
          </a:p>
          <a:p>
            <a:pPr marL="0" indent="0">
              <a:buNone/>
            </a:pPr>
            <a:endParaRPr lang="en-US" sz="2100" dirty="0">
              <a:solidFill>
                <a:schemeClr val="tx1">
                  <a:lumMod val="65000"/>
                  <a:lumOff val="35000"/>
                </a:schemeClr>
              </a:solidFill>
            </a:endParaRP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75514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7048" y="468662"/>
            <a:ext cx="10287000" cy="857218"/>
          </a:xfrm>
        </p:spPr>
        <p:txBody>
          <a:bodyPr>
            <a:normAutofit/>
          </a:bodyPr>
          <a:lstStyle/>
          <a:p>
            <a:r>
              <a:rPr lang="en-US" sz="2900" b="1" dirty="0"/>
              <a:t>Among questions it may address are the following :</a:t>
            </a:r>
          </a:p>
        </p:txBody>
      </p:sp>
      <p:sp>
        <p:nvSpPr>
          <p:cNvPr id="3" name="Content Placeholder 2"/>
          <p:cNvSpPr>
            <a:spLocks noGrp="1"/>
          </p:cNvSpPr>
          <p:nvPr>
            <p:ph idx="1"/>
          </p:nvPr>
        </p:nvSpPr>
        <p:spPr>
          <a:xfrm>
            <a:off x="1527048" y="1465723"/>
            <a:ext cx="10515600" cy="4511167"/>
          </a:xfrm>
        </p:spPr>
        <p:txBody>
          <a:bodyPr>
            <a:noAutofit/>
          </a:bodyPr>
          <a:lstStyle/>
          <a:p>
            <a:pPr>
              <a:buFont typeface="Wingdings" panose="05000000000000000000" pitchFamily="2" charset="2"/>
              <a:buChar char="q"/>
            </a:pPr>
            <a:r>
              <a:rPr lang="en-US" sz="2400" dirty="0"/>
              <a:t>What is the goal of the </a:t>
            </a:r>
            <a:r>
              <a:rPr lang="en-US" sz="2400" dirty="0" smtClean="0"/>
              <a:t>book?</a:t>
            </a:r>
          </a:p>
          <a:p>
            <a:pPr>
              <a:buFont typeface="Wingdings" panose="05000000000000000000" pitchFamily="2" charset="2"/>
              <a:buChar char="q"/>
            </a:pPr>
            <a:r>
              <a:rPr lang="en-US" sz="2400" dirty="0"/>
              <a:t>what context did the book emerge? </a:t>
            </a:r>
            <a:endParaRPr lang="en-US" sz="2400" dirty="0" smtClean="0"/>
          </a:p>
          <a:p>
            <a:pPr>
              <a:buFont typeface="Wingdings" panose="05000000000000000000" pitchFamily="2" charset="2"/>
              <a:buChar char="q"/>
            </a:pPr>
            <a:r>
              <a:rPr lang="en-US" sz="2400" dirty="0"/>
              <a:t>What is the background of the authors or editors</a:t>
            </a:r>
            <a:r>
              <a:rPr lang="en-US" sz="2400" dirty="0" smtClean="0"/>
              <a:t>?</a:t>
            </a:r>
          </a:p>
          <a:p>
            <a:pPr>
              <a:buFont typeface="Wingdings" panose="05000000000000000000" pitchFamily="2" charset="2"/>
              <a:buChar char="q"/>
            </a:pPr>
            <a:r>
              <a:rPr lang="en-US" sz="2400" dirty="0" smtClean="0"/>
              <a:t> how </a:t>
            </a:r>
            <a:r>
              <a:rPr lang="en-US" sz="2400" dirty="0"/>
              <a:t>is the content organized? </a:t>
            </a:r>
            <a:endParaRPr lang="en-US" sz="2100" dirty="0" smtClean="0">
              <a:solidFill>
                <a:schemeClr val="tx1">
                  <a:lumMod val="65000"/>
                  <a:lumOff val="35000"/>
                </a:schemeClr>
              </a:solidFill>
            </a:endParaRPr>
          </a:p>
          <a:p>
            <a:pPr>
              <a:buFont typeface="Wingdings" panose="05000000000000000000" pitchFamily="2" charset="2"/>
              <a:buChar char="q"/>
            </a:pPr>
            <a:r>
              <a:rPr lang="en-US" sz="2400" dirty="0" smtClean="0"/>
              <a:t>If </a:t>
            </a:r>
            <a:r>
              <a:rPr lang="en-US" sz="2400" dirty="0"/>
              <a:t>the book has special features, what are they</a:t>
            </a:r>
            <a:r>
              <a:rPr lang="en-US" sz="2400" dirty="0" smtClean="0"/>
              <a:t>?</a:t>
            </a:r>
          </a:p>
          <a:p>
            <a:pPr>
              <a:buFont typeface="Wingdings" panose="05000000000000000000" pitchFamily="2" charset="2"/>
              <a:buChar char="q"/>
            </a:pPr>
            <a:r>
              <a:rPr lang="en-US" sz="2400" dirty="0" smtClean="0"/>
              <a:t> </a:t>
            </a:r>
            <a:r>
              <a:rPr lang="en-US" sz="2400" dirty="0"/>
              <a:t>What are the strengths and weaknesses of the book? </a:t>
            </a:r>
            <a:endParaRPr lang="en-US" sz="2400" dirty="0" smtClean="0"/>
          </a:p>
          <a:p>
            <a:pPr>
              <a:buFont typeface="Wingdings" panose="05000000000000000000" pitchFamily="2" charset="2"/>
              <a:buChar char="q"/>
            </a:pPr>
            <a:r>
              <a:rPr lang="en-US" sz="2400" dirty="0" smtClean="0"/>
              <a:t>How </a:t>
            </a:r>
            <a:r>
              <a:rPr lang="en-US" sz="2400" dirty="0"/>
              <a:t>does the book compare with other books on the same topic or with previous editions of the book</a:t>
            </a:r>
            <a:r>
              <a:rPr lang="en-US" sz="2400" dirty="0" smtClean="0"/>
              <a:t>?</a:t>
            </a:r>
          </a:p>
          <a:p>
            <a:pPr>
              <a:buFont typeface="Wingdings" panose="05000000000000000000" pitchFamily="2" charset="2"/>
              <a:buChar char="q"/>
            </a:pPr>
            <a:r>
              <a:rPr lang="en-US" sz="2400" dirty="0" smtClean="0"/>
              <a:t> </a:t>
            </a:r>
            <a:r>
              <a:rPr lang="en-US" sz="2400" dirty="0"/>
              <a:t>Who would find the book valuable? </a:t>
            </a:r>
            <a:endParaRPr lang="fa-IR" sz="2100" dirty="0">
              <a:solidFill>
                <a:schemeClr val="tx1">
                  <a:lumMod val="65000"/>
                  <a:lumOff val="35000"/>
                </a:schemeClr>
              </a:solidFill>
            </a:endParaRPr>
          </a:p>
          <a:p>
            <a:pPr marL="0" indent="0">
              <a:buNone/>
            </a:pPr>
            <a:endParaRPr lang="en-US" sz="2100" dirty="0">
              <a:solidFill>
                <a:schemeClr val="tx1">
                  <a:lumMod val="65000"/>
                  <a:lumOff val="35000"/>
                </a:schemeClr>
              </a:solidFill>
            </a:endParaRPr>
          </a:p>
        </p:txBody>
      </p:sp>
    </p:spTree>
    <p:extLst>
      <p:ext uri="{BB962C8B-B14F-4D97-AF65-F5344CB8AC3E}">
        <p14:creationId xmlns:p14="http://schemas.microsoft.com/office/powerpoint/2010/main" val="126627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arn(inVertical)">
                                      <p:cBhvr>
                                        <p:cTn id="25" dur="500"/>
                                        <p:tgtEl>
                                          <p:spTgt spid="3">
                                            <p:txEl>
                                              <p:pRg st="4" end="4"/>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arn(inVertical)">
                                      <p:cBhvr>
                                        <p:cTn id="28" dur="500"/>
                                        <p:tgtEl>
                                          <p:spTgt spid="3">
                                            <p:txEl>
                                              <p:pRg st="5" end="5"/>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500"/>
                                        <p:tgtEl>
                                          <p:spTgt spid="3">
                                            <p:txEl>
                                              <p:pRg st="6" end="6"/>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arn(inVertical)">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44500"/>
            <a:ext cx="8911687" cy="1143000"/>
          </a:xfrm>
        </p:spPr>
        <p:txBody>
          <a:bodyPr>
            <a:normAutofit/>
          </a:bodyPr>
          <a:lstStyle/>
          <a:p>
            <a:pPr marL="0" indent="0"/>
            <a:r>
              <a:rPr lang="en-US" b="1" dirty="0" smtClean="0"/>
              <a:t>Tips </a:t>
            </a:r>
            <a:r>
              <a:rPr lang="en-US" b="1" dirty="0"/>
              <a:t>on Book REVIEWS </a:t>
            </a:r>
          </a:p>
        </p:txBody>
      </p:sp>
      <p:sp>
        <p:nvSpPr>
          <p:cNvPr id="3" name="Content Placeholder 2"/>
          <p:cNvSpPr>
            <a:spLocks noGrp="1"/>
          </p:cNvSpPr>
          <p:nvPr>
            <p:ph idx="1"/>
          </p:nvPr>
        </p:nvSpPr>
        <p:spPr>
          <a:xfrm>
            <a:off x="2703512" y="1587500"/>
            <a:ext cx="8915400" cy="3886200"/>
          </a:xfrm>
        </p:spPr>
        <p:txBody>
          <a:bodyPr>
            <a:normAutofit/>
          </a:bodyPr>
          <a:lstStyle/>
          <a:p>
            <a:pPr>
              <a:buFont typeface="Wingdings" panose="05000000000000000000" pitchFamily="2" charset="2"/>
              <a:buChar char="q"/>
            </a:pPr>
            <a:r>
              <a:rPr lang="en-US" dirty="0" smtClean="0"/>
              <a:t> </a:t>
            </a:r>
            <a:r>
              <a:rPr lang="en-US" dirty="0"/>
              <a:t>For a reference work, however, sampling the content is more feasible and better reflects the intended use. </a:t>
            </a:r>
            <a:endParaRPr lang="fa-IR" dirty="0" smtClean="0"/>
          </a:p>
          <a:p>
            <a:pPr>
              <a:buFont typeface="Wingdings" panose="05000000000000000000" pitchFamily="2" charset="2"/>
              <a:buChar char="q"/>
            </a:pPr>
            <a:r>
              <a:rPr lang="en-US" dirty="0"/>
              <a:t>take notes as you </a:t>
            </a:r>
            <a:r>
              <a:rPr lang="en-US" dirty="0" smtClean="0"/>
              <a:t>read</a:t>
            </a:r>
            <a:r>
              <a:rPr lang="fa-IR" dirty="0" smtClean="0"/>
              <a:t>.</a:t>
            </a:r>
          </a:p>
          <a:p>
            <a:pPr>
              <a:buFont typeface="Wingdings" panose="05000000000000000000" pitchFamily="2" charset="2"/>
              <a:buChar char="q"/>
            </a:pPr>
            <a:r>
              <a:rPr lang="en-US" dirty="0" smtClean="0"/>
              <a:t> mark passages of interest in the book</a:t>
            </a:r>
            <a:r>
              <a:rPr lang="fa-IR" dirty="0" smtClean="0"/>
              <a:t>.</a:t>
            </a:r>
          </a:p>
          <a:p>
            <a:pPr>
              <a:buFont typeface="Wingdings" panose="05000000000000000000" pitchFamily="2" charset="2"/>
              <a:buChar char="q"/>
            </a:pPr>
            <a:r>
              <a:rPr lang="en-US" dirty="0" smtClean="0"/>
              <a:t>Write </a:t>
            </a:r>
            <a:r>
              <a:rPr lang="en-US" dirty="0"/>
              <a:t>down ideas for points to make as they occur to you</a:t>
            </a:r>
            <a:r>
              <a:rPr lang="en-US" dirty="0" smtClean="0"/>
              <a:t>.</a:t>
            </a:r>
            <a:endParaRPr lang="fa-IR" dirty="0" smtClean="0"/>
          </a:p>
          <a:p>
            <a:pPr>
              <a:buFont typeface="Wingdings" panose="05000000000000000000" pitchFamily="2" charset="2"/>
              <a:buChar char="q"/>
            </a:pPr>
            <a:r>
              <a:rPr lang="en-US" dirty="0" smtClean="0"/>
              <a:t> </a:t>
            </a:r>
            <a:r>
              <a:rPr lang="en-US" dirty="0"/>
              <a:t>To help formulate your ideas, perhaps tell someone </a:t>
            </a:r>
            <a:r>
              <a:rPr lang="en-US" dirty="0" smtClean="0"/>
              <a:t>about </a:t>
            </a:r>
            <a:r>
              <a:rPr lang="en-US" dirty="0"/>
              <a:t>the </a:t>
            </a:r>
            <a:r>
              <a:rPr lang="en-US" dirty="0" smtClean="0"/>
              <a:t>book</a:t>
            </a:r>
            <a:r>
              <a:rPr lang="fa-IR" dirty="0" smtClean="0"/>
              <a:t>.</a:t>
            </a:r>
          </a:p>
          <a:p>
            <a:pPr>
              <a:buFont typeface="Wingdings" panose="05000000000000000000" pitchFamily="2" charset="2"/>
              <a:buChar char="q"/>
            </a:pPr>
            <a:r>
              <a:rPr lang="en-US" dirty="0" smtClean="0"/>
              <a:t>Neither </a:t>
            </a:r>
            <a:r>
              <a:rPr lang="en-US" dirty="0"/>
              <a:t>should it nitpick or ridicule. Rather, it should have a reasoned tone.</a:t>
            </a:r>
            <a:endParaRPr lang="fa-IR" dirty="0"/>
          </a:p>
          <a:p>
            <a:pPr>
              <a:buFont typeface="Wingdings" panose="05000000000000000000" pitchFamily="2" charset="2"/>
              <a:buChar char="q"/>
            </a:pPr>
            <a:r>
              <a:rPr lang="en-US" dirty="0"/>
              <a:t> A review is not an advertisement and should not gush with praise. </a:t>
            </a:r>
            <a:endParaRPr lang="fa-IR" dirty="0" smtClean="0"/>
          </a:p>
          <a:p>
            <a:pPr>
              <a:buFont typeface="Wingdings" panose="05000000000000000000" pitchFamily="2" charset="2"/>
              <a:buChar char="q"/>
            </a:pPr>
            <a:r>
              <a:rPr lang="en-US" dirty="0" smtClean="0"/>
              <a:t>By </a:t>
            </a:r>
            <a:r>
              <a:rPr lang="en-US" dirty="0"/>
              <a:t>information about the book and drawing careful presenting conclusions, you will serve well the readers of your review. </a:t>
            </a:r>
          </a:p>
          <a:p>
            <a:pPr>
              <a:buFont typeface="Wingdings" panose="05000000000000000000" pitchFamily="2" charset="2"/>
              <a:buChar char="q"/>
            </a:pPr>
            <a:endParaRPr lang="en-US" b="1" dirty="0" smtClean="0"/>
          </a:p>
        </p:txBody>
      </p:sp>
    </p:spTree>
    <p:extLst>
      <p:ext uri="{BB962C8B-B14F-4D97-AF65-F5344CB8AC3E}">
        <p14:creationId xmlns:p14="http://schemas.microsoft.com/office/powerpoint/2010/main" val="3521720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par>
                          <p:cTn id="14" fill="hold">
                            <p:stCondLst>
                              <p:cond delay="1500"/>
                            </p:stCondLst>
                            <p:childTnLst>
                              <p:par>
                                <p:cTn id="15" presetID="16" presetClass="entr" presetSubtype="21"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par>
                          <p:cTn id="18" fill="hold">
                            <p:stCondLst>
                              <p:cond delay="2000"/>
                            </p:stCondLst>
                            <p:childTnLst>
                              <p:par>
                                <p:cTn id="19" presetID="16" presetClass="entr" presetSubtype="21"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arn(inVertical)">
                                      <p:cBhvr>
                                        <p:cTn id="21" dur="500"/>
                                        <p:tgtEl>
                                          <p:spTgt spid="3">
                                            <p:txEl>
                                              <p:pRg st="2" end="2"/>
                                            </p:txEl>
                                          </p:spTgt>
                                        </p:tgtEl>
                                      </p:cBhvr>
                                    </p:animEffect>
                                  </p:childTnLst>
                                </p:cTn>
                              </p:par>
                            </p:childTnLst>
                          </p:cTn>
                        </p:par>
                        <p:par>
                          <p:cTn id="22" fill="hold">
                            <p:stCondLst>
                              <p:cond delay="2500"/>
                            </p:stCondLst>
                            <p:childTnLst>
                              <p:par>
                                <p:cTn id="23" presetID="16" presetClass="entr" presetSubtype="21"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arn(inVertical)">
                                      <p:cBhvr>
                                        <p:cTn id="25" dur="500"/>
                                        <p:tgtEl>
                                          <p:spTgt spid="3">
                                            <p:txEl>
                                              <p:pRg st="3" end="3"/>
                                            </p:txEl>
                                          </p:spTgt>
                                        </p:tgtEl>
                                      </p:cBhvr>
                                    </p:animEffect>
                                  </p:childTnLst>
                                </p:cTn>
                              </p:par>
                            </p:childTnLst>
                          </p:cTn>
                        </p:par>
                        <p:par>
                          <p:cTn id="26" fill="hold">
                            <p:stCondLst>
                              <p:cond delay="3000"/>
                            </p:stCondLst>
                            <p:childTnLst>
                              <p:par>
                                <p:cTn id="27" presetID="16" presetClass="entr" presetSubtype="21" fill="hold" grpId="0" nodeType="after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barn(inVertical)">
                                      <p:cBhvr>
                                        <p:cTn id="29" dur="500"/>
                                        <p:tgtEl>
                                          <p:spTgt spid="3">
                                            <p:txEl>
                                              <p:pRg st="4" end="4"/>
                                            </p:txEl>
                                          </p:spTgt>
                                        </p:tgtEl>
                                      </p:cBhvr>
                                    </p:animEffect>
                                  </p:childTnLst>
                                </p:cTn>
                              </p:par>
                            </p:childTnLst>
                          </p:cTn>
                        </p:par>
                        <p:par>
                          <p:cTn id="30" fill="hold">
                            <p:stCondLst>
                              <p:cond delay="3500"/>
                            </p:stCondLst>
                            <p:childTnLst>
                              <p:par>
                                <p:cTn id="31" presetID="16" presetClass="entr" presetSubtype="21" fill="hold" grpId="0" nodeType="after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barn(inVertical)">
                                      <p:cBhvr>
                                        <p:cTn id="33" dur="500"/>
                                        <p:tgtEl>
                                          <p:spTgt spid="3">
                                            <p:txEl>
                                              <p:pRg st="5" end="5"/>
                                            </p:txEl>
                                          </p:spTgt>
                                        </p:tgtEl>
                                      </p:cBhvr>
                                    </p:animEffect>
                                  </p:childTnLst>
                                </p:cTn>
                              </p:par>
                            </p:childTnLst>
                          </p:cTn>
                        </p:par>
                        <p:par>
                          <p:cTn id="34" fill="hold">
                            <p:stCondLst>
                              <p:cond delay="4000"/>
                            </p:stCondLst>
                            <p:childTnLst>
                              <p:par>
                                <p:cTn id="35" presetID="16" presetClass="entr" presetSubtype="21" fill="hold" grpId="0"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par>
                          <p:cTn id="38" fill="hold">
                            <p:stCondLst>
                              <p:cond delay="4500"/>
                            </p:stCondLst>
                            <p:childTnLst>
                              <p:par>
                                <p:cTn id="39" presetID="16" presetClass="entr" presetSubtype="21" fill="hold" grpId="0" nodeType="after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barn(inVertical)">
                                      <p:cBhvr>
                                        <p:cTn id="4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588962"/>
            <a:ext cx="10515600" cy="1116203"/>
          </a:xfrm>
        </p:spPr>
        <p:txBody>
          <a:bodyPr>
            <a:normAutofit/>
          </a:bodyPr>
          <a:lstStyle/>
          <a:p>
            <a:r>
              <a:rPr lang="en-US" b="1" dirty="0"/>
              <a:t>IMRAD</a:t>
            </a:r>
          </a:p>
        </p:txBody>
      </p:sp>
      <p:sp>
        <p:nvSpPr>
          <p:cNvPr id="3" name="Content Placeholder 2"/>
          <p:cNvSpPr>
            <a:spLocks noGrp="1"/>
          </p:cNvSpPr>
          <p:nvPr>
            <p:ph idx="1"/>
          </p:nvPr>
        </p:nvSpPr>
        <p:spPr>
          <a:xfrm>
            <a:off x="1569720" y="1439989"/>
            <a:ext cx="10515600" cy="4823651"/>
          </a:xfrm>
        </p:spPr>
        <p:txBody>
          <a:bodyPr>
            <a:normAutofit/>
          </a:bodyPr>
          <a:lstStyle/>
          <a:p>
            <a:pPr>
              <a:buFont typeface="Wingdings" panose="05000000000000000000" pitchFamily="2" charset="2"/>
              <a:buChar char="q"/>
            </a:pPr>
            <a:r>
              <a:rPr lang="en-US" sz="2000" dirty="0"/>
              <a:t>One format that can work well is a variant of the 1MRAD Introduction, Methods, Results, and Discussion) structure commonly used for scientific papers. </a:t>
            </a:r>
            <a:endParaRPr lang="en-US" sz="2000" dirty="0">
              <a:solidFill>
                <a:schemeClr val="tx1">
                  <a:lumMod val="65000"/>
                  <a:lumOff val="35000"/>
                </a:schemeClr>
              </a:solidFill>
            </a:endParaRPr>
          </a:p>
          <a:p>
            <a:pPr>
              <a:buFont typeface="Wingdings" panose="05000000000000000000" pitchFamily="2" charset="2"/>
              <a:buChar char="q"/>
            </a:pPr>
            <a:r>
              <a:rPr lang="en-US" sz="2400" dirty="0"/>
              <a:t>In this format, the "Introduction" presents an opening comment on the book, </a:t>
            </a:r>
            <a:r>
              <a:rPr lang="en-US" sz="2400" dirty="0" smtClean="0"/>
              <a:t>the</a:t>
            </a:r>
            <a:r>
              <a:rPr lang="fa-IR" sz="2400" dirty="0" smtClean="0"/>
              <a:t> </a:t>
            </a:r>
            <a:r>
              <a:rPr lang="en-US" sz="2400" dirty="0" smtClean="0"/>
              <a:t>"Results</a:t>
            </a:r>
            <a:r>
              <a:rPr lang="en-US" sz="2400" dirty="0"/>
              <a:t>" describes the book, and </a:t>
            </a:r>
            <a:r>
              <a:rPr lang="en-US" sz="2400" dirty="0" smtClean="0"/>
              <a:t>the</a:t>
            </a:r>
            <a:r>
              <a:rPr lang="en-US" sz="2400" dirty="0"/>
              <a:t> "</a:t>
            </a:r>
            <a:r>
              <a:rPr lang="en-US" sz="2400" dirty="0" smtClean="0"/>
              <a:t> Discussion</a:t>
            </a:r>
            <a:r>
              <a:rPr lang="en-US" sz="2400" dirty="0"/>
              <a:t>" evaluates it. </a:t>
            </a:r>
            <a:endParaRPr lang="en-US" sz="2400" dirty="0" smtClean="0"/>
          </a:p>
          <a:p>
            <a:pPr>
              <a:buFont typeface="Wingdings" panose="05000000000000000000" pitchFamily="2" charset="2"/>
              <a:buChar char="q"/>
            </a:pPr>
            <a:r>
              <a:rPr lang="en-US" sz="2400" dirty="0" smtClean="0"/>
              <a:t>No </a:t>
            </a:r>
            <a:r>
              <a:rPr lang="en-US" sz="2400" dirty="0"/>
              <a:t>Methods section is needed if you read the book from cover to cover</a:t>
            </a:r>
            <a:r>
              <a:rPr lang="en-US" sz="2400" dirty="0" smtClean="0"/>
              <a:t>.</a:t>
            </a:r>
          </a:p>
          <a:p>
            <a:pPr>
              <a:buFont typeface="Wingdings" panose="05000000000000000000" pitchFamily="2" charset="2"/>
              <a:buChar char="q"/>
            </a:pPr>
            <a:r>
              <a:rPr lang="en-US" sz="2400" dirty="0" smtClean="0"/>
              <a:t> </a:t>
            </a:r>
            <a:r>
              <a:rPr lang="en-US" sz="2400" dirty="0"/>
              <a:t>But if, for example, you systematically sampled content in a reference book, you would summarize your </a:t>
            </a:r>
            <a:r>
              <a:rPr lang="en-US" sz="2400" dirty="0" smtClean="0"/>
              <a:t>procedure </a:t>
            </a:r>
            <a:r>
              <a:rPr lang="en-US" sz="2400" dirty="0"/>
              <a:t>in the "</a:t>
            </a:r>
            <a:r>
              <a:rPr lang="en-US" sz="2400" dirty="0" smtClean="0"/>
              <a:t>Methods</a:t>
            </a:r>
            <a:r>
              <a:rPr lang="en-US" sz="2400" dirty="0"/>
              <a:t> "</a:t>
            </a:r>
            <a:r>
              <a:rPr lang="en-US" sz="2400" dirty="0" smtClean="0"/>
              <a:t>.</a:t>
            </a:r>
            <a:endParaRPr lang="en-US" sz="2400" dirty="0"/>
          </a:p>
          <a:p>
            <a:pPr>
              <a:buFont typeface="Wingdings" panose="05000000000000000000" pitchFamily="2" charset="2"/>
              <a:buChar char="q"/>
            </a:pPr>
            <a:endParaRPr lang="en-US" sz="2400" dirty="0"/>
          </a:p>
        </p:txBody>
      </p:sp>
    </p:spTree>
    <p:extLst>
      <p:ext uri="{BB962C8B-B14F-4D97-AF65-F5344CB8AC3E}">
        <p14:creationId xmlns:p14="http://schemas.microsoft.com/office/powerpoint/2010/main" val="381134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par>
                          <p:cTn id="14" fill="hold">
                            <p:stCondLst>
                              <p:cond delay="1500"/>
                            </p:stCondLst>
                            <p:childTnLst>
                              <p:par>
                                <p:cTn id="15" presetID="16" presetClass="entr" presetSubtype="21"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par>
                          <p:cTn id="18" fill="hold">
                            <p:stCondLst>
                              <p:cond delay="2000"/>
                            </p:stCondLst>
                            <p:childTnLst>
                              <p:par>
                                <p:cTn id="19" presetID="16" presetClass="entr" presetSubtype="21"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arn(inVertical)">
                                      <p:cBhvr>
                                        <p:cTn id="21" dur="500"/>
                                        <p:tgtEl>
                                          <p:spTgt spid="3">
                                            <p:txEl>
                                              <p:pRg st="2" end="2"/>
                                            </p:txEl>
                                          </p:spTgt>
                                        </p:tgtEl>
                                      </p:cBhvr>
                                    </p:animEffect>
                                  </p:childTnLst>
                                </p:cTn>
                              </p:par>
                            </p:childTnLst>
                          </p:cTn>
                        </p:par>
                        <p:par>
                          <p:cTn id="22" fill="hold">
                            <p:stCondLst>
                              <p:cond delay="2500"/>
                            </p:stCondLst>
                            <p:childTnLst>
                              <p:par>
                                <p:cTn id="23" presetID="16" presetClass="entr" presetSubtype="21"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arn(inVertical)">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0048" y="624110"/>
            <a:ext cx="8834564" cy="1280890"/>
          </a:xfrm>
        </p:spPr>
        <p:txBody>
          <a:bodyPr>
            <a:normAutofit/>
          </a:bodyPr>
          <a:lstStyle/>
          <a:p>
            <a:r>
              <a:rPr lang="en-US" b="1" dirty="0"/>
              <a:t>EDITORIALS</a:t>
            </a:r>
            <a:r>
              <a:rPr lang="en-US" sz="2400" b="1" dirty="0"/>
              <a:t> </a:t>
            </a:r>
            <a:r>
              <a:rPr lang="en-US" sz="2400" dirty="0"/>
              <a:t/>
            </a:r>
            <a:br>
              <a:rPr lang="en-US" sz="2400" dirty="0"/>
            </a:br>
            <a:endParaRPr lang="en-US" sz="2400" b="1" dirty="0">
              <a:solidFill>
                <a:srgbClr val="0070C0"/>
              </a:solidFill>
            </a:endParaRPr>
          </a:p>
        </p:txBody>
      </p:sp>
      <p:sp>
        <p:nvSpPr>
          <p:cNvPr id="3" name="Content Placeholder 2"/>
          <p:cNvSpPr>
            <a:spLocks noGrp="1"/>
          </p:cNvSpPr>
          <p:nvPr>
            <p:ph idx="1"/>
          </p:nvPr>
        </p:nvSpPr>
        <p:spPr>
          <a:xfrm>
            <a:off x="2670048" y="1639824"/>
            <a:ext cx="8834564" cy="4312920"/>
          </a:xfrm>
        </p:spPr>
        <p:txBody>
          <a:bodyPr>
            <a:normAutofit/>
          </a:bodyPr>
          <a:lstStyle/>
          <a:p>
            <a:pPr marL="0" indent="0">
              <a:buNone/>
            </a:pPr>
            <a:r>
              <a:rPr lang="en-US" dirty="0"/>
              <a:t>Some journals include invited editorials and other opinion pieces by scientists. In addition, scientists sometimes write opinion pieces for the op-ed pages of newspapers or for other popular venues</a:t>
            </a:r>
            <a:r>
              <a:rPr lang="en-US" dirty="0" smtClean="0"/>
              <a:t>.</a:t>
            </a:r>
          </a:p>
          <a:p>
            <a:pPr marL="0" indent="0">
              <a:buNone/>
            </a:pPr>
            <a:r>
              <a:rPr lang="en-US" dirty="0" smtClean="0"/>
              <a:t> </a:t>
            </a:r>
            <a:r>
              <a:rPr lang="en-US" dirty="0"/>
              <a:t>Invited editorials in journals can </a:t>
            </a:r>
            <a:r>
              <a:rPr lang="en-US" dirty="0" smtClean="0"/>
              <a:t>include :</a:t>
            </a:r>
          </a:p>
          <a:p>
            <a:pPr>
              <a:buFont typeface="Wingdings" panose="05000000000000000000" pitchFamily="2" charset="2"/>
              <a:buChar char="q"/>
            </a:pPr>
            <a:r>
              <a:rPr lang="en-US" dirty="0" smtClean="0"/>
              <a:t> perspective editorials</a:t>
            </a:r>
            <a:endParaRPr lang="en-US" dirty="0"/>
          </a:p>
          <a:p>
            <a:pPr>
              <a:buFont typeface="Wingdings" panose="05000000000000000000" pitchFamily="2" charset="2"/>
              <a:buChar char="q"/>
            </a:pPr>
            <a:r>
              <a:rPr lang="en-US" dirty="0" smtClean="0"/>
              <a:t> persuasive editorials</a:t>
            </a:r>
            <a:endParaRPr lang="en-US" dirty="0"/>
          </a:p>
        </p:txBody>
      </p:sp>
    </p:spTree>
    <p:extLst>
      <p:ext uri="{BB962C8B-B14F-4D97-AF65-F5344CB8AC3E}">
        <p14:creationId xmlns:p14="http://schemas.microsoft.com/office/powerpoint/2010/main" val="3666604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par>
                          <p:cTn id="14" fill="hold">
                            <p:stCondLst>
                              <p:cond delay="1500"/>
                            </p:stCondLst>
                            <p:childTnLst>
                              <p:par>
                                <p:cTn id="15" presetID="16" presetClass="entr" presetSubtype="21"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par>
                          <p:cTn id="18" fill="hold">
                            <p:stCondLst>
                              <p:cond delay="2000"/>
                            </p:stCondLst>
                            <p:childTnLst>
                              <p:par>
                                <p:cTn id="19" presetID="16" presetClass="entr" presetSubtype="21"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arn(inVertical)">
                                      <p:cBhvr>
                                        <p:cTn id="21" dur="500"/>
                                        <p:tgtEl>
                                          <p:spTgt spid="3">
                                            <p:txEl>
                                              <p:pRg st="2" end="2"/>
                                            </p:txEl>
                                          </p:spTgt>
                                        </p:tgtEl>
                                      </p:cBhvr>
                                    </p:animEffect>
                                  </p:childTnLst>
                                </p:cTn>
                              </p:par>
                            </p:childTnLst>
                          </p:cTn>
                        </p:par>
                        <p:par>
                          <p:cTn id="22" fill="hold">
                            <p:stCondLst>
                              <p:cond delay="2500"/>
                            </p:stCondLst>
                            <p:childTnLst>
                              <p:par>
                                <p:cTn id="23" presetID="16" presetClass="entr" presetSubtype="21"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arn(inVertical)">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perspective</a:t>
            </a:r>
            <a:r>
              <a:rPr lang="en-US" sz="2800" dirty="0"/>
              <a:t> </a:t>
            </a:r>
            <a:r>
              <a:rPr lang="en-US" b="1" dirty="0" smtClean="0"/>
              <a:t>editorials</a:t>
            </a:r>
            <a:r>
              <a:rPr lang="en-US" sz="2800" dirty="0"/>
              <a:t/>
            </a:r>
            <a:br>
              <a:rPr lang="en-US" sz="2800" dirty="0"/>
            </a:br>
            <a:endParaRPr lang="en-US" sz="2800" b="1" dirty="0">
              <a:solidFill>
                <a:srgbClr val="0070C0"/>
              </a:solidFill>
            </a:endParaRPr>
          </a:p>
        </p:txBody>
      </p:sp>
      <p:sp>
        <p:nvSpPr>
          <p:cNvPr id="3" name="Content Placeholder 2"/>
          <p:cNvSpPr>
            <a:spLocks noGrp="1"/>
          </p:cNvSpPr>
          <p:nvPr>
            <p:ph idx="1"/>
          </p:nvPr>
        </p:nvSpPr>
        <p:spPr>
          <a:xfrm>
            <a:off x="2592925" y="1813560"/>
            <a:ext cx="8915400" cy="3777622"/>
          </a:xfrm>
        </p:spPr>
        <p:txBody>
          <a:bodyPr>
            <a:normAutofit fontScale="92500"/>
          </a:bodyPr>
          <a:lstStyle/>
          <a:p>
            <a:pPr marL="0" indent="0">
              <a:buNone/>
            </a:pPr>
            <a:r>
              <a:rPr lang="en-US" sz="2400" dirty="0"/>
              <a:t>A perspective editorial provides context for and comments on a scientific paper in the same issue of the </a:t>
            </a:r>
            <a:r>
              <a:rPr lang="en-US" sz="2400" dirty="0" smtClean="0"/>
              <a:t>journal.</a:t>
            </a:r>
          </a:p>
          <a:p>
            <a:pPr marL="0" indent="0">
              <a:buNone/>
            </a:pPr>
            <a:r>
              <a:rPr lang="en-US" sz="2400" dirty="0" smtClean="0"/>
              <a:t>The </a:t>
            </a:r>
            <a:r>
              <a:rPr lang="en-US" sz="2400" dirty="0"/>
              <a:t>beginning of such an editorial commonly resembles a miniature review paper on the subject. The end can then serve somewhat like an </a:t>
            </a:r>
            <a:r>
              <a:rPr lang="en-US" sz="2400" dirty="0" smtClean="0"/>
              <a:t>independently </a:t>
            </a:r>
            <a:r>
              <a:rPr lang="en-US" sz="2400" dirty="0"/>
              <a:t>written Discussion g, for example, strengths and </a:t>
            </a:r>
            <a:r>
              <a:rPr lang="en-US" sz="2400" dirty="0" smtClean="0"/>
              <a:t>section-</a:t>
            </a:r>
            <a:r>
              <a:rPr lang="en-US" sz="2400" dirty="0" err="1" smtClean="0"/>
              <a:t>notin</a:t>
            </a:r>
            <a:r>
              <a:rPr lang="en-US" sz="2400" dirty="0" smtClean="0"/>
              <a:t> </a:t>
            </a:r>
            <a:r>
              <a:rPr lang="en-US" sz="2400" dirty="0"/>
              <a:t>limitations of the research reported in the paper and discussing </a:t>
            </a:r>
            <a:r>
              <a:rPr lang="en-US" sz="2400" dirty="0" smtClean="0"/>
              <a:t>implications . </a:t>
            </a:r>
          </a:p>
          <a:p>
            <a:pPr marL="0" indent="0">
              <a:buNone/>
            </a:pPr>
            <a:r>
              <a:rPr lang="en-US" sz="2400" dirty="0" smtClean="0"/>
              <a:t>For </a:t>
            </a:r>
            <a:r>
              <a:rPr lang="en-US" sz="2400" dirty="0"/>
              <a:t>a perspective editorial to appear in the same issue as the paper it comments on, it may need to be submitted quickly.</a:t>
            </a:r>
            <a:endParaRPr lang="en-US" sz="2100" dirty="0">
              <a:solidFill>
                <a:schemeClr val="tx1">
                  <a:lumMod val="65000"/>
                  <a:lumOff val="35000"/>
                </a:schemeClr>
              </a:solidFill>
            </a:endParaRPr>
          </a:p>
        </p:txBody>
      </p:sp>
    </p:spTree>
    <p:extLst>
      <p:ext uri="{BB962C8B-B14F-4D97-AF65-F5344CB8AC3E}">
        <p14:creationId xmlns:p14="http://schemas.microsoft.com/office/powerpoint/2010/main" val="2863715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par>
                          <p:cTn id="14" fill="hold">
                            <p:stCondLst>
                              <p:cond delay="1500"/>
                            </p:stCondLst>
                            <p:childTnLst>
                              <p:par>
                                <p:cTn id="15" presetID="16" presetClass="entr" presetSubtype="21"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par>
                          <p:cTn id="18" fill="hold">
                            <p:stCondLst>
                              <p:cond delay="2000"/>
                            </p:stCondLst>
                            <p:childTnLst>
                              <p:par>
                                <p:cTn id="19" presetID="16" presetClass="entr" presetSubtype="21"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arn(inVertical)">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Wisp">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759</TotalTime>
  <Words>1091</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 Nazanin</vt:lpstr>
      <vt:lpstr>Century Gothic</vt:lpstr>
      <vt:lpstr>Tahoma</vt:lpstr>
      <vt:lpstr>Wingdings</vt:lpstr>
      <vt:lpstr>Wingdings 3</vt:lpstr>
      <vt:lpstr>Wisp</vt:lpstr>
      <vt:lpstr>Book Name</vt:lpstr>
      <vt:lpstr> WRITING INFORMED OPINION </vt:lpstr>
      <vt:lpstr> WRITING INFORMED OPINION </vt:lpstr>
      <vt:lpstr>Book REVIEWS  </vt:lpstr>
      <vt:lpstr>Among questions it may address are the following :</vt:lpstr>
      <vt:lpstr>Tips on Book REVIEWS </vt:lpstr>
      <vt:lpstr>IMRAD</vt:lpstr>
      <vt:lpstr>EDITORIALS  </vt:lpstr>
      <vt:lpstr>perspective editorials </vt:lpstr>
      <vt:lpstr>persuasive editorials</vt:lpstr>
      <vt:lpstr>LETTERS TO THE EDITOR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123</dc:creator>
  <cp:lastModifiedBy>V.Hajipoor</cp:lastModifiedBy>
  <cp:revision>118</cp:revision>
  <dcterms:created xsi:type="dcterms:W3CDTF">2017-12-08T19:02:55Z</dcterms:created>
  <dcterms:modified xsi:type="dcterms:W3CDTF">2017-12-21T11:36:54Z</dcterms:modified>
</cp:coreProperties>
</file>