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83700"/>
  <p:defaultTextStyle>
    <a:defPPr>
      <a:defRPr lang="en-US"/>
    </a:defPPr>
    <a:lvl1pPr algn="l" rtl="0" fontAlgn="base">
      <a:spcBef>
        <a:spcPct val="0"/>
      </a:spcBef>
      <a:spcAft>
        <a:spcPct val="0"/>
      </a:spcAft>
      <a:defRPr sz="3200" kern="1200">
        <a:solidFill>
          <a:schemeClr val="tx1"/>
        </a:solidFill>
        <a:latin typeface="Arial" charset="0"/>
        <a:ea typeface="+mn-ea"/>
        <a:cs typeface="+mn-cs"/>
      </a:defRPr>
    </a:lvl1pPr>
    <a:lvl2pPr marL="457200" algn="l" rtl="0" fontAlgn="base">
      <a:spcBef>
        <a:spcPct val="0"/>
      </a:spcBef>
      <a:spcAft>
        <a:spcPct val="0"/>
      </a:spcAft>
      <a:defRPr sz="3200" kern="1200">
        <a:solidFill>
          <a:schemeClr val="tx1"/>
        </a:solidFill>
        <a:latin typeface="Arial" charset="0"/>
        <a:ea typeface="+mn-ea"/>
        <a:cs typeface="+mn-cs"/>
      </a:defRPr>
    </a:lvl2pPr>
    <a:lvl3pPr marL="914400" algn="l" rtl="0" fontAlgn="base">
      <a:spcBef>
        <a:spcPct val="0"/>
      </a:spcBef>
      <a:spcAft>
        <a:spcPct val="0"/>
      </a:spcAft>
      <a:defRPr sz="3200" kern="1200">
        <a:solidFill>
          <a:schemeClr val="tx1"/>
        </a:solidFill>
        <a:latin typeface="Arial" charset="0"/>
        <a:ea typeface="+mn-ea"/>
        <a:cs typeface="+mn-cs"/>
      </a:defRPr>
    </a:lvl3pPr>
    <a:lvl4pPr marL="1371600" algn="l" rtl="0" fontAlgn="base">
      <a:spcBef>
        <a:spcPct val="0"/>
      </a:spcBef>
      <a:spcAft>
        <a:spcPct val="0"/>
      </a:spcAft>
      <a:defRPr sz="3200" kern="1200">
        <a:solidFill>
          <a:schemeClr val="tx1"/>
        </a:solidFill>
        <a:latin typeface="Arial" charset="0"/>
        <a:ea typeface="+mn-ea"/>
        <a:cs typeface="+mn-cs"/>
      </a:defRPr>
    </a:lvl4pPr>
    <a:lvl5pPr marL="1828800" algn="l" rtl="0" fontAlgn="base">
      <a:spcBef>
        <a:spcPct val="0"/>
      </a:spcBef>
      <a:spcAft>
        <a:spcPct val="0"/>
      </a:spcAft>
      <a:defRPr sz="3200" kern="1200">
        <a:solidFill>
          <a:schemeClr val="tx1"/>
        </a:solidFill>
        <a:latin typeface="Arial" charset="0"/>
        <a:ea typeface="+mn-ea"/>
        <a:cs typeface="+mn-cs"/>
      </a:defRPr>
    </a:lvl5pPr>
    <a:lvl6pPr marL="2286000" algn="l" defTabSz="914400" rtl="0" eaLnBrk="1" latinLnBrk="0" hangingPunct="1">
      <a:defRPr sz="3200" kern="1200">
        <a:solidFill>
          <a:schemeClr val="tx1"/>
        </a:solidFill>
        <a:latin typeface="Arial" charset="0"/>
        <a:ea typeface="+mn-ea"/>
        <a:cs typeface="+mn-cs"/>
      </a:defRPr>
    </a:lvl6pPr>
    <a:lvl7pPr marL="2743200" algn="l" defTabSz="914400" rtl="0" eaLnBrk="1" latinLnBrk="0" hangingPunct="1">
      <a:defRPr sz="3200" kern="1200">
        <a:solidFill>
          <a:schemeClr val="tx1"/>
        </a:solidFill>
        <a:latin typeface="Arial" charset="0"/>
        <a:ea typeface="+mn-ea"/>
        <a:cs typeface="+mn-cs"/>
      </a:defRPr>
    </a:lvl7pPr>
    <a:lvl8pPr marL="3200400" algn="l" defTabSz="914400" rtl="0" eaLnBrk="1" latinLnBrk="0" hangingPunct="1">
      <a:defRPr sz="3200" kern="1200">
        <a:solidFill>
          <a:schemeClr val="tx1"/>
        </a:solidFill>
        <a:latin typeface="Arial" charset="0"/>
        <a:ea typeface="+mn-ea"/>
        <a:cs typeface="+mn-cs"/>
      </a:defRPr>
    </a:lvl8pPr>
    <a:lvl9pPr marL="3657600" algn="l" defTabSz="914400" rtl="0" eaLnBrk="1" latinLnBrk="0" hangingPunct="1">
      <a:defRPr sz="3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AEA"/>
    <a:srgbClr val="FFFFFF"/>
    <a:srgbClr val="006699"/>
    <a:srgbClr val="CCECFF"/>
    <a:srgbClr val="F8F8F8"/>
    <a:srgbClr val="003A74"/>
    <a:srgbClr val="FFFF66"/>
    <a:srgbClr val="366E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AF83C3-EC7B-40E1-82AC-7429932FC678}" v="464" dt="2025-06-11T23:42:05.8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24" d="100"/>
          <a:sy n="24" d="100"/>
        </p:scale>
        <p:origin x="940" y="116"/>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ulu, Vincent" userId="a611dff2-43d9-46dd-a7be-3260ea3289ff" providerId="ADAL" clId="{B4AF83C3-EC7B-40E1-82AC-7429932FC678}"/>
    <pc:docChg chg="undo custSel modSld">
      <pc:chgData name="Alulu, Vincent" userId="a611dff2-43d9-46dd-a7be-3260ea3289ff" providerId="ADAL" clId="{B4AF83C3-EC7B-40E1-82AC-7429932FC678}" dt="2025-06-11T23:44:51.682" v="2040" actId="1035"/>
      <pc:docMkLst>
        <pc:docMk/>
      </pc:docMkLst>
      <pc:sldChg chg="addSp delSp modSp mod">
        <pc:chgData name="Alulu, Vincent" userId="a611dff2-43d9-46dd-a7be-3260ea3289ff" providerId="ADAL" clId="{B4AF83C3-EC7B-40E1-82AC-7429932FC678}" dt="2025-06-11T23:44:51.682" v="2040" actId="1035"/>
        <pc:sldMkLst>
          <pc:docMk/>
          <pc:sldMk cId="0" sldId="256"/>
        </pc:sldMkLst>
        <pc:spChg chg="add mod">
          <ac:chgData name="Alulu, Vincent" userId="a611dff2-43d9-46dd-a7be-3260ea3289ff" providerId="ADAL" clId="{B4AF83C3-EC7B-40E1-82AC-7429932FC678}" dt="2025-06-11T23:42:05.811" v="2036" actId="20577"/>
          <ac:spMkLst>
            <pc:docMk/>
            <pc:sldMk cId="0" sldId="256"/>
            <ac:spMk id="2" creationId="{2D0BD166-CA43-AF94-CAE7-A5DE1C7CBB89}"/>
          </ac:spMkLst>
        </pc:spChg>
        <pc:spChg chg="add del mod">
          <ac:chgData name="Alulu, Vincent" userId="a611dff2-43d9-46dd-a7be-3260ea3289ff" providerId="ADAL" clId="{B4AF83C3-EC7B-40E1-82AC-7429932FC678}" dt="2025-06-11T02:23:28.767" v="517" actId="478"/>
          <ac:spMkLst>
            <pc:docMk/>
            <pc:sldMk cId="0" sldId="256"/>
            <ac:spMk id="8" creationId="{BAC69B16-3761-0826-DC0B-0CD4D897038C}"/>
          </ac:spMkLst>
        </pc:spChg>
        <pc:spChg chg="add del mod">
          <ac:chgData name="Alulu, Vincent" userId="a611dff2-43d9-46dd-a7be-3260ea3289ff" providerId="ADAL" clId="{B4AF83C3-EC7B-40E1-82AC-7429932FC678}" dt="2025-06-11T01:34:55.980" v="370" actId="478"/>
          <ac:spMkLst>
            <pc:docMk/>
            <pc:sldMk cId="0" sldId="256"/>
            <ac:spMk id="9" creationId="{4E4B79AA-A1EB-2D91-A49B-C5B04627700D}"/>
          </ac:spMkLst>
        </pc:spChg>
        <pc:spChg chg="add mod">
          <ac:chgData name="Alulu, Vincent" userId="a611dff2-43d9-46dd-a7be-3260ea3289ff" providerId="ADAL" clId="{B4AF83C3-EC7B-40E1-82AC-7429932FC678}" dt="2025-06-11T23:42:30.377" v="2037" actId="113"/>
          <ac:spMkLst>
            <pc:docMk/>
            <pc:sldMk cId="0" sldId="256"/>
            <ac:spMk id="10" creationId="{2189D2F0-30BF-40A9-2C2F-EDD59FB43DCC}"/>
          </ac:spMkLst>
        </pc:spChg>
        <pc:spChg chg="add mod">
          <ac:chgData name="Alulu, Vincent" userId="a611dff2-43d9-46dd-a7be-3260ea3289ff" providerId="ADAL" clId="{B4AF83C3-EC7B-40E1-82AC-7429932FC678}" dt="2025-06-11T21:45:00.641" v="1637" actId="1036"/>
          <ac:spMkLst>
            <pc:docMk/>
            <pc:sldMk cId="0" sldId="256"/>
            <ac:spMk id="11" creationId="{705689F8-EAEB-A6F4-9F58-C0DA45D386D5}"/>
          </ac:spMkLst>
        </pc:spChg>
        <pc:spChg chg="add del mod">
          <ac:chgData name="Alulu, Vincent" userId="a611dff2-43d9-46dd-a7be-3260ea3289ff" providerId="ADAL" clId="{B4AF83C3-EC7B-40E1-82AC-7429932FC678}" dt="2025-06-11T02:31:13.065" v="561" actId="47"/>
          <ac:spMkLst>
            <pc:docMk/>
            <pc:sldMk cId="0" sldId="256"/>
            <ac:spMk id="20" creationId="{12E4B666-C836-A52F-2535-39A54EA4509A}"/>
          </ac:spMkLst>
        </pc:spChg>
        <pc:spChg chg="add mod">
          <ac:chgData name="Alulu, Vincent" userId="a611dff2-43d9-46dd-a7be-3260ea3289ff" providerId="ADAL" clId="{B4AF83C3-EC7B-40E1-82AC-7429932FC678}" dt="2025-06-11T21:28:30.931" v="1434" actId="14100"/>
          <ac:spMkLst>
            <pc:docMk/>
            <pc:sldMk cId="0" sldId="256"/>
            <ac:spMk id="25" creationId="{3D42E097-3BE7-CDE3-3553-9B47B23376BF}"/>
          </ac:spMkLst>
        </pc:spChg>
        <pc:spChg chg="add mod">
          <ac:chgData name="Alulu, Vincent" userId="a611dff2-43d9-46dd-a7be-3260ea3289ff" providerId="ADAL" clId="{B4AF83C3-EC7B-40E1-82AC-7429932FC678}" dt="2025-06-11T21:45:09.987" v="1643" actId="1037"/>
          <ac:spMkLst>
            <pc:docMk/>
            <pc:sldMk cId="0" sldId="256"/>
            <ac:spMk id="26" creationId="{B04756BA-0AD9-A96C-84AC-2E962EE02234}"/>
          </ac:spMkLst>
        </pc:spChg>
        <pc:spChg chg="add mod">
          <ac:chgData name="Alulu, Vincent" userId="a611dff2-43d9-46dd-a7be-3260ea3289ff" providerId="ADAL" clId="{B4AF83C3-EC7B-40E1-82AC-7429932FC678}" dt="2025-06-11T23:44:43.207" v="2039" actId="255"/>
          <ac:spMkLst>
            <pc:docMk/>
            <pc:sldMk cId="0" sldId="256"/>
            <ac:spMk id="41" creationId="{66ECDD06-02C0-9930-613D-9E0C9F862CDA}"/>
          </ac:spMkLst>
        </pc:spChg>
        <pc:spChg chg="del">
          <ac:chgData name="Alulu, Vincent" userId="a611dff2-43d9-46dd-a7be-3260ea3289ff" providerId="ADAL" clId="{B4AF83C3-EC7B-40E1-82AC-7429932FC678}" dt="2025-06-11T02:23:31.944" v="518" actId="478"/>
          <ac:spMkLst>
            <pc:docMk/>
            <pc:sldMk cId="0" sldId="256"/>
            <ac:spMk id="75" creationId="{00000000-0000-0000-0000-000000000000}"/>
          </ac:spMkLst>
        </pc:spChg>
        <pc:spChg chg="mod">
          <ac:chgData name="Alulu, Vincent" userId="a611dff2-43d9-46dd-a7be-3260ea3289ff" providerId="ADAL" clId="{B4AF83C3-EC7B-40E1-82AC-7429932FC678}" dt="2025-06-11T21:20:40.696" v="1280" actId="1076"/>
          <ac:spMkLst>
            <pc:docMk/>
            <pc:sldMk cId="0" sldId="256"/>
            <ac:spMk id="76" creationId="{00000000-0000-0000-0000-000000000000}"/>
          </ac:spMkLst>
        </pc:spChg>
        <pc:spChg chg="mod">
          <ac:chgData name="Alulu, Vincent" userId="a611dff2-43d9-46dd-a7be-3260ea3289ff" providerId="ADAL" clId="{B4AF83C3-EC7B-40E1-82AC-7429932FC678}" dt="2025-06-11T22:07:53.221" v="1894" actId="255"/>
          <ac:spMkLst>
            <pc:docMk/>
            <pc:sldMk cId="0" sldId="256"/>
            <ac:spMk id="2063" creationId="{00000000-0000-0000-0000-000000000000}"/>
          </ac:spMkLst>
        </pc:spChg>
        <pc:spChg chg="mod">
          <ac:chgData name="Alulu, Vincent" userId="a611dff2-43d9-46dd-a7be-3260ea3289ff" providerId="ADAL" clId="{B4AF83C3-EC7B-40E1-82AC-7429932FC678}" dt="2025-06-11T03:12:18.721" v="897" actId="20577"/>
          <ac:spMkLst>
            <pc:docMk/>
            <pc:sldMk cId="0" sldId="256"/>
            <ac:spMk id="2064" creationId="{00000000-0000-0000-0000-000000000000}"/>
          </ac:spMkLst>
        </pc:spChg>
        <pc:spChg chg="mod">
          <ac:chgData name="Alulu, Vincent" userId="a611dff2-43d9-46dd-a7be-3260ea3289ff" providerId="ADAL" clId="{B4AF83C3-EC7B-40E1-82AC-7429932FC678}" dt="2025-06-11T21:32:54.331" v="1529" actId="1035"/>
          <ac:spMkLst>
            <pc:docMk/>
            <pc:sldMk cId="0" sldId="256"/>
            <ac:spMk id="2071" creationId="{00000000-0000-0000-0000-000000000000}"/>
          </ac:spMkLst>
        </pc:spChg>
        <pc:spChg chg="mod">
          <ac:chgData name="Alulu, Vincent" userId="a611dff2-43d9-46dd-a7be-3260ea3289ff" providerId="ADAL" clId="{B4AF83C3-EC7B-40E1-82AC-7429932FC678}" dt="2025-06-11T22:14:34.570" v="1918" actId="1036"/>
          <ac:spMkLst>
            <pc:docMk/>
            <pc:sldMk cId="0" sldId="256"/>
            <ac:spMk id="2073" creationId="{00000000-0000-0000-0000-000000000000}"/>
          </ac:spMkLst>
        </pc:spChg>
        <pc:spChg chg="mod">
          <ac:chgData name="Alulu, Vincent" userId="a611dff2-43d9-46dd-a7be-3260ea3289ff" providerId="ADAL" clId="{B4AF83C3-EC7B-40E1-82AC-7429932FC678}" dt="2025-06-11T21:45:27.434" v="1656" actId="1036"/>
          <ac:spMkLst>
            <pc:docMk/>
            <pc:sldMk cId="0" sldId="256"/>
            <ac:spMk id="2075" creationId="{00000000-0000-0000-0000-000000000000}"/>
          </ac:spMkLst>
        </pc:spChg>
        <pc:spChg chg="mod">
          <ac:chgData name="Alulu, Vincent" userId="a611dff2-43d9-46dd-a7be-3260ea3289ff" providerId="ADAL" clId="{B4AF83C3-EC7B-40E1-82AC-7429932FC678}" dt="2025-06-11T21:58:28.857" v="1751" actId="1035"/>
          <ac:spMkLst>
            <pc:docMk/>
            <pc:sldMk cId="0" sldId="256"/>
            <ac:spMk id="2076" creationId="{00000000-0000-0000-0000-000000000000}"/>
          </ac:spMkLst>
        </pc:spChg>
        <pc:spChg chg="mod">
          <ac:chgData name="Alulu, Vincent" userId="a611dff2-43d9-46dd-a7be-3260ea3289ff" providerId="ADAL" clId="{B4AF83C3-EC7B-40E1-82AC-7429932FC678}" dt="2025-06-11T21:20:17.983" v="1272" actId="255"/>
          <ac:spMkLst>
            <pc:docMk/>
            <pc:sldMk cId="0" sldId="256"/>
            <ac:spMk id="2077" creationId="{00000000-0000-0000-0000-000000000000}"/>
          </ac:spMkLst>
        </pc:spChg>
        <pc:spChg chg="mod">
          <ac:chgData name="Alulu, Vincent" userId="a611dff2-43d9-46dd-a7be-3260ea3289ff" providerId="ADAL" clId="{B4AF83C3-EC7B-40E1-82AC-7429932FC678}" dt="2025-06-11T21:45:44.200" v="1666" actId="1037"/>
          <ac:spMkLst>
            <pc:docMk/>
            <pc:sldMk cId="0" sldId="256"/>
            <ac:spMk id="2078" creationId="{00000000-0000-0000-0000-000000000000}"/>
          </ac:spMkLst>
        </pc:spChg>
        <pc:spChg chg="mod">
          <ac:chgData name="Alulu, Vincent" userId="a611dff2-43d9-46dd-a7be-3260ea3289ff" providerId="ADAL" clId="{B4AF83C3-EC7B-40E1-82AC-7429932FC678}" dt="2025-06-11T21:55:21.741" v="1673" actId="1076"/>
          <ac:spMkLst>
            <pc:docMk/>
            <pc:sldMk cId="0" sldId="256"/>
            <ac:spMk id="2167" creationId="{00000000-0000-0000-0000-000000000000}"/>
          </ac:spMkLst>
        </pc:spChg>
        <pc:spChg chg="del mod">
          <ac:chgData name="Alulu, Vincent" userId="a611dff2-43d9-46dd-a7be-3260ea3289ff" providerId="ADAL" clId="{B4AF83C3-EC7B-40E1-82AC-7429932FC678}" dt="2025-06-11T03:55:29.581" v="1073" actId="478"/>
          <ac:spMkLst>
            <pc:docMk/>
            <pc:sldMk cId="0" sldId="256"/>
            <ac:spMk id="2178" creationId="{00000000-0000-0000-0000-000000000000}"/>
          </ac:spMkLst>
        </pc:spChg>
        <pc:spChg chg="del">
          <ac:chgData name="Alulu, Vincent" userId="a611dff2-43d9-46dd-a7be-3260ea3289ff" providerId="ADAL" clId="{B4AF83C3-EC7B-40E1-82AC-7429932FC678}" dt="2025-06-11T03:55:25.819" v="1071" actId="478"/>
          <ac:spMkLst>
            <pc:docMk/>
            <pc:sldMk cId="0" sldId="256"/>
            <ac:spMk id="2179" creationId="{00000000-0000-0000-0000-000000000000}"/>
          </ac:spMkLst>
        </pc:spChg>
        <pc:spChg chg="del">
          <ac:chgData name="Alulu, Vincent" userId="a611dff2-43d9-46dd-a7be-3260ea3289ff" providerId="ADAL" clId="{B4AF83C3-EC7B-40E1-82AC-7429932FC678}" dt="2025-06-11T22:02:44.722" v="1810" actId="478"/>
          <ac:spMkLst>
            <pc:docMk/>
            <pc:sldMk cId="0" sldId="256"/>
            <ac:spMk id="2180" creationId="{00000000-0000-0000-0000-000000000000}"/>
          </ac:spMkLst>
        </pc:spChg>
        <pc:spChg chg="mod">
          <ac:chgData name="Alulu, Vincent" userId="a611dff2-43d9-46dd-a7be-3260ea3289ff" providerId="ADAL" clId="{B4AF83C3-EC7B-40E1-82AC-7429932FC678}" dt="2025-06-11T21:56:34.436" v="1743" actId="20577"/>
          <ac:spMkLst>
            <pc:docMk/>
            <pc:sldMk cId="0" sldId="256"/>
            <ac:spMk id="2181" creationId="{00000000-0000-0000-0000-000000000000}"/>
          </ac:spMkLst>
        </pc:spChg>
        <pc:spChg chg="mod">
          <ac:chgData name="Alulu, Vincent" userId="a611dff2-43d9-46dd-a7be-3260ea3289ff" providerId="ADAL" clId="{B4AF83C3-EC7B-40E1-82AC-7429932FC678}" dt="2025-06-11T21:56:56.300" v="1745" actId="14100"/>
          <ac:spMkLst>
            <pc:docMk/>
            <pc:sldMk cId="0" sldId="256"/>
            <ac:spMk id="2182" creationId="{00000000-0000-0000-0000-000000000000}"/>
          </ac:spMkLst>
        </pc:spChg>
        <pc:spChg chg="mod">
          <ac:chgData name="Alulu, Vincent" userId="a611dff2-43d9-46dd-a7be-3260ea3289ff" providerId="ADAL" clId="{B4AF83C3-EC7B-40E1-82AC-7429932FC678}" dt="2025-06-11T22:06:03.657" v="1827" actId="20577"/>
          <ac:spMkLst>
            <pc:docMk/>
            <pc:sldMk cId="0" sldId="256"/>
            <ac:spMk id="2183" creationId="{00000000-0000-0000-0000-000000000000}"/>
          </ac:spMkLst>
        </pc:spChg>
        <pc:spChg chg="mod">
          <ac:chgData name="Alulu, Vincent" userId="a611dff2-43d9-46dd-a7be-3260ea3289ff" providerId="ADAL" clId="{B4AF83C3-EC7B-40E1-82AC-7429932FC678}" dt="2025-06-11T21:44:44.740" v="1628" actId="1035"/>
          <ac:spMkLst>
            <pc:docMk/>
            <pc:sldMk cId="0" sldId="256"/>
            <ac:spMk id="2184" creationId="{00000000-0000-0000-0000-000000000000}"/>
          </ac:spMkLst>
        </pc:spChg>
        <pc:spChg chg="del mod">
          <ac:chgData name="Alulu, Vincent" userId="a611dff2-43d9-46dd-a7be-3260ea3289ff" providerId="ADAL" clId="{B4AF83C3-EC7B-40E1-82AC-7429932FC678}" dt="2025-06-11T21:16:41.437" v="1249" actId="478"/>
          <ac:spMkLst>
            <pc:docMk/>
            <pc:sldMk cId="0" sldId="256"/>
            <ac:spMk id="2185" creationId="{00000000-0000-0000-0000-000000000000}"/>
          </ac:spMkLst>
        </pc:spChg>
        <pc:spChg chg="mod">
          <ac:chgData name="Alulu, Vincent" userId="a611dff2-43d9-46dd-a7be-3260ea3289ff" providerId="ADAL" clId="{B4AF83C3-EC7B-40E1-82AC-7429932FC678}" dt="2025-06-11T21:58:04.095" v="1747" actId="1036"/>
          <ac:spMkLst>
            <pc:docMk/>
            <pc:sldMk cId="0" sldId="256"/>
            <ac:spMk id="2186" creationId="{00000000-0000-0000-0000-000000000000}"/>
          </ac:spMkLst>
        </pc:spChg>
        <pc:spChg chg="mod">
          <ac:chgData name="Alulu, Vincent" userId="a611dff2-43d9-46dd-a7be-3260ea3289ff" providerId="ADAL" clId="{B4AF83C3-EC7B-40E1-82AC-7429932FC678}" dt="2025-06-11T22:15:45.118" v="1922" actId="14100"/>
          <ac:spMkLst>
            <pc:docMk/>
            <pc:sldMk cId="0" sldId="256"/>
            <ac:spMk id="2187" creationId="{00000000-0000-0000-0000-000000000000}"/>
          </ac:spMkLst>
        </pc:spChg>
        <pc:spChg chg="mod">
          <ac:chgData name="Alulu, Vincent" userId="a611dff2-43d9-46dd-a7be-3260ea3289ff" providerId="ADAL" clId="{B4AF83C3-EC7B-40E1-82AC-7429932FC678}" dt="2025-06-11T21:58:17.535" v="1749" actId="14100"/>
          <ac:spMkLst>
            <pc:docMk/>
            <pc:sldMk cId="0" sldId="256"/>
            <ac:spMk id="2188" creationId="{00000000-0000-0000-0000-000000000000}"/>
          </ac:spMkLst>
        </pc:spChg>
        <pc:grpChg chg="add mod">
          <ac:chgData name="Alulu, Vincent" userId="a611dff2-43d9-46dd-a7be-3260ea3289ff" providerId="ADAL" clId="{B4AF83C3-EC7B-40E1-82AC-7429932FC678}" dt="2025-06-11T23:44:51.682" v="2040" actId="1035"/>
          <ac:grpSpMkLst>
            <pc:docMk/>
            <pc:sldMk cId="0" sldId="256"/>
            <ac:grpSpMk id="8" creationId="{135AABC6-BCC1-C334-8771-27F677771A6F}"/>
          </ac:grpSpMkLst>
        </pc:grpChg>
        <pc:grpChg chg="add del mod">
          <ac:chgData name="Alulu, Vincent" userId="a611dff2-43d9-46dd-a7be-3260ea3289ff" providerId="ADAL" clId="{B4AF83C3-EC7B-40E1-82AC-7429932FC678}" dt="2025-06-11T02:56:26.182" v="783" actId="478"/>
          <ac:grpSpMkLst>
            <pc:docMk/>
            <pc:sldMk cId="0" sldId="256"/>
            <ac:grpSpMk id="31" creationId="{08BF8837-C2DD-2F9C-DD0C-5C43EE9F3557}"/>
          </ac:grpSpMkLst>
        </pc:grpChg>
        <pc:grpChg chg="add del mod">
          <ac:chgData name="Alulu, Vincent" userId="a611dff2-43d9-46dd-a7be-3260ea3289ff" providerId="ADAL" clId="{B4AF83C3-EC7B-40E1-82AC-7429932FC678}" dt="2025-06-11T22:04:40.802" v="1820" actId="165"/>
          <ac:grpSpMkLst>
            <pc:docMk/>
            <pc:sldMk cId="0" sldId="256"/>
            <ac:grpSpMk id="40" creationId="{D930532F-CFE8-056F-2691-1DF6D6CF4DC2}"/>
          </ac:grpSpMkLst>
        </pc:grpChg>
        <pc:graphicFrameChg chg="add mod modGraphic">
          <ac:chgData name="Alulu, Vincent" userId="a611dff2-43d9-46dd-a7be-3260ea3289ff" providerId="ADAL" clId="{B4AF83C3-EC7B-40E1-82AC-7429932FC678}" dt="2025-06-11T01:04:22.504" v="152" actId="1076"/>
          <ac:graphicFrameMkLst>
            <pc:docMk/>
            <pc:sldMk cId="0" sldId="256"/>
            <ac:graphicFrameMk id="2" creationId="{809FBF08-B833-7129-3456-CD7B310FC46E}"/>
          </ac:graphicFrameMkLst>
        </pc:graphicFrameChg>
        <pc:graphicFrameChg chg="add mod modGraphic">
          <ac:chgData name="Alulu, Vincent" userId="a611dff2-43d9-46dd-a7be-3260ea3289ff" providerId="ADAL" clId="{B4AF83C3-EC7B-40E1-82AC-7429932FC678}" dt="2025-06-11T01:07:10.524" v="170" actId="1076"/>
          <ac:graphicFrameMkLst>
            <pc:docMk/>
            <pc:sldMk cId="0" sldId="256"/>
            <ac:graphicFrameMk id="3" creationId="{6833287D-DD49-9B21-A270-48E8D9E400DF}"/>
          </ac:graphicFrameMkLst>
        </pc:graphicFrameChg>
        <pc:graphicFrameChg chg="add mod modGraphic">
          <ac:chgData name="Alulu, Vincent" userId="a611dff2-43d9-46dd-a7be-3260ea3289ff" providerId="ADAL" clId="{B4AF83C3-EC7B-40E1-82AC-7429932FC678}" dt="2025-06-11T01:08:03.948" v="177" actId="1076"/>
          <ac:graphicFrameMkLst>
            <pc:docMk/>
            <pc:sldMk cId="0" sldId="256"/>
            <ac:graphicFrameMk id="4" creationId="{00ACECA9-1E97-A8A0-0F29-68793E79761E}"/>
          </ac:graphicFrameMkLst>
        </pc:graphicFrameChg>
        <pc:graphicFrameChg chg="add mod modGraphic">
          <ac:chgData name="Alulu, Vincent" userId="a611dff2-43d9-46dd-a7be-3260ea3289ff" providerId="ADAL" clId="{B4AF83C3-EC7B-40E1-82AC-7429932FC678}" dt="2025-06-11T01:08:36.049" v="182" actId="1076"/>
          <ac:graphicFrameMkLst>
            <pc:docMk/>
            <pc:sldMk cId="0" sldId="256"/>
            <ac:graphicFrameMk id="5" creationId="{F486D8D1-31A5-8DBE-3BBC-54D4BA5AADB0}"/>
          </ac:graphicFrameMkLst>
        </pc:graphicFrameChg>
        <pc:graphicFrameChg chg="add mod">
          <ac:chgData name="Alulu, Vincent" userId="a611dff2-43d9-46dd-a7be-3260ea3289ff" providerId="ADAL" clId="{B4AF83C3-EC7B-40E1-82AC-7429932FC678}" dt="2025-06-11T01:09:11.385" v="191" actId="1076"/>
          <ac:graphicFrameMkLst>
            <pc:docMk/>
            <pc:sldMk cId="0" sldId="256"/>
            <ac:graphicFrameMk id="6" creationId="{B16A9614-D126-3ADC-5DB2-69667402D8CE}"/>
          </ac:graphicFrameMkLst>
        </pc:graphicFrameChg>
        <pc:graphicFrameChg chg="add mod modGraphic">
          <ac:chgData name="Alulu, Vincent" userId="a611dff2-43d9-46dd-a7be-3260ea3289ff" providerId="ADAL" clId="{B4AF83C3-EC7B-40E1-82AC-7429932FC678}" dt="2025-06-11T21:28:20.853" v="1432" actId="14100"/>
          <ac:graphicFrameMkLst>
            <pc:docMk/>
            <pc:sldMk cId="0" sldId="256"/>
            <ac:graphicFrameMk id="7" creationId="{2E183C16-F178-69C9-EEB3-9AE587D66998}"/>
          </ac:graphicFrameMkLst>
        </pc:graphicFrameChg>
        <pc:graphicFrameChg chg="del">
          <ac:chgData name="Alulu, Vincent" userId="a611dff2-43d9-46dd-a7be-3260ea3289ff" providerId="ADAL" clId="{B4AF83C3-EC7B-40E1-82AC-7429932FC678}" dt="2025-06-11T01:04:39.831" v="153" actId="478"/>
          <ac:graphicFrameMkLst>
            <pc:docMk/>
            <pc:sldMk cId="0" sldId="256"/>
            <ac:graphicFrameMk id="77" creationId="{00000000-0000-0000-0000-000000000000}"/>
          </ac:graphicFrameMkLst>
        </pc:graphicFrameChg>
        <pc:graphicFrameChg chg="del">
          <ac:chgData name="Alulu, Vincent" userId="a611dff2-43d9-46dd-a7be-3260ea3289ff" providerId="ADAL" clId="{B4AF83C3-EC7B-40E1-82AC-7429932FC678}" dt="2025-06-11T01:09:56.532" v="199" actId="478"/>
          <ac:graphicFrameMkLst>
            <pc:docMk/>
            <pc:sldMk cId="0" sldId="256"/>
            <ac:graphicFrameMk id="78" creationId="{00000000-0000-0000-0000-000000000000}"/>
          </ac:graphicFrameMkLst>
        </pc:graphicFrameChg>
        <pc:picChg chg="add del mod">
          <ac:chgData name="Alulu, Vincent" userId="a611dff2-43d9-46dd-a7be-3260ea3289ff" providerId="ADAL" clId="{B4AF83C3-EC7B-40E1-82AC-7429932FC678}" dt="2025-06-11T22:04:12.181" v="1816" actId="478"/>
          <ac:picMkLst>
            <pc:docMk/>
            <pc:sldMk cId="0" sldId="256"/>
            <ac:picMk id="4" creationId="{6F297050-7F33-B86B-CB74-DE0213681F25}"/>
          </ac:picMkLst>
        </pc:picChg>
        <pc:picChg chg="add mod">
          <ac:chgData name="Alulu, Vincent" userId="a611dff2-43d9-46dd-a7be-3260ea3289ff" providerId="ADAL" clId="{B4AF83C3-EC7B-40E1-82AC-7429932FC678}" dt="2025-06-11T22:04:19.057" v="1819" actId="14100"/>
          <ac:picMkLst>
            <pc:docMk/>
            <pc:sldMk cId="0" sldId="256"/>
            <ac:picMk id="6" creationId="{3EBB7978-5C72-674A-5B71-5F5A66AA25B8}"/>
          </ac:picMkLst>
        </pc:picChg>
        <pc:picChg chg="add del mod">
          <ac:chgData name="Alulu, Vincent" userId="a611dff2-43d9-46dd-a7be-3260ea3289ff" providerId="ADAL" clId="{B4AF83C3-EC7B-40E1-82AC-7429932FC678}" dt="2025-06-11T02:21:48.528" v="510" actId="478"/>
          <ac:picMkLst>
            <pc:docMk/>
            <pc:sldMk cId="0" sldId="256"/>
            <ac:picMk id="13" creationId="{7874A980-5195-644F-CFFC-28DF5911EE9A}"/>
          </ac:picMkLst>
        </pc:picChg>
        <pc:picChg chg="add del mod">
          <ac:chgData name="Alulu, Vincent" userId="a611dff2-43d9-46dd-a7be-3260ea3289ff" providerId="ADAL" clId="{B4AF83C3-EC7B-40E1-82AC-7429932FC678}" dt="2025-06-11T02:24:06.223" v="525" actId="478"/>
          <ac:picMkLst>
            <pc:docMk/>
            <pc:sldMk cId="0" sldId="256"/>
            <ac:picMk id="15" creationId="{71D14BDC-36B3-F78C-1458-F6FE8D951830}"/>
          </ac:picMkLst>
        </pc:picChg>
        <pc:picChg chg="add del mod">
          <ac:chgData name="Alulu, Vincent" userId="a611dff2-43d9-46dd-a7be-3260ea3289ff" providerId="ADAL" clId="{B4AF83C3-EC7B-40E1-82AC-7429932FC678}" dt="2025-06-11T02:28:11.615" v="539" actId="478"/>
          <ac:picMkLst>
            <pc:docMk/>
            <pc:sldMk cId="0" sldId="256"/>
            <ac:picMk id="17" creationId="{969B3666-962C-FF34-4425-10609443D47F}"/>
          </ac:picMkLst>
        </pc:picChg>
        <pc:picChg chg="add mod">
          <ac:chgData name="Alulu, Vincent" userId="a611dff2-43d9-46dd-a7be-3260ea3289ff" providerId="ADAL" clId="{B4AF83C3-EC7B-40E1-82AC-7429932FC678}" dt="2025-06-11T02:31:19.378" v="573" actId="1076"/>
          <ac:picMkLst>
            <pc:docMk/>
            <pc:sldMk cId="0" sldId="256"/>
            <ac:picMk id="19" creationId="{ED8CE39A-1B64-AC64-DB71-FB61EAE66BCA}"/>
          </ac:picMkLst>
        </pc:picChg>
        <pc:picChg chg="add del mod">
          <ac:chgData name="Alulu, Vincent" userId="a611dff2-43d9-46dd-a7be-3260ea3289ff" providerId="ADAL" clId="{B4AF83C3-EC7B-40E1-82AC-7429932FC678}" dt="2025-06-11T02:32:14.717" v="580" actId="478"/>
          <ac:picMkLst>
            <pc:docMk/>
            <pc:sldMk cId="0" sldId="256"/>
            <ac:picMk id="22" creationId="{D67F3D58-BB2E-4F98-AE40-EF5BAFEF7C90}"/>
          </ac:picMkLst>
        </pc:picChg>
        <pc:picChg chg="add mod">
          <ac:chgData name="Alulu, Vincent" userId="a611dff2-43d9-46dd-a7be-3260ea3289ff" providerId="ADAL" clId="{B4AF83C3-EC7B-40E1-82AC-7429932FC678}" dt="2025-06-11T21:28:41.448" v="1436" actId="14100"/>
          <ac:picMkLst>
            <pc:docMk/>
            <pc:sldMk cId="0" sldId="256"/>
            <ac:picMk id="24" creationId="{B23F60B1-57E0-9737-CB12-86D969D1857B}"/>
          </ac:picMkLst>
        </pc:picChg>
        <pc:picChg chg="add del mod topLvl">
          <ac:chgData name="Alulu, Vincent" userId="a611dff2-43d9-46dd-a7be-3260ea3289ff" providerId="ADAL" clId="{B4AF83C3-EC7B-40E1-82AC-7429932FC678}" dt="2025-06-11T02:58:29.410" v="814" actId="478"/>
          <ac:picMkLst>
            <pc:docMk/>
            <pc:sldMk cId="0" sldId="256"/>
            <ac:picMk id="28" creationId="{55BDA748-1E6C-E227-40A2-7F722D3963F9}"/>
          </ac:picMkLst>
        </pc:picChg>
        <pc:picChg chg="add del mod topLvl">
          <ac:chgData name="Alulu, Vincent" userId="a611dff2-43d9-46dd-a7be-3260ea3289ff" providerId="ADAL" clId="{B4AF83C3-EC7B-40E1-82AC-7429932FC678}" dt="2025-06-11T02:56:26.182" v="783" actId="478"/>
          <ac:picMkLst>
            <pc:docMk/>
            <pc:sldMk cId="0" sldId="256"/>
            <ac:picMk id="30" creationId="{6C358B94-ABAF-F0FF-A269-8F6BB6C3AA83}"/>
          </ac:picMkLst>
        </pc:picChg>
        <pc:picChg chg="add del mod">
          <ac:chgData name="Alulu, Vincent" userId="a611dff2-43d9-46dd-a7be-3260ea3289ff" providerId="ADAL" clId="{B4AF83C3-EC7B-40E1-82AC-7429932FC678}" dt="2025-06-11T02:58:29.410" v="814" actId="478"/>
          <ac:picMkLst>
            <pc:docMk/>
            <pc:sldMk cId="0" sldId="256"/>
            <ac:picMk id="33" creationId="{5F1AFC4C-2276-F8B9-825D-3673F0B81E01}"/>
          </ac:picMkLst>
        </pc:picChg>
        <pc:picChg chg="add mod">
          <ac:chgData name="Alulu, Vincent" userId="a611dff2-43d9-46dd-a7be-3260ea3289ff" providerId="ADAL" clId="{B4AF83C3-EC7B-40E1-82AC-7429932FC678}" dt="2025-06-11T02:57:55.968" v="806" actId="571"/>
          <ac:picMkLst>
            <pc:docMk/>
            <pc:sldMk cId="0" sldId="256"/>
            <ac:picMk id="34" creationId="{4E42D4B3-4E67-75F6-799F-D5064F179CD8}"/>
          </ac:picMkLst>
        </pc:picChg>
        <pc:picChg chg="add mod">
          <ac:chgData name="Alulu, Vincent" userId="a611dff2-43d9-46dd-a7be-3260ea3289ff" providerId="ADAL" clId="{B4AF83C3-EC7B-40E1-82AC-7429932FC678}" dt="2025-06-11T02:57:55.968" v="806" actId="571"/>
          <ac:picMkLst>
            <pc:docMk/>
            <pc:sldMk cId="0" sldId="256"/>
            <ac:picMk id="35" creationId="{5D20871D-1B59-244F-3DD1-D4E0238D6AD6}"/>
          </ac:picMkLst>
        </pc:picChg>
        <pc:picChg chg="add mod topLvl">
          <ac:chgData name="Alulu, Vincent" userId="a611dff2-43d9-46dd-a7be-3260ea3289ff" providerId="ADAL" clId="{B4AF83C3-EC7B-40E1-82AC-7429932FC678}" dt="2025-06-11T22:04:47.809" v="1821" actId="338"/>
          <ac:picMkLst>
            <pc:docMk/>
            <pc:sldMk cId="0" sldId="256"/>
            <ac:picMk id="37" creationId="{582D5BC1-F6C9-5F99-AE8A-5B1C5AB27448}"/>
          </ac:picMkLst>
        </pc:picChg>
        <pc:picChg chg="add mod topLvl">
          <ac:chgData name="Alulu, Vincent" userId="a611dff2-43d9-46dd-a7be-3260ea3289ff" providerId="ADAL" clId="{B4AF83C3-EC7B-40E1-82AC-7429932FC678}" dt="2025-06-11T22:04:47.809" v="1821" actId="338"/>
          <ac:picMkLst>
            <pc:docMk/>
            <pc:sldMk cId="0" sldId="256"/>
            <ac:picMk id="39" creationId="{89842C6A-B2CD-4D42-3A5A-F8BB3F0784C4}"/>
          </ac:picMkLst>
        </pc:picChg>
        <pc:picChg chg="del">
          <ac:chgData name="Alulu, Vincent" userId="a611dff2-43d9-46dd-a7be-3260ea3289ff" providerId="ADAL" clId="{B4AF83C3-EC7B-40E1-82AC-7429932FC678}" dt="2025-06-11T01:10:20.841" v="215" actId="478"/>
          <ac:picMkLst>
            <pc:docMk/>
            <pc:sldMk cId="0" sldId="256"/>
            <ac:picMk id="74" creationId="{00000000-0000-0000-0000-000000000000}"/>
          </ac:picMkLst>
        </pc:picChg>
        <pc:picChg chg="del">
          <ac:chgData name="Alulu, Vincent" userId="a611dff2-43d9-46dd-a7be-3260ea3289ff" providerId="ADAL" clId="{B4AF83C3-EC7B-40E1-82AC-7429932FC678}" dt="2025-06-11T03:55:24.921" v="1070" actId="478"/>
          <ac:picMkLst>
            <pc:docMk/>
            <pc:sldMk cId="0" sldId="256"/>
            <ac:picMk id="2176" creationId="{00000000-0000-0000-0000-000000000000}"/>
          </ac:picMkLst>
        </pc:picChg>
        <pc:picChg chg="del">
          <ac:chgData name="Alulu, Vincent" userId="a611dff2-43d9-46dd-a7be-3260ea3289ff" providerId="ADAL" clId="{B4AF83C3-EC7B-40E1-82AC-7429932FC678}" dt="2025-06-11T03:55:21.605" v="1069" actId="478"/>
          <ac:picMkLst>
            <pc:docMk/>
            <pc:sldMk cId="0" sldId="256"/>
            <ac:picMk id="2177"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Instructions"/>
          <p:cNvSpPr/>
          <p:nvPr userDrawn="1"/>
        </p:nvSpPr>
        <p:spPr>
          <a:xfrm>
            <a:off x="-105156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48” wide. It can be used to print any poster with a 3:4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5" name="Group 4"/>
          <p:cNvGrpSpPr/>
          <p:nvPr userDrawn="1"/>
        </p:nvGrpSpPr>
        <p:grpSpPr>
          <a:xfrm>
            <a:off x="44805600" y="0"/>
            <a:ext cx="9601200" cy="32918400"/>
            <a:chOff x="33832800" y="0"/>
            <a:chExt cx="12801600" cy="43891200"/>
          </a:xfrm>
        </p:grpSpPr>
        <p:sp>
          <p:nvSpPr>
            <p:cNvPr id="6"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spTree>
    <p:extLst>
      <p:ext uri="{BB962C8B-B14F-4D97-AF65-F5344CB8AC3E}">
        <p14:creationId xmlns:p14="http://schemas.microsoft.com/office/powerpoint/2010/main" val="185825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5483224"/>
            <a:ext cx="9140825" cy="27432000"/>
          </a:xfrm>
          <a:prstGeom prst="rect">
            <a:avLst/>
          </a:prstGeom>
          <a:solidFill>
            <a:schemeClr val="accent1">
              <a:lumMod val="75000"/>
            </a:schemeClr>
          </a:solidFill>
          <a:ln>
            <a:noFill/>
          </a:ln>
          <a:effectLst/>
        </p:spPr>
        <p:txBody>
          <a:bodyPr wrap="none" lIns="457200" tIns="228600" rIns="457200" bIns="457200"/>
          <a:lstStyle/>
          <a:p>
            <a:pPr algn="ctr" defTabSz="4389438"/>
            <a:endParaRPr lang="en-US" sz="4800" dirty="0">
              <a:latin typeface="Calibri" pitchFamily="34" charset="0"/>
            </a:endParaRPr>
          </a:p>
        </p:txBody>
      </p:sp>
      <p:sp>
        <p:nvSpPr>
          <p:cNvPr id="1032" name="Rectangle 8"/>
          <p:cNvSpPr>
            <a:spLocks noChangeArrowheads="1"/>
          </p:cNvSpPr>
          <p:nvPr userDrawn="1"/>
        </p:nvSpPr>
        <p:spPr bwMode="auto">
          <a:xfrm>
            <a:off x="9140825" y="0"/>
            <a:ext cx="34747200" cy="5484813"/>
          </a:xfrm>
          <a:prstGeom prst="rect">
            <a:avLst/>
          </a:prstGeom>
          <a:solidFill>
            <a:schemeClr val="accent1">
              <a:lumMod val="75000"/>
            </a:schemeClr>
          </a:solidFill>
          <a:ln>
            <a:noFill/>
          </a:ln>
          <a:effectLst/>
        </p:spPr>
        <p:txBody>
          <a:bodyPr wrap="none" lIns="457200" tIns="457200" rIns="457200" bIns="457200"/>
          <a:lstStyle/>
          <a:p>
            <a:endParaRPr lang="en-US" dirty="0">
              <a:latin typeface="Calibri" pitchFamily="34" charset="0"/>
            </a:endParaRPr>
          </a:p>
        </p:txBody>
      </p:sp>
      <p:sp>
        <p:nvSpPr>
          <p:cNvPr id="1033" name="Rectangle 9"/>
          <p:cNvSpPr>
            <a:spLocks noChangeArrowheads="1"/>
          </p:cNvSpPr>
          <p:nvPr userDrawn="1"/>
        </p:nvSpPr>
        <p:spPr bwMode="auto">
          <a:xfrm>
            <a:off x="9140825" y="5483224"/>
            <a:ext cx="34747200" cy="27432000"/>
          </a:xfrm>
          <a:prstGeom prst="rect">
            <a:avLst/>
          </a:prstGeom>
          <a:solidFill>
            <a:schemeClr val="bg2"/>
          </a:solidFill>
          <a:ln>
            <a:noFill/>
          </a:ln>
          <a:effectLst/>
        </p:spPr>
        <p:txBody>
          <a:bodyPr wrap="none" lIns="457200" tIns="457200" rIns="457200" bIns="457200"/>
          <a:lstStyle/>
          <a:p>
            <a:endParaRPr lang="en-US" dirty="0">
              <a:latin typeface="Calibri" pitchFamily="34" charset="0"/>
            </a:endParaRPr>
          </a:p>
        </p:txBody>
      </p:sp>
      <p:sp>
        <p:nvSpPr>
          <p:cNvPr id="1035" name="Line 11"/>
          <p:cNvSpPr>
            <a:spLocks noChangeShapeType="1"/>
          </p:cNvSpPr>
          <p:nvPr userDrawn="1"/>
        </p:nvSpPr>
        <p:spPr bwMode="auto">
          <a:xfrm>
            <a:off x="9144000" y="0"/>
            <a:ext cx="0" cy="3291840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sp>
        <p:nvSpPr>
          <p:cNvPr id="1036" name="Line 12"/>
          <p:cNvSpPr>
            <a:spLocks noChangeShapeType="1"/>
          </p:cNvSpPr>
          <p:nvPr userDrawn="1"/>
        </p:nvSpPr>
        <p:spPr bwMode="auto">
          <a:xfrm>
            <a:off x="0" y="5486400"/>
            <a:ext cx="43891200"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Calibri" pitchFamily="34" charset="0"/>
            </a:endParaRP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404800" y="32613600"/>
            <a:ext cx="5297435" cy="18592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389438" rtl="0" fontAlgn="base">
        <a:spcBef>
          <a:spcPct val="0"/>
        </a:spcBef>
        <a:spcAft>
          <a:spcPct val="0"/>
        </a:spcAft>
        <a:defRPr sz="21100">
          <a:solidFill>
            <a:schemeClr val="tx2"/>
          </a:solidFill>
          <a:latin typeface="+mj-lt"/>
          <a:ea typeface="+mj-ea"/>
          <a:cs typeface="+mj-cs"/>
        </a:defRPr>
      </a:lvl1pPr>
      <a:lvl2pPr algn="ctr" defTabSz="4389438" rtl="0" fontAlgn="base">
        <a:spcBef>
          <a:spcPct val="0"/>
        </a:spcBef>
        <a:spcAft>
          <a:spcPct val="0"/>
        </a:spcAft>
        <a:defRPr sz="21100">
          <a:solidFill>
            <a:schemeClr val="tx2"/>
          </a:solidFill>
          <a:latin typeface="Arial" charset="0"/>
        </a:defRPr>
      </a:lvl2pPr>
      <a:lvl3pPr algn="ctr" defTabSz="4389438" rtl="0" fontAlgn="base">
        <a:spcBef>
          <a:spcPct val="0"/>
        </a:spcBef>
        <a:spcAft>
          <a:spcPct val="0"/>
        </a:spcAft>
        <a:defRPr sz="21100">
          <a:solidFill>
            <a:schemeClr val="tx2"/>
          </a:solidFill>
          <a:latin typeface="Arial" charset="0"/>
        </a:defRPr>
      </a:lvl3pPr>
      <a:lvl4pPr algn="ctr" defTabSz="4389438" rtl="0" fontAlgn="base">
        <a:spcBef>
          <a:spcPct val="0"/>
        </a:spcBef>
        <a:spcAft>
          <a:spcPct val="0"/>
        </a:spcAft>
        <a:defRPr sz="21100">
          <a:solidFill>
            <a:schemeClr val="tx2"/>
          </a:solidFill>
          <a:latin typeface="Arial" charset="0"/>
        </a:defRPr>
      </a:lvl4pPr>
      <a:lvl5pPr algn="ctr" defTabSz="4389438" rtl="0" fontAlgn="base">
        <a:spcBef>
          <a:spcPct val="0"/>
        </a:spcBef>
        <a:spcAft>
          <a:spcPct val="0"/>
        </a:spcAft>
        <a:defRPr sz="21100">
          <a:solidFill>
            <a:schemeClr val="tx2"/>
          </a:solidFill>
          <a:latin typeface="Arial" charset="0"/>
        </a:defRPr>
      </a:lvl5pPr>
      <a:lvl6pPr marL="457200" algn="ctr" defTabSz="4389438" rtl="0" fontAlgn="base">
        <a:spcBef>
          <a:spcPct val="0"/>
        </a:spcBef>
        <a:spcAft>
          <a:spcPct val="0"/>
        </a:spcAft>
        <a:defRPr sz="21100">
          <a:solidFill>
            <a:schemeClr val="tx2"/>
          </a:solidFill>
          <a:latin typeface="Arial" charset="0"/>
        </a:defRPr>
      </a:lvl6pPr>
      <a:lvl7pPr marL="914400" algn="ctr" defTabSz="4389438" rtl="0" fontAlgn="base">
        <a:spcBef>
          <a:spcPct val="0"/>
        </a:spcBef>
        <a:spcAft>
          <a:spcPct val="0"/>
        </a:spcAft>
        <a:defRPr sz="21100">
          <a:solidFill>
            <a:schemeClr val="tx2"/>
          </a:solidFill>
          <a:latin typeface="Arial" charset="0"/>
        </a:defRPr>
      </a:lvl7pPr>
      <a:lvl8pPr marL="1371600" algn="ctr" defTabSz="4389438" rtl="0" fontAlgn="base">
        <a:spcBef>
          <a:spcPct val="0"/>
        </a:spcBef>
        <a:spcAft>
          <a:spcPct val="0"/>
        </a:spcAft>
        <a:defRPr sz="21100">
          <a:solidFill>
            <a:schemeClr val="tx2"/>
          </a:solidFill>
          <a:latin typeface="Arial" charset="0"/>
        </a:defRPr>
      </a:lvl8pPr>
      <a:lvl9pPr marL="1828800" algn="ctr" defTabSz="4389438" rtl="0" fontAlgn="base">
        <a:spcBef>
          <a:spcPct val="0"/>
        </a:spcBef>
        <a:spcAft>
          <a:spcPct val="0"/>
        </a:spcAft>
        <a:defRPr sz="21100">
          <a:solidFill>
            <a:schemeClr val="tx2"/>
          </a:solidFill>
          <a:latin typeface="Arial" charset="0"/>
        </a:defRPr>
      </a:lvl9pPr>
    </p:titleStyle>
    <p:bodyStyle>
      <a:lvl1pPr marL="1646238" indent="-1646238" algn="l" defTabSz="4389438" rtl="0" fontAlgn="base">
        <a:spcBef>
          <a:spcPct val="20000"/>
        </a:spcBef>
        <a:spcAft>
          <a:spcPct val="0"/>
        </a:spcAft>
        <a:buChar char="•"/>
        <a:defRPr sz="15400">
          <a:solidFill>
            <a:schemeClr val="tx1"/>
          </a:solidFill>
          <a:latin typeface="+mn-lt"/>
          <a:ea typeface="+mn-ea"/>
          <a:cs typeface="+mn-cs"/>
        </a:defRPr>
      </a:lvl1pPr>
      <a:lvl2pPr marL="3565525" indent="-1371600" algn="l" defTabSz="4389438" rtl="0" fontAlgn="base">
        <a:spcBef>
          <a:spcPct val="20000"/>
        </a:spcBef>
        <a:spcAft>
          <a:spcPct val="0"/>
        </a:spcAft>
        <a:buChar char="–"/>
        <a:defRPr sz="13400">
          <a:solidFill>
            <a:schemeClr val="tx1"/>
          </a:solidFill>
          <a:latin typeface="+mn-lt"/>
        </a:defRPr>
      </a:lvl2pPr>
      <a:lvl3pPr marL="5486400" indent="-1096963" algn="l" defTabSz="4389438" rtl="0" fontAlgn="base">
        <a:spcBef>
          <a:spcPct val="20000"/>
        </a:spcBef>
        <a:spcAft>
          <a:spcPct val="0"/>
        </a:spcAft>
        <a:buChar char="•"/>
        <a:defRPr sz="11500">
          <a:solidFill>
            <a:schemeClr val="tx1"/>
          </a:solidFill>
          <a:latin typeface="+mn-lt"/>
        </a:defRPr>
      </a:lvl3pPr>
      <a:lvl4pPr marL="7680325" indent="-1096963" algn="l" defTabSz="4389438" rtl="0" fontAlgn="base">
        <a:spcBef>
          <a:spcPct val="20000"/>
        </a:spcBef>
        <a:spcAft>
          <a:spcPct val="0"/>
        </a:spcAft>
        <a:buChar char="–"/>
        <a:defRPr sz="9600">
          <a:solidFill>
            <a:schemeClr val="tx1"/>
          </a:solidFill>
          <a:latin typeface="+mn-lt"/>
        </a:defRPr>
      </a:lvl4pPr>
      <a:lvl5pPr marL="9875838" indent="-1096963" algn="l" defTabSz="4389438" rtl="0" fontAlgn="base">
        <a:spcBef>
          <a:spcPct val="20000"/>
        </a:spcBef>
        <a:spcAft>
          <a:spcPct val="0"/>
        </a:spcAft>
        <a:buChar char="»"/>
        <a:defRPr sz="9600">
          <a:solidFill>
            <a:schemeClr val="tx1"/>
          </a:solidFill>
          <a:latin typeface="+mn-lt"/>
        </a:defRPr>
      </a:lvl5pPr>
      <a:lvl6pPr marL="10333038" indent="-1096963" algn="l" defTabSz="4389438" rtl="0" fontAlgn="base">
        <a:spcBef>
          <a:spcPct val="20000"/>
        </a:spcBef>
        <a:spcAft>
          <a:spcPct val="0"/>
        </a:spcAft>
        <a:buChar char="»"/>
        <a:defRPr sz="9600">
          <a:solidFill>
            <a:schemeClr val="tx1"/>
          </a:solidFill>
          <a:latin typeface="+mn-lt"/>
        </a:defRPr>
      </a:lvl6pPr>
      <a:lvl7pPr marL="10790238" indent="-1096963" algn="l" defTabSz="4389438" rtl="0" fontAlgn="base">
        <a:spcBef>
          <a:spcPct val="20000"/>
        </a:spcBef>
        <a:spcAft>
          <a:spcPct val="0"/>
        </a:spcAft>
        <a:buChar char="»"/>
        <a:defRPr sz="9600">
          <a:solidFill>
            <a:schemeClr val="tx1"/>
          </a:solidFill>
          <a:latin typeface="+mn-lt"/>
        </a:defRPr>
      </a:lvl7pPr>
      <a:lvl8pPr marL="11247438" indent="-1096963" algn="l" defTabSz="4389438" rtl="0" fontAlgn="base">
        <a:spcBef>
          <a:spcPct val="20000"/>
        </a:spcBef>
        <a:spcAft>
          <a:spcPct val="0"/>
        </a:spcAft>
        <a:buChar char="»"/>
        <a:defRPr sz="9600">
          <a:solidFill>
            <a:schemeClr val="tx1"/>
          </a:solidFill>
          <a:latin typeface="+mn-lt"/>
        </a:defRPr>
      </a:lvl8pPr>
      <a:lvl9pPr marL="11704638" indent="-1096963" algn="l" defTabSz="4389438" rtl="0" fontAlgn="base">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hyperlink" Target="https://www.nhtsa.gov/" TargetMode="Externa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Text Box 15"/>
          <p:cNvSpPr txBox="1">
            <a:spLocks noChangeArrowheads="1"/>
          </p:cNvSpPr>
          <p:nvPr/>
        </p:nvSpPr>
        <p:spPr bwMode="auto">
          <a:xfrm>
            <a:off x="9140825" y="0"/>
            <a:ext cx="34736088"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9144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6600" b="1" dirty="0">
                <a:solidFill>
                  <a:schemeClr val="bg1"/>
                </a:solidFill>
                <a:latin typeface="Calibri" pitchFamily="34" charset="0"/>
              </a:rPr>
              <a:t>Do Anti-Texting Laws Work? Evidence from the US Traffic Fatality Data</a:t>
            </a:r>
          </a:p>
          <a:p>
            <a:pPr algn="ctr"/>
            <a:r>
              <a:rPr lang="en-US" sz="6600" b="1" dirty="0">
                <a:solidFill>
                  <a:schemeClr val="bg1"/>
                </a:solidFill>
                <a:latin typeface="Calibri" pitchFamily="34" charset="0"/>
              </a:rPr>
              <a:t>Submitted in fulfilment of course requirements for Data Analysis and Statistical decision Making</a:t>
            </a:r>
          </a:p>
        </p:txBody>
      </p:sp>
      <p:sp>
        <p:nvSpPr>
          <p:cNvPr id="2064" name="Text Box 16"/>
          <p:cNvSpPr txBox="1">
            <a:spLocks noChangeArrowheads="1"/>
          </p:cNvSpPr>
          <p:nvPr/>
        </p:nvSpPr>
        <p:spPr bwMode="auto">
          <a:xfrm>
            <a:off x="9140825" y="2741613"/>
            <a:ext cx="34736088" cy="274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57200" tIns="457200" rIns="457200" bIns="4572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pPr algn="ctr"/>
            <a:r>
              <a:rPr lang="en-US" sz="5400" dirty="0">
                <a:solidFill>
                  <a:schemeClr val="bg1"/>
                </a:solidFill>
                <a:latin typeface="Calibri" pitchFamily="34" charset="0"/>
              </a:rPr>
              <a:t>Vincent Alulu</a:t>
            </a:r>
            <a:r>
              <a:rPr lang="en-US" sz="5400" baseline="30000" dirty="0">
                <a:solidFill>
                  <a:schemeClr val="bg1"/>
                </a:solidFill>
                <a:latin typeface="Calibri" pitchFamily="34" charset="0"/>
              </a:rPr>
              <a:t>1</a:t>
            </a:r>
          </a:p>
          <a:p>
            <a:pPr algn="ctr"/>
            <a:r>
              <a:rPr lang="en-US" sz="5400" baseline="30000" dirty="0">
                <a:solidFill>
                  <a:schemeClr val="bg1"/>
                </a:solidFill>
                <a:latin typeface="Calibri" pitchFamily="34" charset="0"/>
              </a:rPr>
              <a:t>1</a:t>
            </a:r>
            <a:r>
              <a:rPr lang="en-US" sz="5400" dirty="0">
                <a:solidFill>
                  <a:schemeClr val="bg1"/>
                </a:solidFill>
                <a:latin typeface="Calibri" pitchFamily="34" charset="0"/>
              </a:rPr>
              <a:t>University of California, San Diego</a:t>
            </a:r>
          </a:p>
        </p:txBody>
      </p:sp>
      <p:sp>
        <p:nvSpPr>
          <p:cNvPr id="2071" name="Text Box 23"/>
          <p:cNvSpPr txBox="1">
            <a:spLocks noChangeArrowheads="1"/>
          </p:cNvSpPr>
          <p:nvPr/>
        </p:nvSpPr>
        <p:spPr bwMode="auto">
          <a:xfrm>
            <a:off x="9906000" y="5410200"/>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400" b="1" dirty="0">
                <a:solidFill>
                  <a:schemeClr val="accent1">
                    <a:lumMod val="50000"/>
                  </a:schemeClr>
                </a:solidFill>
                <a:latin typeface="Calibri" pitchFamily="34" charset="0"/>
              </a:rPr>
              <a:t>BACKGROUND</a:t>
            </a:r>
          </a:p>
        </p:txBody>
      </p:sp>
      <p:sp>
        <p:nvSpPr>
          <p:cNvPr id="2073" name="Text Box 25"/>
          <p:cNvSpPr txBox="1">
            <a:spLocks noChangeArrowheads="1"/>
          </p:cNvSpPr>
          <p:nvPr/>
        </p:nvSpPr>
        <p:spPr bwMode="auto">
          <a:xfrm>
            <a:off x="9145307" y="16610157"/>
            <a:ext cx="9688512" cy="1068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400" b="1" dirty="0">
                <a:solidFill>
                  <a:schemeClr val="accent1">
                    <a:lumMod val="50000"/>
                  </a:schemeClr>
                </a:solidFill>
                <a:latin typeface="Calibri" pitchFamily="34" charset="0"/>
              </a:rPr>
              <a:t>METHODS AND DATA</a:t>
            </a:r>
          </a:p>
        </p:txBody>
      </p:sp>
      <p:sp>
        <p:nvSpPr>
          <p:cNvPr id="2075" name="Text Box 27"/>
          <p:cNvSpPr txBox="1">
            <a:spLocks noChangeArrowheads="1"/>
          </p:cNvSpPr>
          <p:nvPr/>
        </p:nvSpPr>
        <p:spPr bwMode="auto">
          <a:xfrm>
            <a:off x="32211819" y="22094825"/>
            <a:ext cx="9698182"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b="1" dirty="0">
                <a:solidFill>
                  <a:schemeClr val="accent1">
                    <a:lumMod val="50000"/>
                  </a:schemeClr>
                </a:solidFill>
                <a:latin typeface="Calibri" pitchFamily="34" charset="0"/>
              </a:rPr>
              <a:t>CONCLUSIONS</a:t>
            </a:r>
          </a:p>
        </p:txBody>
      </p:sp>
      <p:sp>
        <p:nvSpPr>
          <p:cNvPr id="2076" name="Text Box 28"/>
          <p:cNvSpPr txBox="1">
            <a:spLocks noChangeArrowheads="1"/>
          </p:cNvSpPr>
          <p:nvPr/>
        </p:nvSpPr>
        <p:spPr bwMode="auto">
          <a:xfrm>
            <a:off x="32907288" y="5334000"/>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400" b="1" dirty="0">
                <a:solidFill>
                  <a:schemeClr val="accent1">
                    <a:lumMod val="50000"/>
                  </a:schemeClr>
                </a:solidFill>
                <a:latin typeface="Calibri" pitchFamily="34" charset="0"/>
              </a:rPr>
              <a:t>DISCUSSION</a:t>
            </a:r>
          </a:p>
        </p:txBody>
      </p:sp>
      <p:sp>
        <p:nvSpPr>
          <p:cNvPr id="2077" name="Text Box 29"/>
          <p:cNvSpPr txBox="1">
            <a:spLocks noChangeArrowheads="1"/>
          </p:cNvSpPr>
          <p:nvPr/>
        </p:nvSpPr>
        <p:spPr bwMode="auto">
          <a:xfrm>
            <a:off x="21023263" y="5483225"/>
            <a:ext cx="109696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400" b="1" dirty="0">
                <a:solidFill>
                  <a:schemeClr val="accent1">
                    <a:lumMod val="50000"/>
                  </a:schemeClr>
                </a:solidFill>
                <a:latin typeface="Calibri" pitchFamily="34" charset="0"/>
              </a:rPr>
              <a:t>RESULTS</a:t>
            </a:r>
          </a:p>
        </p:txBody>
      </p:sp>
      <p:sp>
        <p:nvSpPr>
          <p:cNvPr id="2078" name="Text Box 30"/>
          <p:cNvSpPr txBox="1">
            <a:spLocks noChangeArrowheads="1"/>
          </p:cNvSpPr>
          <p:nvPr/>
        </p:nvSpPr>
        <p:spPr bwMode="auto">
          <a:xfrm>
            <a:off x="32766000" y="27508200"/>
            <a:ext cx="1005522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b="1" dirty="0">
                <a:solidFill>
                  <a:schemeClr val="accent1">
                    <a:lumMod val="50000"/>
                  </a:schemeClr>
                </a:solidFill>
                <a:latin typeface="Calibri" pitchFamily="34" charset="0"/>
              </a:rPr>
              <a:t>REFERENCES</a:t>
            </a:r>
          </a:p>
        </p:txBody>
      </p:sp>
      <p:sp>
        <p:nvSpPr>
          <p:cNvPr id="2166" name="Text Box 118"/>
          <p:cNvSpPr txBox="1">
            <a:spLocks noChangeArrowheads="1"/>
          </p:cNvSpPr>
          <p:nvPr/>
        </p:nvSpPr>
        <p:spPr bwMode="auto">
          <a:xfrm>
            <a:off x="914400" y="5483225"/>
            <a:ext cx="7315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dirty="0">
                <a:solidFill>
                  <a:schemeClr val="bg1"/>
                </a:solidFill>
                <a:latin typeface="Calibri" pitchFamily="34" charset="0"/>
              </a:rPr>
              <a:t>ABSTRACT</a:t>
            </a:r>
          </a:p>
        </p:txBody>
      </p:sp>
      <p:sp>
        <p:nvSpPr>
          <p:cNvPr id="2167" name="Text Box 119"/>
          <p:cNvSpPr txBox="1">
            <a:spLocks noChangeArrowheads="1"/>
          </p:cNvSpPr>
          <p:nvPr/>
        </p:nvSpPr>
        <p:spPr bwMode="auto">
          <a:xfrm>
            <a:off x="1005396" y="27879675"/>
            <a:ext cx="7315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0"/>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800" dirty="0">
                <a:solidFill>
                  <a:schemeClr val="bg1"/>
                </a:solidFill>
                <a:latin typeface="Calibri" pitchFamily="34" charset="0"/>
              </a:rPr>
              <a:t>CONTACT</a:t>
            </a:r>
          </a:p>
        </p:txBody>
      </p:sp>
      <p:sp>
        <p:nvSpPr>
          <p:cNvPr id="2181" name="Text Box 133"/>
          <p:cNvSpPr txBox="1">
            <a:spLocks noChangeArrowheads="1"/>
          </p:cNvSpPr>
          <p:nvPr/>
        </p:nvSpPr>
        <p:spPr bwMode="auto">
          <a:xfrm>
            <a:off x="914400" y="29251275"/>
            <a:ext cx="7315200" cy="2741613"/>
          </a:xfrm>
          <a:prstGeom prst="rect">
            <a:avLst/>
          </a:prstGeom>
          <a:solidFill>
            <a:schemeClr val="accent1">
              <a:lumMod val="75000"/>
            </a:schemeClr>
          </a:solidFill>
          <a:ln>
            <a:noFill/>
          </a:ln>
          <a:effectLst/>
        </p:spPr>
        <p:txBody>
          <a:bodyPr lIns="228600" tIns="228600" rIns="228600" bIns="228600"/>
          <a:lstStyle/>
          <a:p>
            <a:r>
              <a:rPr lang="en-US" sz="2800" dirty="0">
                <a:solidFill>
                  <a:schemeClr val="bg1"/>
                </a:solidFill>
                <a:latin typeface="Calibri" pitchFamily="34" charset="0"/>
              </a:rPr>
              <a:t>Vincent Alulu</a:t>
            </a:r>
          </a:p>
          <a:p>
            <a:r>
              <a:rPr lang="en-US" sz="2800" dirty="0">
                <a:solidFill>
                  <a:schemeClr val="bg1"/>
                </a:solidFill>
                <a:latin typeface="Calibri" pitchFamily="34" charset="0"/>
              </a:rPr>
              <a:t>GPS , UC San Diego</a:t>
            </a:r>
          </a:p>
          <a:p>
            <a:r>
              <a:rPr lang="en-US" sz="2800" dirty="0">
                <a:solidFill>
                  <a:schemeClr val="bg1"/>
                </a:solidFill>
                <a:latin typeface="Calibri" pitchFamily="34" charset="0"/>
              </a:rPr>
              <a:t>Email: valulu@ucsd.edu</a:t>
            </a:r>
          </a:p>
          <a:p>
            <a:r>
              <a:rPr lang="en-US" sz="2800" dirty="0">
                <a:solidFill>
                  <a:schemeClr val="bg1"/>
                </a:solidFill>
                <a:latin typeface="Calibri" pitchFamily="34" charset="0"/>
              </a:rPr>
              <a:t>Phone: 8582414795</a:t>
            </a:r>
          </a:p>
          <a:p>
            <a:r>
              <a:rPr lang="en-US" sz="2800" dirty="0">
                <a:solidFill>
                  <a:schemeClr val="bg1"/>
                </a:solidFill>
                <a:latin typeface="Calibri" pitchFamily="34" charset="0"/>
              </a:rPr>
              <a:t>Website: ________</a:t>
            </a:r>
          </a:p>
        </p:txBody>
      </p:sp>
      <p:sp>
        <p:nvSpPr>
          <p:cNvPr id="2182" name="Text Box 134"/>
          <p:cNvSpPr txBox="1">
            <a:spLocks noChangeArrowheads="1"/>
          </p:cNvSpPr>
          <p:nvPr/>
        </p:nvSpPr>
        <p:spPr bwMode="auto">
          <a:xfrm>
            <a:off x="914400" y="6858000"/>
            <a:ext cx="7240153" cy="18669000"/>
          </a:xfrm>
          <a:prstGeom prst="rect">
            <a:avLst/>
          </a:prstGeom>
          <a:solidFill>
            <a:schemeClr val="accent1">
              <a:lumMod val="75000"/>
            </a:schemeClr>
          </a:solidFill>
          <a:ln>
            <a:noFill/>
          </a:ln>
          <a:effectLst/>
        </p:spPr>
        <p:txBody>
          <a:bodyPr wrap="square" lIns="182880" tIns="182880" rIns="182880" bIns="182880">
            <a:spAutoFit/>
          </a:bodyPr>
          <a:lstStyle/>
          <a:p>
            <a:r>
              <a:rPr lang="en-US" sz="2800" dirty="0"/>
              <a:t>Distracted driving kills over 3,200 Americans annually, with cellphones involved in 14% of fatal crashes. Young drivers are disproportionately affected, accounting for more than half of these incidents. Since 2007, 49 states and U.S. territories have adopted texting-while-driving bans, creating a natural experiment with staggered implementation and varying enforcement.</a:t>
            </a:r>
          </a:p>
          <a:p>
            <a:r>
              <a:rPr lang="en-US" sz="2800" dirty="0"/>
              <a:t>This study evaluates the effectiveness of these laws in reducing traffic fatalities using a two-way fixed effects (TWFE) regression model on panel data from all 50 U.S. states plus D.C., covering 1983–2012 (1,530 state-year observations). The identification strategy exploits variation in the timing of policy adoption while controlling for unobserved state-specific and time-varying factors. Fixed effects were preferred over random effects, supported by a Hausman test (χ² = 58.075, p &lt; 0.001), indicating non-random policy adoption.</a:t>
            </a:r>
          </a:p>
          <a:p>
            <a:r>
              <a:rPr lang="en-US" sz="2800" dirty="0"/>
              <a:t>Our outcome is log-transformed traffic fatalities per 100,000 population. Controls include demographic characteristics, per capita income, road and alcohol laws, and crime rates. Results show a consistent 5.3–6.5% reduction in fatalities associated with texting bans across all model specifications. Event study analysis confirms the causal interpretation, with no evidence of pre-trends.</a:t>
            </a:r>
          </a:p>
          <a:p>
            <a:r>
              <a:rPr lang="en-US" sz="2800" dirty="0"/>
              <a:t>Speed limits above 70 mph are associated with 12–14% higher fatality rates, while BAC limits below 0.08 show no significant effect. These findings offer robust evidence that texting bans are effective, cost-efficient tools for improving traffic safety. Policymakers should strengthen enforcement and consider adopting or reinforcing bans in remaining jurisdictions.</a:t>
            </a:r>
          </a:p>
        </p:txBody>
      </p:sp>
      <p:sp>
        <p:nvSpPr>
          <p:cNvPr id="2183" name="Text Box 135"/>
          <p:cNvSpPr txBox="1">
            <a:spLocks noChangeArrowheads="1"/>
          </p:cNvSpPr>
          <p:nvPr/>
        </p:nvSpPr>
        <p:spPr bwMode="auto">
          <a:xfrm>
            <a:off x="20452355" y="6781800"/>
            <a:ext cx="11395013" cy="7730691"/>
          </a:xfrm>
          <a:prstGeom prst="rect">
            <a:avLst/>
          </a:prstGeom>
          <a:solidFill>
            <a:schemeClr val="bg1"/>
          </a:solidFill>
          <a:ln>
            <a:noFill/>
          </a:ln>
          <a:effectLst/>
        </p:spPr>
        <p:txBody>
          <a:bodyPr wrap="square" lIns="182880" tIns="182880" rIns="182880" bIns="182880">
            <a:spAutoFit/>
          </a:bodyPr>
          <a:lstStyle/>
          <a:p>
            <a:pPr marL="457200" indent="-457200" defTabSz="3291573" fontAlgn="auto">
              <a:spcBef>
                <a:spcPts val="0"/>
              </a:spcBef>
              <a:spcAft>
                <a:spcPts val="0"/>
              </a:spcAft>
              <a:buFont typeface="Wingdings" panose="05000000000000000000" pitchFamily="2" charset="2"/>
              <a:buChar char="§"/>
            </a:pPr>
            <a:r>
              <a:rPr lang="en-US" sz="2600" dirty="0"/>
              <a:t>Texting bans show a consistent negative association with traffic fatalities across all models. Model 0 indicates a 6.5% reduction in fatalities (p &lt; 0.001), and this effect remains robust (-5.3% to -6.5%) even after adding controls. The results suggest these bans significantly improve road safety.</a:t>
            </a:r>
          </a:p>
          <a:p>
            <a:pPr marL="457200" indent="-457200" defTabSz="3291573" fontAlgn="auto">
              <a:spcBef>
                <a:spcPts val="0"/>
              </a:spcBef>
              <a:spcAft>
                <a:spcPts val="0"/>
              </a:spcAft>
              <a:buFont typeface="Wingdings" panose="05000000000000000000" pitchFamily="2" charset="2"/>
              <a:buChar char="§"/>
            </a:pPr>
            <a:r>
              <a:rPr lang="en-US" sz="2600" dirty="0"/>
              <a:t>Demographic factors reveal unexpected patterns. Older populations correlate with higher fatality rates, possibly due to crash survivability differences. Per capita income has a minimal effect, indicating economic factors play a minor role compared to policy interventions.</a:t>
            </a:r>
          </a:p>
          <a:p>
            <a:pPr marL="457200" indent="-457200" defTabSz="3291573" fontAlgn="auto">
              <a:spcBef>
                <a:spcPts val="0"/>
              </a:spcBef>
              <a:spcAft>
                <a:spcPts val="0"/>
              </a:spcAft>
              <a:buFont typeface="Wingdings" panose="05000000000000000000" pitchFamily="2" charset="2"/>
              <a:buChar char="§"/>
            </a:pPr>
            <a:r>
              <a:rPr lang="en-US" sz="2600" dirty="0"/>
              <a:t>Speed limits above 70 mph strongly increase fatalities (12–14% higher rates). Seatbelt laws show mixed significance, while blood alcohol concentration  limits under 0.08 have no detectable effect. This highlights varying impacts of different safety policies.</a:t>
            </a:r>
          </a:p>
          <a:p>
            <a:pPr marL="457200" indent="-457200" defTabSz="3291573" fontAlgn="auto">
              <a:spcBef>
                <a:spcPts val="0"/>
              </a:spcBef>
              <a:spcAft>
                <a:spcPts val="0"/>
              </a:spcAft>
              <a:buFont typeface="Wingdings" panose="05000000000000000000" pitchFamily="2" charset="2"/>
              <a:buChar char="§"/>
            </a:pPr>
            <a:r>
              <a:rPr lang="en-US" sz="2600" dirty="0"/>
              <a:t>Including violent crime rates as a control reveals a small but significant link to higher fatalities. </a:t>
            </a:r>
          </a:p>
          <a:p>
            <a:pPr marL="457200" indent="-457200" defTabSz="3291573" fontAlgn="auto">
              <a:spcBef>
                <a:spcPts val="0"/>
              </a:spcBef>
              <a:spcAft>
                <a:spcPts val="0"/>
              </a:spcAft>
              <a:buFont typeface="Wingdings" panose="05000000000000000000" pitchFamily="2" charset="2"/>
              <a:buChar char="§"/>
            </a:pPr>
            <a:r>
              <a:rPr lang="en-US" sz="2600" dirty="0"/>
              <a:t>The texting ban effect persists even after accounting for this, reinforcing its independent impact. Models explain 90–92% of variance, supporting their reliability.</a:t>
            </a:r>
            <a:endParaRPr lang="en-US" sz="2600" dirty="0">
              <a:solidFill>
                <a:prstClr val="black"/>
              </a:solidFill>
              <a:latin typeface="Calibri" pitchFamily="34" charset="0"/>
            </a:endParaRPr>
          </a:p>
        </p:txBody>
      </p:sp>
      <p:sp>
        <p:nvSpPr>
          <p:cNvPr id="2184" name="Text Box 136"/>
          <p:cNvSpPr txBox="1">
            <a:spLocks noChangeArrowheads="1"/>
          </p:cNvSpPr>
          <p:nvPr/>
        </p:nvSpPr>
        <p:spPr bwMode="auto">
          <a:xfrm>
            <a:off x="32673112" y="6400800"/>
            <a:ext cx="10303688" cy="7971413"/>
          </a:xfrm>
          <a:prstGeom prst="rect">
            <a:avLst/>
          </a:prstGeom>
          <a:solidFill>
            <a:schemeClr val="bg1"/>
          </a:solidFill>
          <a:ln>
            <a:noFill/>
          </a:ln>
          <a:effectLst/>
        </p:spPr>
        <p:txBody>
          <a:bodyPr wrap="square" lIns="182880" tIns="182880" rIns="182880" bIns="182880">
            <a:spAutoFit/>
          </a:bodyPr>
          <a:lstStyle/>
          <a:p>
            <a:pPr marL="457200" indent="-457200" defTabSz="3291573" fontAlgn="auto">
              <a:spcBef>
                <a:spcPts val="0"/>
              </a:spcBef>
              <a:spcAft>
                <a:spcPts val="0"/>
              </a:spcAft>
              <a:buFont typeface="Wingdings" panose="05000000000000000000" pitchFamily="2" charset="2"/>
              <a:buChar char="§"/>
            </a:pPr>
            <a:r>
              <a:rPr lang="en-US" sz="2600" dirty="0"/>
              <a:t>The findings strongly support texting bans as effective policy tools, reducing fatalities by 5–6%. The consistent results across models suggest a causal relationship, aligning with distracted driving research. This effect size is meaningful for public health, given traffic fatality rates.</a:t>
            </a:r>
          </a:p>
          <a:p>
            <a:pPr marL="457200" indent="-457200" defTabSz="3291573" fontAlgn="auto">
              <a:spcBef>
                <a:spcPts val="0"/>
              </a:spcBef>
              <a:spcAft>
                <a:spcPts val="0"/>
              </a:spcAft>
              <a:buFont typeface="Wingdings" panose="05000000000000000000" pitchFamily="2" charset="2"/>
              <a:buChar char="§"/>
            </a:pPr>
            <a:r>
              <a:rPr lang="en-US" sz="2600" dirty="0"/>
              <a:t>The unexpected link between older populations and higher fatalities warrants further study. It may reflect differences in crash outcomes rather than crash frequency. Income’s negligible role suggests targeted policies matter more than broad economic factors.</a:t>
            </a:r>
          </a:p>
          <a:p>
            <a:pPr marL="457200" indent="-457200" defTabSz="3291573" fontAlgn="auto">
              <a:spcBef>
                <a:spcPts val="0"/>
              </a:spcBef>
              <a:spcAft>
                <a:spcPts val="0"/>
              </a:spcAft>
              <a:buFont typeface="Wingdings" panose="05000000000000000000" pitchFamily="2" charset="2"/>
              <a:buChar char="§"/>
            </a:pPr>
            <a:r>
              <a:rPr lang="en-US" sz="2600" dirty="0"/>
              <a:t>Higher speed limits clearly increase fatalities, reinforcing the need for stricter enforcement. Seatbelt laws’ varying significance suggests interactions with other policies, while BAC laws’ lack of effect may stem from widespread existing adoption.</a:t>
            </a:r>
          </a:p>
          <a:p>
            <a:pPr marL="457200" indent="-457200" defTabSz="3291573" fontAlgn="auto">
              <a:spcBef>
                <a:spcPts val="0"/>
              </a:spcBef>
              <a:spcAft>
                <a:spcPts val="0"/>
              </a:spcAft>
              <a:buFont typeface="Wingdings" panose="05000000000000000000" pitchFamily="2" charset="2"/>
              <a:buChar char="§"/>
            </a:pPr>
            <a:r>
              <a:rPr lang="en-US" sz="2600" dirty="0"/>
              <a:t>Violent crime’s association with fatalities hints at broader behavioral or enforcement factors. Yet, texting bans remain effective regardless, emphasizing their standalone value. Future research should explore how social context and policy combinations shape traffic safety.</a:t>
            </a:r>
            <a:endParaRPr lang="en-US" sz="2600" dirty="0">
              <a:solidFill>
                <a:prstClr val="black"/>
              </a:solidFill>
              <a:latin typeface="Calibri" pitchFamily="34" charset="0"/>
            </a:endParaRPr>
          </a:p>
        </p:txBody>
      </p:sp>
      <p:sp>
        <p:nvSpPr>
          <p:cNvPr id="2186" name="Text Box 138"/>
          <p:cNvSpPr txBox="1">
            <a:spLocks noChangeArrowheads="1"/>
          </p:cNvSpPr>
          <p:nvPr/>
        </p:nvSpPr>
        <p:spPr bwMode="auto">
          <a:xfrm>
            <a:off x="32540576" y="23042463"/>
            <a:ext cx="10741024" cy="4770537"/>
          </a:xfrm>
          <a:prstGeom prst="rect">
            <a:avLst/>
          </a:prstGeom>
          <a:solidFill>
            <a:schemeClr val="bg1"/>
          </a:solidFill>
          <a:ln>
            <a:noFill/>
          </a:ln>
          <a:effectLst/>
        </p:spPr>
        <p:txBody>
          <a:bodyPr wrap="square" lIns="182880" tIns="182880" rIns="182880" bIns="182880">
            <a:spAutoFit/>
          </a:bodyPr>
          <a:lstStyle/>
          <a:p>
            <a:pPr marL="457200" indent="-457200">
              <a:buFont typeface="Wingdings" panose="05000000000000000000" pitchFamily="2" charset="2"/>
              <a:buChar char="§"/>
            </a:pPr>
            <a:r>
              <a:rPr lang="en-US" sz="2600" dirty="0"/>
              <a:t>Our analysis finds robust evidence that texting bans reduce traffic fatalities. Across multiple model specifications, the policy is associated with a consistent 5.3% - 6.5% decline in fatalities, even after controlling for state-level factors and time trends. Event study results show no pre-trends, reinforcing the causal interpretation.</a:t>
            </a:r>
          </a:p>
          <a:p>
            <a:pPr marL="457200" indent="-457200">
              <a:buFont typeface="Wingdings" panose="05000000000000000000" pitchFamily="2" charset="2"/>
              <a:buChar char="§"/>
            </a:pPr>
            <a:r>
              <a:rPr lang="en-US" sz="2600" dirty="0"/>
              <a:t>These findings carry important policy implications. While texting bans alone won't eliminate distracted driving deaths, they offer a cost-effective way to save lives. In states where bans already exist, strengthening enforcement could enhance their impact. For the few remaining jurisdictions without such laws, adoption could still prevent avoidable fatalities.</a:t>
            </a:r>
          </a:p>
        </p:txBody>
      </p:sp>
      <p:sp>
        <p:nvSpPr>
          <p:cNvPr id="2187" name="Text Box 139"/>
          <p:cNvSpPr txBox="1">
            <a:spLocks noChangeArrowheads="1"/>
          </p:cNvSpPr>
          <p:nvPr/>
        </p:nvSpPr>
        <p:spPr bwMode="auto">
          <a:xfrm>
            <a:off x="9414869" y="6477001"/>
            <a:ext cx="9910079" cy="10286999"/>
          </a:xfrm>
          <a:prstGeom prst="rect">
            <a:avLst/>
          </a:prstGeom>
          <a:solidFill>
            <a:schemeClr val="bg1"/>
          </a:solidFill>
          <a:ln>
            <a:noFill/>
          </a:ln>
          <a:effectLst/>
        </p:spPr>
        <p:txBody>
          <a:bodyPr wrap="square" lIns="182880" tIns="182880" rIns="182880" bIns="182880">
            <a:spAutoFit/>
          </a:bodyPr>
          <a:lstStyle/>
          <a:p>
            <a:pPr marL="457200" indent="-457200" defTabSz="3291573" fontAlgn="auto">
              <a:spcBef>
                <a:spcPts val="0"/>
              </a:spcBef>
              <a:spcAft>
                <a:spcPts val="0"/>
              </a:spcAft>
              <a:buFont typeface="Wingdings" panose="05000000000000000000" pitchFamily="2" charset="2"/>
              <a:buChar char="§"/>
            </a:pPr>
            <a:r>
              <a:rPr lang="en-US" sz="2600" dirty="0"/>
              <a:t>Distracted driving kills 3,275 Americans annually (National Highway Traffic Safety Administration, 2024), with cellphones involved in 14% of fatal crashes, disproportionately affecting young drivers (15-30 years old), who account for over half of these incidents. </a:t>
            </a:r>
          </a:p>
          <a:p>
            <a:pPr marL="457200" indent="-457200" defTabSz="3291573" fontAlgn="auto">
              <a:spcBef>
                <a:spcPts val="0"/>
              </a:spcBef>
              <a:spcAft>
                <a:spcPts val="0"/>
              </a:spcAft>
              <a:buFont typeface="Wingdings" panose="05000000000000000000" pitchFamily="2" charset="2"/>
              <a:buChar char="§"/>
            </a:pPr>
            <a:r>
              <a:rPr lang="en-US" sz="2600" dirty="0"/>
              <a:t>Wilson et al (2010) found that after declining from 1999 to 2005, fatalities from distracted driving </a:t>
            </a:r>
            <a:r>
              <a:rPr lang="en-US" sz="2600"/>
              <a:t>increased by 28</a:t>
            </a:r>
            <a:r>
              <a:rPr lang="en-US" sz="2600" dirty="0"/>
              <a:t>% after 2005, rising from 4572 fatalities to 5870 in 2008</a:t>
            </a:r>
          </a:p>
          <a:p>
            <a:pPr marL="457200" indent="-457200" defTabSz="3291573" fontAlgn="auto">
              <a:spcBef>
                <a:spcPts val="0"/>
              </a:spcBef>
              <a:spcAft>
                <a:spcPts val="0"/>
              </a:spcAft>
              <a:buFont typeface="Wingdings" panose="05000000000000000000" pitchFamily="2" charset="2"/>
              <a:buChar char="§"/>
            </a:pPr>
            <a:r>
              <a:rPr lang="en-US" sz="2600" dirty="0"/>
              <a:t>Since 2007, all 49 states and U.S. territories banned texting while driving, creating a natural experiment. Enforcement varies, primary (direct stops) vs. secondary (requires another violation), providing key insights into policy effectiveness.</a:t>
            </a:r>
          </a:p>
          <a:p>
            <a:pPr marL="457200" indent="-457200" defTabSz="3291573" fontAlgn="auto">
              <a:spcBef>
                <a:spcPts val="0"/>
              </a:spcBef>
              <a:spcAft>
                <a:spcPts val="0"/>
              </a:spcAft>
              <a:buFont typeface="Wingdings" panose="05000000000000000000" pitchFamily="2" charset="2"/>
              <a:buChar char="§"/>
            </a:pPr>
            <a:r>
              <a:rPr lang="en-US" sz="2600" dirty="0"/>
              <a:t>Research shows mixed impacts: bans reduce crashes with strict enforcement but may increase collisions if drivers hide phones. Effects often fade within 4 months, highlighting enforcement's key role. Effectiveness varies by age, texting bans help young drivers most, while adults benefit more from handheld restrictions.</a:t>
            </a:r>
          </a:p>
          <a:p>
            <a:pPr marL="457200" indent="-457200" defTabSz="3291573" fontAlgn="auto">
              <a:spcBef>
                <a:spcPts val="0"/>
              </a:spcBef>
              <a:spcAft>
                <a:spcPts val="0"/>
              </a:spcAft>
              <a:buFont typeface="Wingdings" panose="05000000000000000000" pitchFamily="2" charset="2"/>
              <a:buChar char="§"/>
            </a:pPr>
            <a:r>
              <a:rPr lang="en-US" sz="2600" dirty="0"/>
              <a:t>Methodological challenges persist, from measuring actual texting behavior to isolating policy effects in the wake of policy change. </a:t>
            </a:r>
          </a:p>
          <a:p>
            <a:pPr marL="457200" indent="-457200" defTabSz="3291573" fontAlgn="auto">
              <a:spcBef>
                <a:spcPts val="0"/>
              </a:spcBef>
              <a:spcAft>
                <a:spcPts val="0"/>
              </a:spcAft>
              <a:buFont typeface="Wingdings" panose="05000000000000000000" pitchFamily="2" charset="2"/>
              <a:buChar char="§"/>
            </a:pPr>
            <a:r>
              <a:rPr lang="en-US" sz="2600" dirty="0"/>
              <a:t>We employ two-way fixed effects DiD on state fatality data to estimate the impact of texting bans while accounting for real world policy adoption challenges.</a:t>
            </a:r>
          </a:p>
        </p:txBody>
      </p:sp>
      <p:sp>
        <p:nvSpPr>
          <p:cNvPr id="2188" name="Text Box 140"/>
          <p:cNvSpPr txBox="1">
            <a:spLocks noChangeArrowheads="1"/>
          </p:cNvSpPr>
          <p:nvPr/>
        </p:nvSpPr>
        <p:spPr bwMode="auto">
          <a:xfrm>
            <a:off x="32540576" y="28498800"/>
            <a:ext cx="10741024" cy="3779937"/>
          </a:xfrm>
          <a:prstGeom prst="rect">
            <a:avLst/>
          </a:prstGeom>
          <a:solidFill>
            <a:schemeClr val="bg1"/>
          </a:solidFill>
          <a:ln>
            <a:noFill/>
          </a:ln>
          <a:effectLst/>
        </p:spPr>
        <p:txBody>
          <a:bodyPr wrap="square" lIns="182880" tIns="182880" rIns="182880" bIns="182880">
            <a:spAutoFit/>
          </a:bodyPr>
          <a:lstStyle>
            <a:lvl1pPr marL="342900" indent="-342900">
              <a:defRPr>
                <a:solidFill>
                  <a:schemeClr val="tx1"/>
                </a:solidFill>
                <a:latin typeface="Arial" charset="0"/>
              </a:defRPr>
            </a:lvl1pPr>
            <a:lvl2pPr marL="800100" indent="-342900">
              <a:defRPr>
                <a:solidFill>
                  <a:schemeClr val="tx1"/>
                </a:solidFill>
                <a:latin typeface="Arial" charset="0"/>
              </a:defRPr>
            </a:lvl2pPr>
            <a:lvl3pPr marL="1257300" indent="-342900">
              <a:defRPr>
                <a:solidFill>
                  <a:schemeClr val="tx1"/>
                </a:solidFill>
                <a:latin typeface="Arial" charset="0"/>
              </a:defRPr>
            </a:lvl3pPr>
            <a:lvl4pPr marL="1714500" indent="-342900">
              <a:defRPr>
                <a:solidFill>
                  <a:schemeClr val="tx1"/>
                </a:solidFill>
                <a:latin typeface="Arial" charset="0"/>
              </a:defRPr>
            </a:lvl4pPr>
            <a:lvl5pPr marL="2171700" indent="-342900">
              <a:defRPr>
                <a:solidFill>
                  <a:schemeClr val="tx1"/>
                </a:solidFill>
                <a:latin typeface="Arial" charset="0"/>
              </a:defRPr>
            </a:lvl5pPr>
            <a:lvl6pPr marL="2628900" indent="-342900" fontAlgn="base">
              <a:spcBef>
                <a:spcPct val="0"/>
              </a:spcBef>
              <a:spcAft>
                <a:spcPct val="0"/>
              </a:spcAft>
              <a:defRPr>
                <a:solidFill>
                  <a:schemeClr val="tx1"/>
                </a:solidFill>
                <a:latin typeface="Arial" charset="0"/>
              </a:defRPr>
            </a:lvl6pPr>
            <a:lvl7pPr marL="3086100" indent="-342900" fontAlgn="base">
              <a:spcBef>
                <a:spcPct val="0"/>
              </a:spcBef>
              <a:spcAft>
                <a:spcPct val="0"/>
              </a:spcAft>
              <a:defRPr>
                <a:solidFill>
                  <a:schemeClr val="tx1"/>
                </a:solidFill>
                <a:latin typeface="Arial" charset="0"/>
              </a:defRPr>
            </a:lvl7pPr>
            <a:lvl8pPr marL="3543300" indent="-342900" fontAlgn="base">
              <a:spcBef>
                <a:spcPct val="0"/>
              </a:spcBef>
              <a:spcAft>
                <a:spcPct val="0"/>
              </a:spcAft>
              <a:defRPr>
                <a:solidFill>
                  <a:schemeClr val="tx1"/>
                </a:solidFill>
                <a:latin typeface="Arial" charset="0"/>
              </a:defRPr>
            </a:lvl8pPr>
            <a:lvl9pPr marL="4000500" indent="-342900" fontAlgn="base">
              <a:spcBef>
                <a:spcPct val="0"/>
              </a:spcBef>
              <a:spcAft>
                <a:spcPct val="0"/>
              </a:spcAft>
              <a:defRPr>
                <a:solidFill>
                  <a:schemeClr val="tx1"/>
                </a:solidFill>
                <a:latin typeface="Arial" charset="0"/>
              </a:defRPr>
            </a:lvl9pPr>
          </a:lstStyle>
          <a:p>
            <a:pPr>
              <a:spcAft>
                <a:spcPct val="50000"/>
              </a:spcAft>
              <a:buFontTx/>
              <a:buAutoNum type="arabicPeriod"/>
            </a:pPr>
            <a:r>
              <a:rPr lang="en-US" sz="2600" dirty="0"/>
              <a:t>National Highway Traffic Safety Administration. (2024). </a:t>
            </a:r>
            <a:r>
              <a:rPr lang="en-US" sz="2600" i="1" dirty="0"/>
              <a:t>Overview of motor vehicle crashes in 2023</a:t>
            </a:r>
            <a:r>
              <a:rPr lang="en-US" sz="2600" dirty="0"/>
              <a:t>. U.S. Department of Transportation. </a:t>
            </a:r>
            <a:r>
              <a:rPr lang="en-US" sz="2600" dirty="0">
                <a:hlinkClick r:id="rId2"/>
              </a:rPr>
              <a:t>https://www.nhtsa.gov</a:t>
            </a:r>
            <a:r>
              <a:rPr lang="en-US" sz="2600" dirty="0"/>
              <a:t>. See statistics here: https://crashstats.nhtsa.dot.gov/Api/Public/ViewPublication/813703?utm_source=chatgpt.com </a:t>
            </a:r>
          </a:p>
          <a:p>
            <a:pPr>
              <a:spcAft>
                <a:spcPct val="50000"/>
              </a:spcAft>
              <a:buFontTx/>
              <a:buAutoNum type="arabicPeriod"/>
            </a:pPr>
            <a:r>
              <a:rPr lang="en-US" sz="2600" dirty="0"/>
              <a:t>Wilson, F. A., &amp; Stimpson, J. P. (2010). Trends in fatalities from distracted driving in the United States, 1999 to 2008. </a:t>
            </a:r>
            <a:r>
              <a:rPr lang="en-US" sz="2600" i="1" dirty="0"/>
              <a:t>American journal of public health</a:t>
            </a:r>
            <a:r>
              <a:rPr lang="en-US" sz="2600" dirty="0"/>
              <a:t>, </a:t>
            </a:r>
            <a:r>
              <a:rPr lang="en-US" sz="2600" i="1" dirty="0"/>
              <a:t>100</a:t>
            </a:r>
            <a:r>
              <a:rPr lang="en-US" sz="2600" dirty="0"/>
              <a:t>(11), 2213-2219.</a:t>
            </a:r>
            <a:endParaRPr lang="en-US" sz="2600" dirty="0">
              <a:latin typeface="Calibri" pitchFamily="34" charset="0"/>
            </a:endParaRPr>
          </a:p>
        </p:txBody>
      </p:sp>
      <p:sp>
        <p:nvSpPr>
          <p:cNvPr id="76" name="Text Box 241"/>
          <p:cNvSpPr txBox="1">
            <a:spLocks noChangeArrowheads="1"/>
          </p:cNvSpPr>
          <p:nvPr/>
        </p:nvSpPr>
        <p:spPr bwMode="auto">
          <a:xfrm>
            <a:off x="20431895" y="22709735"/>
            <a:ext cx="7121431" cy="377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8575" tIns="34287" rIns="68575" bIns="34287">
            <a:spAutoFit/>
          </a:bodyPr>
          <a:lstStyle>
            <a:lvl1pPr defTabSz="4022725">
              <a:defRPr>
                <a:solidFill>
                  <a:schemeClr val="tx1"/>
                </a:solidFill>
                <a:latin typeface="Arial" pitchFamily="34" charset="0"/>
              </a:defRPr>
            </a:lvl1pPr>
            <a:lvl2pPr marL="419100" defTabSz="4022725">
              <a:defRPr>
                <a:solidFill>
                  <a:schemeClr val="tx1"/>
                </a:solidFill>
                <a:latin typeface="Arial" pitchFamily="34" charset="0"/>
              </a:defRPr>
            </a:lvl2pPr>
            <a:lvl3pPr marL="838200" defTabSz="4022725">
              <a:defRPr>
                <a:solidFill>
                  <a:schemeClr val="tx1"/>
                </a:solidFill>
                <a:latin typeface="Arial" pitchFamily="34" charset="0"/>
              </a:defRPr>
            </a:lvl3pPr>
            <a:lvl4pPr marL="1257300" defTabSz="4022725">
              <a:defRPr>
                <a:solidFill>
                  <a:schemeClr val="tx1"/>
                </a:solidFill>
                <a:latin typeface="Arial" pitchFamily="34" charset="0"/>
              </a:defRPr>
            </a:lvl4pPr>
            <a:lvl5pPr marL="1676400" defTabSz="4022725">
              <a:defRPr>
                <a:solidFill>
                  <a:schemeClr val="tx1"/>
                </a:solidFill>
                <a:latin typeface="Arial" pitchFamily="34" charset="0"/>
              </a:defRPr>
            </a:lvl5pPr>
            <a:lvl6pPr marL="2133600" defTabSz="4022725" fontAlgn="base">
              <a:spcBef>
                <a:spcPct val="0"/>
              </a:spcBef>
              <a:spcAft>
                <a:spcPct val="0"/>
              </a:spcAft>
              <a:defRPr>
                <a:solidFill>
                  <a:schemeClr val="tx1"/>
                </a:solidFill>
                <a:latin typeface="Arial" pitchFamily="34" charset="0"/>
              </a:defRPr>
            </a:lvl6pPr>
            <a:lvl7pPr marL="2590800" defTabSz="4022725" fontAlgn="base">
              <a:spcBef>
                <a:spcPct val="0"/>
              </a:spcBef>
              <a:spcAft>
                <a:spcPct val="0"/>
              </a:spcAft>
              <a:defRPr>
                <a:solidFill>
                  <a:schemeClr val="tx1"/>
                </a:solidFill>
                <a:latin typeface="Arial" pitchFamily="34" charset="0"/>
              </a:defRPr>
            </a:lvl7pPr>
            <a:lvl8pPr marL="3048000" defTabSz="4022725" fontAlgn="base">
              <a:spcBef>
                <a:spcPct val="0"/>
              </a:spcBef>
              <a:spcAft>
                <a:spcPct val="0"/>
              </a:spcAft>
              <a:defRPr>
                <a:solidFill>
                  <a:schemeClr val="tx1"/>
                </a:solidFill>
                <a:latin typeface="Arial" pitchFamily="34" charset="0"/>
              </a:defRPr>
            </a:lvl8pPr>
            <a:lvl9pPr marL="3505200" defTabSz="4022725" fontAlgn="base">
              <a:spcBef>
                <a:spcPct val="0"/>
              </a:spcBef>
              <a:spcAft>
                <a:spcPct val="0"/>
              </a:spcAft>
              <a:defRPr>
                <a:solidFill>
                  <a:schemeClr val="tx1"/>
                </a:solidFill>
                <a:latin typeface="Arial" pitchFamily="34" charset="0"/>
              </a:defRPr>
            </a:lvl9pPr>
          </a:lstStyle>
          <a:p>
            <a:pPr algn="ctr"/>
            <a:r>
              <a:rPr lang="en-US" sz="2000" b="1" dirty="0">
                <a:solidFill>
                  <a:schemeClr val="accent1">
                    <a:lumMod val="50000"/>
                  </a:schemeClr>
                </a:solidFill>
                <a:latin typeface="Calibri" pitchFamily="34" charset="0"/>
              </a:rPr>
              <a:t>Table 1.</a:t>
            </a:r>
            <a:r>
              <a:rPr lang="en-US" sz="2000" dirty="0"/>
              <a:t> Effect of Texting Bans on Traffic Fatality Rates</a:t>
            </a:r>
            <a:r>
              <a:rPr lang="en-US" sz="2000" dirty="0">
                <a:solidFill>
                  <a:schemeClr val="accent1">
                    <a:lumMod val="50000"/>
                  </a:schemeClr>
                </a:solidFill>
                <a:latin typeface="Calibri" pitchFamily="34" charset="0"/>
              </a:rPr>
              <a:t>.</a:t>
            </a:r>
          </a:p>
        </p:txBody>
      </p:sp>
      <p:graphicFrame>
        <p:nvGraphicFramePr>
          <p:cNvPr id="7" name="Table 6">
            <a:extLst>
              <a:ext uri="{FF2B5EF4-FFF2-40B4-BE49-F238E27FC236}">
                <a16:creationId xmlns:a16="http://schemas.microsoft.com/office/drawing/2014/main" id="{2E183C16-F178-69C9-EEB3-9AE587D66998}"/>
              </a:ext>
            </a:extLst>
          </p:cNvPr>
          <p:cNvGraphicFramePr>
            <a:graphicFrameLocks noGrp="1"/>
          </p:cNvGraphicFramePr>
          <p:nvPr>
            <p:extLst>
              <p:ext uri="{D42A27DB-BD31-4B8C-83A1-F6EECF244321}">
                <p14:modId xmlns:p14="http://schemas.microsoft.com/office/powerpoint/2010/main" val="2063714203"/>
              </p:ext>
            </p:extLst>
          </p:nvPr>
        </p:nvGraphicFramePr>
        <p:xfrm>
          <a:off x="20363699" y="22709735"/>
          <a:ext cx="11376603" cy="7248574"/>
        </p:xfrm>
        <a:graphic>
          <a:graphicData uri="http://schemas.openxmlformats.org/drawingml/2006/table">
            <a:tbl>
              <a:tblPr/>
              <a:tblGrid>
                <a:gridCol w="3185448">
                  <a:extLst>
                    <a:ext uri="{9D8B030D-6E8A-4147-A177-3AD203B41FA5}">
                      <a16:colId xmlns:a16="http://schemas.microsoft.com/office/drawing/2014/main" val="1034876612"/>
                    </a:ext>
                  </a:extLst>
                </a:gridCol>
                <a:gridCol w="1606109">
                  <a:extLst>
                    <a:ext uri="{9D8B030D-6E8A-4147-A177-3AD203B41FA5}">
                      <a16:colId xmlns:a16="http://schemas.microsoft.com/office/drawing/2014/main" val="1926085211"/>
                    </a:ext>
                  </a:extLst>
                </a:gridCol>
                <a:gridCol w="1338424">
                  <a:extLst>
                    <a:ext uri="{9D8B030D-6E8A-4147-A177-3AD203B41FA5}">
                      <a16:colId xmlns:a16="http://schemas.microsoft.com/office/drawing/2014/main" val="3182803823"/>
                    </a:ext>
                  </a:extLst>
                </a:gridCol>
                <a:gridCol w="1338424">
                  <a:extLst>
                    <a:ext uri="{9D8B030D-6E8A-4147-A177-3AD203B41FA5}">
                      <a16:colId xmlns:a16="http://schemas.microsoft.com/office/drawing/2014/main" val="612562420"/>
                    </a:ext>
                  </a:extLst>
                </a:gridCol>
                <a:gridCol w="1338424">
                  <a:extLst>
                    <a:ext uri="{9D8B030D-6E8A-4147-A177-3AD203B41FA5}">
                      <a16:colId xmlns:a16="http://schemas.microsoft.com/office/drawing/2014/main" val="3680056539"/>
                    </a:ext>
                  </a:extLst>
                </a:gridCol>
                <a:gridCol w="1338424">
                  <a:extLst>
                    <a:ext uri="{9D8B030D-6E8A-4147-A177-3AD203B41FA5}">
                      <a16:colId xmlns:a16="http://schemas.microsoft.com/office/drawing/2014/main" val="1920074527"/>
                    </a:ext>
                  </a:extLst>
                </a:gridCol>
                <a:gridCol w="1231350">
                  <a:extLst>
                    <a:ext uri="{9D8B030D-6E8A-4147-A177-3AD203B41FA5}">
                      <a16:colId xmlns:a16="http://schemas.microsoft.com/office/drawing/2014/main" val="2729589234"/>
                    </a:ext>
                  </a:extLst>
                </a:gridCol>
              </a:tblGrid>
              <a:tr h="339777">
                <a:tc>
                  <a:txBody>
                    <a:bodyPr/>
                    <a:lstStyle/>
                    <a:p>
                      <a:pPr algn="l" fontAlgn="b"/>
                      <a:r>
                        <a:rPr lang="en-US" sz="20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w="25400" cap="flat" cmpd="dbl" algn="ctr">
                      <a:solidFill>
                        <a:srgbClr val="000000"/>
                      </a:solidFill>
                      <a:prstDash val="solid"/>
                      <a:round/>
                      <a:headEnd type="none" w="med" len="med"/>
                      <a:tailEnd type="none" w="med" len="med"/>
                    </a:lnB>
                    <a:noFill/>
                  </a:tcPr>
                </a:tc>
                <a:tc>
                  <a:txBody>
                    <a:bodyPr/>
                    <a:lstStyle/>
                    <a:p>
                      <a:pPr algn="l" fontAlgn="b"/>
                      <a:r>
                        <a:rPr lang="en-US" sz="20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w="25400" cap="flat" cmpd="dbl" algn="ctr">
                      <a:solidFill>
                        <a:srgbClr val="000000"/>
                      </a:solidFill>
                      <a:prstDash val="solid"/>
                      <a:round/>
                      <a:headEnd type="none" w="med" len="med"/>
                      <a:tailEnd type="none" w="med" len="med"/>
                    </a:lnB>
                    <a:noFill/>
                  </a:tcPr>
                </a:tc>
                <a:tc>
                  <a:txBody>
                    <a:bodyPr/>
                    <a:lstStyle/>
                    <a:p>
                      <a:pPr algn="l" fontAlgn="b"/>
                      <a:r>
                        <a:rPr lang="en-US" sz="20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w="25400" cap="flat" cmpd="dbl" algn="ctr">
                      <a:solidFill>
                        <a:srgbClr val="000000"/>
                      </a:solidFill>
                      <a:prstDash val="solid"/>
                      <a:round/>
                      <a:headEnd type="none" w="med" len="med"/>
                      <a:tailEnd type="none" w="med" len="med"/>
                    </a:lnB>
                    <a:noFill/>
                  </a:tcPr>
                </a:tc>
                <a:tc>
                  <a:txBody>
                    <a:bodyPr/>
                    <a:lstStyle/>
                    <a:p>
                      <a:pPr algn="l" fontAlgn="b"/>
                      <a:r>
                        <a:rPr lang="en-US" sz="20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w="25400" cap="flat" cmpd="dbl" algn="ctr">
                      <a:solidFill>
                        <a:srgbClr val="000000"/>
                      </a:solidFill>
                      <a:prstDash val="solid"/>
                      <a:round/>
                      <a:headEnd type="none" w="med" len="med"/>
                      <a:tailEnd type="none" w="med" len="med"/>
                    </a:lnB>
                    <a:noFill/>
                  </a:tcPr>
                </a:tc>
                <a:tc>
                  <a:txBody>
                    <a:bodyPr/>
                    <a:lstStyle/>
                    <a:p>
                      <a:pPr algn="l" fontAlgn="b"/>
                      <a:r>
                        <a:rPr lang="en-US" sz="20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w="25400" cap="flat" cmpd="dbl" algn="ctr">
                      <a:solidFill>
                        <a:srgbClr val="000000"/>
                      </a:solidFill>
                      <a:prstDash val="solid"/>
                      <a:round/>
                      <a:headEnd type="none" w="med" len="med"/>
                      <a:tailEnd type="none" w="med" len="med"/>
                    </a:lnB>
                    <a:noFill/>
                  </a:tcPr>
                </a:tc>
                <a:tc>
                  <a:txBody>
                    <a:bodyPr/>
                    <a:lstStyle/>
                    <a:p>
                      <a:pPr algn="l" fontAlgn="b"/>
                      <a:r>
                        <a:rPr lang="en-US" sz="20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w="25400" cap="flat" cmpd="dbl" algn="ctr">
                      <a:solidFill>
                        <a:srgbClr val="000000"/>
                      </a:solidFill>
                      <a:prstDash val="solid"/>
                      <a:round/>
                      <a:headEnd type="none" w="med" len="med"/>
                      <a:tailEnd type="none" w="med" len="med"/>
                    </a:lnB>
                    <a:noFill/>
                  </a:tcPr>
                </a:tc>
                <a:tc>
                  <a:txBody>
                    <a:bodyPr/>
                    <a:lstStyle/>
                    <a:p>
                      <a:pPr algn="l" fontAlgn="b"/>
                      <a:r>
                        <a:rPr lang="en-US" sz="2000" b="0" i="0" u="none" strike="noStrike">
                          <a:solidFill>
                            <a:srgbClr val="000000"/>
                          </a:solidFill>
                          <a:effectLst/>
                          <a:latin typeface="Calibri" panose="020F0502020204030204" pitchFamily="34" charset="0"/>
                        </a:rPr>
                        <a:t> </a:t>
                      </a:r>
                    </a:p>
                  </a:txBody>
                  <a:tcPr marL="6350" marR="6350" marT="6350" marB="0" anchor="b">
                    <a:lnL>
                      <a:noFill/>
                    </a:lnL>
                    <a:lnR>
                      <a:noFill/>
                    </a:lnR>
                    <a:lnT>
                      <a:noFill/>
                    </a:lnT>
                    <a:lnB w="25400" cap="flat" cmpd="dbl" algn="ctr">
                      <a:solidFill>
                        <a:srgbClr val="000000"/>
                      </a:solidFill>
                      <a:prstDash val="solid"/>
                      <a:round/>
                      <a:headEnd type="none" w="med" len="med"/>
                      <a:tailEnd type="none" w="med" len="med"/>
                    </a:lnB>
                    <a:noFill/>
                  </a:tcPr>
                </a:tc>
                <a:extLst>
                  <a:ext uri="{0D108BD9-81ED-4DB2-BD59-A6C34878D82A}">
                    <a16:rowId xmlns:a16="http://schemas.microsoft.com/office/drawing/2014/main" val="614657491"/>
                  </a:ext>
                </a:extLst>
              </a:tr>
              <a:tr h="339777">
                <a:tc>
                  <a:txBody>
                    <a:bodyPr/>
                    <a:lstStyle/>
                    <a:p>
                      <a:pPr algn="l" fontAlgn="b"/>
                      <a:endParaRPr lang="en-US" sz="2000" b="0" i="0" u="none" strike="noStrike" dirty="0">
                        <a:solidFill>
                          <a:srgbClr val="000000"/>
                        </a:solidFill>
                        <a:effectLst/>
                        <a:latin typeface="Calibri" panose="020F0502020204030204" pitchFamily="34" charset="0"/>
                      </a:endParaRPr>
                    </a:p>
                  </a:txBody>
                  <a:tcPr marL="6350" marR="6350" marT="6350" marB="0" anchor="b">
                    <a:lnL>
                      <a:noFill/>
                    </a:lnL>
                    <a:lnR>
                      <a:noFill/>
                    </a:lnR>
                    <a:lnT w="25400" cap="flat" cmpd="dbl" algn="ctr">
                      <a:solidFill>
                        <a:srgbClr val="000000"/>
                      </a:solidFill>
                      <a:prstDash val="solid"/>
                      <a:round/>
                      <a:headEnd type="none" w="med" len="med"/>
                      <a:tailEnd type="none" w="med" len="med"/>
                    </a:lnT>
                    <a:lnB>
                      <a:noFill/>
                    </a:lnB>
                    <a:noFill/>
                  </a:tcPr>
                </a:tc>
                <a:tc gridSpan="6">
                  <a:txBody>
                    <a:bodyPr/>
                    <a:lstStyle/>
                    <a:p>
                      <a:pPr algn="l" fontAlgn="b"/>
                      <a:r>
                        <a:rPr lang="en-US" sz="2000" b="0" i="0" u="none" strike="noStrike" dirty="0">
                          <a:solidFill>
                            <a:srgbClr val="000000"/>
                          </a:solidFill>
                          <a:effectLst/>
                          <a:latin typeface="Calibri" panose="020F0502020204030204" pitchFamily="34" charset="0"/>
                        </a:rPr>
                        <a:t>Dependent variable: Log(Traffic fatalities per 100,000 population)</a:t>
                      </a:r>
                    </a:p>
                  </a:txBody>
                  <a:tcPr marL="6350" marR="6350" marT="6350" marB="0" anchor="b">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96797305"/>
                  </a:ext>
                </a:extLst>
              </a:tr>
              <a:tr h="328451">
                <a:tc>
                  <a:txBody>
                    <a:bodyPr/>
                    <a:lstStyle/>
                    <a:p>
                      <a:pPr algn="l" fontAlgn="b"/>
                      <a:r>
                        <a:rPr lang="en-US" sz="2000" b="0" i="0" u="none" strike="noStrike">
                          <a:solidFill>
                            <a:srgbClr val="000000"/>
                          </a:solidFill>
                          <a:effectLst/>
                          <a:latin typeface="Calibri" panose="020F0502020204030204" pitchFamily="34" charset="0"/>
                        </a:rPr>
                        <a:t>Term</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panose="020F0502020204030204" pitchFamily="34" charset="0"/>
                        </a:rPr>
                        <a:t>Model 0</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Model 1</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Model 2</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Model 3</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Model 4</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Model 5</a:t>
                      </a:r>
                    </a:p>
                  </a:txBody>
                  <a:tcPr marL="6350" marR="6350" marT="635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95049570"/>
                  </a:ext>
                </a:extLst>
              </a:tr>
              <a:tr h="328451">
                <a:tc>
                  <a:txBody>
                    <a:bodyPr/>
                    <a:lstStyle/>
                    <a:p>
                      <a:pPr algn="l" fontAlgn="b"/>
                      <a:r>
                        <a:rPr lang="en-US" sz="2000" b="0" i="0" u="none" strike="noStrike">
                          <a:solidFill>
                            <a:srgbClr val="000000"/>
                          </a:solidFill>
                          <a:effectLst/>
                          <a:latin typeface="Calibri" panose="020F0502020204030204" pitchFamily="34" charset="0"/>
                        </a:rPr>
                        <a:t>Texting Ban</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-0.065***</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-0.059***</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-0.063***</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-0.058***</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-0.053***</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-0.053*</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740124287"/>
                  </a:ext>
                </a:extLst>
              </a:tr>
              <a:tr h="328451">
                <a:tc>
                  <a:txBody>
                    <a:bodyPr/>
                    <a:lstStyle/>
                    <a:p>
                      <a:pPr algn="l"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(0.014)</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(0.013)</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(0.014)</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(0.013)</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(0.012)</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(0.029)</a:t>
                      </a:r>
                    </a:p>
                  </a:txBody>
                  <a:tcPr marL="6350" marR="6350" marT="6350" marB="0" anchor="b">
                    <a:lnL>
                      <a:noFill/>
                    </a:lnL>
                    <a:lnR>
                      <a:noFill/>
                    </a:lnR>
                    <a:lnT>
                      <a:noFill/>
                    </a:lnT>
                    <a:lnB>
                      <a:noFill/>
                    </a:lnB>
                    <a:noFill/>
                  </a:tcPr>
                </a:tc>
                <a:extLst>
                  <a:ext uri="{0D108BD9-81ED-4DB2-BD59-A6C34878D82A}">
                    <a16:rowId xmlns:a16="http://schemas.microsoft.com/office/drawing/2014/main" val="384260541"/>
                  </a:ext>
                </a:extLst>
              </a:tr>
              <a:tr h="328451">
                <a:tc>
                  <a:txBody>
                    <a:bodyPr/>
                    <a:lstStyle/>
                    <a:p>
                      <a:pPr algn="l" fontAlgn="b"/>
                      <a:r>
                        <a:rPr lang="en-US" sz="2000" b="0" i="0" u="none" strike="noStrike" dirty="0">
                          <a:solidFill>
                            <a:srgbClr val="000000"/>
                          </a:solidFill>
                          <a:effectLst/>
                          <a:latin typeface="Calibri" panose="020F0502020204030204" pitchFamily="34" charset="0"/>
                        </a:rPr>
                        <a:t>Average Age</a:t>
                      </a:r>
                    </a:p>
                  </a:txBody>
                  <a:tcPr marL="6350" marR="6350" marT="6350" marB="0" anchor="b">
                    <a:lnL>
                      <a:noFill/>
                    </a:lnL>
                    <a:lnR>
                      <a:noFill/>
                    </a:lnR>
                    <a:lnT>
                      <a:noFill/>
                    </a:lnT>
                    <a:lnB>
                      <a:noFill/>
                    </a:lnB>
                    <a:no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0.034***</a:t>
                      </a: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0.047***</a:t>
                      </a: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0.046***</a:t>
                      </a: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0.021***</a:t>
                      </a: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0.021</a:t>
                      </a:r>
                    </a:p>
                  </a:txBody>
                  <a:tcPr marL="6350" marR="6350" marT="6350" marB="0" anchor="b">
                    <a:lnL>
                      <a:noFill/>
                    </a:lnL>
                    <a:lnR>
                      <a:noFill/>
                    </a:lnR>
                    <a:lnT>
                      <a:noFill/>
                    </a:lnT>
                    <a:lnB>
                      <a:noFill/>
                    </a:lnB>
                    <a:noFill/>
                  </a:tcPr>
                </a:tc>
                <a:extLst>
                  <a:ext uri="{0D108BD9-81ED-4DB2-BD59-A6C34878D82A}">
                    <a16:rowId xmlns:a16="http://schemas.microsoft.com/office/drawing/2014/main" val="2892909850"/>
                  </a:ext>
                </a:extLst>
              </a:tr>
              <a:tr h="328451">
                <a:tc>
                  <a:txBody>
                    <a:bodyPr/>
                    <a:lstStyle/>
                    <a:p>
                      <a:pPr algn="l"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endParaRPr lang="en-US" sz="20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(0.008)</a:t>
                      </a: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(0.009)</a:t>
                      </a: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(0.009)</a:t>
                      </a: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(0.007)</a:t>
                      </a: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(0.023)</a:t>
                      </a:r>
                    </a:p>
                  </a:txBody>
                  <a:tcPr marL="6350" marR="6350" marT="6350" marB="0" anchor="b">
                    <a:lnL>
                      <a:noFill/>
                    </a:lnL>
                    <a:lnR>
                      <a:noFill/>
                    </a:lnR>
                    <a:lnT>
                      <a:noFill/>
                    </a:lnT>
                    <a:lnB>
                      <a:noFill/>
                    </a:lnB>
                    <a:noFill/>
                  </a:tcPr>
                </a:tc>
                <a:extLst>
                  <a:ext uri="{0D108BD9-81ED-4DB2-BD59-A6C34878D82A}">
                    <a16:rowId xmlns:a16="http://schemas.microsoft.com/office/drawing/2014/main" val="2004895071"/>
                  </a:ext>
                </a:extLst>
              </a:tr>
              <a:tr h="328451">
                <a:tc>
                  <a:txBody>
                    <a:bodyPr/>
                    <a:lstStyle/>
                    <a:p>
                      <a:pPr algn="l" fontAlgn="b"/>
                      <a:r>
                        <a:rPr lang="en-US" sz="2000" b="0" i="0" u="none" strike="noStrike">
                          <a:solidFill>
                            <a:srgbClr val="000000"/>
                          </a:solidFill>
                          <a:effectLst/>
                          <a:latin typeface="Calibri" panose="020F0502020204030204" pitchFamily="34" charset="0"/>
                        </a:rPr>
                        <a:t>Per Capita Income</a:t>
                      </a: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-0.000</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0.000***</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0.000***</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0.000***</a:t>
                      </a: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0.000</a:t>
                      </a:r>
                    </a:p>
                  </a:txBody>
                  <a:tcPr marL="6350" marR="6350" marT="6350" marB="0" anchor="b">
                    <a:lnL>
                      <a:noFill/>
                    </a:lnL>
                    <a:lnR>
                      <a:noFill/>
                    </a:lnR>
                    <a:lnT>
                      <a:noFill/>
                    </a:lnT>
                    <a:lnB>
                      <a:noFill/>
                    </a:lnB>
                    <a:noFill/>
                  </a:tcPr>
                </a:tc>
                <a:extLst>
                  <a:ext uri="{0D108BD9-81ED-4DB2-BD59-A6C34878D82A}">
                    <a16:rowId xmlns:a16="http://schemas.microsoft.com/office/drawing/2014/main" val="3875807123"/>
                  </a:ext>
                </a:extLst>
              </a:tr>
              <a:tr h="328451">
                <a:tc>
                  <a:txBody>
                    <a:bodyPr/>
                    <a:lstStyle/>
                    <a:p>
                      <a:pPr algn="l"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(0.000)</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(0.000)</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(0.000)</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(0.000)</a:t>
                      </a: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(0.000)</a:t>
                      </a:r>
                    </a:p>
                  </a:txBody>
                  <a:tcPr marL="6350" marR="6350" marT="6350" marB="0" anchor="b">
                    <a:lnL>
                      <a:noFill/>
                    </a:lnL>
                    <a:lnR>
                      <a:noFill/>
                    </a:lnR>
                    <a:lnT>
                      <a:noFill/>
                    </a:lnT>
                    <a:lnB>
                      <a:noFill/>
                    </a:lnB>
                    <a:noFill/>
                  </a:tcPr>
                </a:tc>
                <a:extLst>
                  <a:ext uri="{0D108BD9-81ED-4DB2-BD59-A6C34878D82A}">
                    <a16:rowId xmlns:a16="http://schemas.microsoft.com/office/drawing/2014/main" val="2456299676"/>
                  </a:ext>
                </a:extLst>
              </a:tr>
              <a:tr h="328451">
                <a:tc>
                  <a:txBody>
                    <a:bodyPr/>
                    <a:lstStyle/>
                    <a:p>
                      <a:pPr algn="l" fontAlgn="b"/>
                      <a:r>
                        <a:rPr lang="en-US" sz="2000" b="0" i="0" u="none" strike="noStrike">
                          <a:solidFill>
                            <a:srgbClr val="000000"/>
                          </a:solidFill>
                          <a:effectLst/>
                          <a:latin typeface="Calibri" panose="020F0502020204030204" pitchFamily="34" charset="0"/>
                        </a:rPr>
                        <a:t>Urban Density</a:t>
                      </a: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-0.028</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-0.031</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-0.047</a:t>
                      </a: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-0.047</a:t>
                      </a:r>
                    </a:p>
                  </a:txBody>
                  <a:tcPr marL="6350" marR="6350" marT="6350" marB="0" anchor="b">
                    <a:lnL>
                      <a:noFill/>
                    </a:lnL>
                    <a:lnR>
                      <a:noFill/>
                    </a:lnR>
                    <a:lnT>
                      <a:noFill/>
                    </a:lnT>
                    <a:lnB>
                      <a:noFill/>
                    </a:lnB>
                    <a:noFill/>
                  </a:tcPr>
                </a:tc>
                <a:extLst>
                  <a:ext uri="{0D108BD9-81ED-4DB2-BD59-A6C34878D82A}">
                    <a16:rowId xmlns:a16="http://schemas.microsoft.com/office/drawing/2014/main" val="1073310123"/>
                  </a:ext>
                </a:extLst>
              </a:tr>
              <a:tr h="328451">
                <a:tc>
                  <a:txBody>
                    <a:bodyPr/>
                    <a:lstStyle/>
                    <a:p>
                      <a:pPr algn="l"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(0.038)</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(0.038)</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(0.034)</a:t>
                      </a: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(0.061)</a:t>
                      </a:r>
                    </a:p>
                  </a:txBody>
                  <a:tcPr marL="6350" marR="6350" marT="6350" marB="0" anchor="b">
                    <a:lnL>
                      <a:noFill/>
                    </a:lnL>
                    <a:lnR>
                      <a:noFill/>
                    </a:lnR>
                    <a:lnT>
                      <a:noFill/>
                    </a:lnT>
                    <a:lnB>
                      <a:noFill/>
                    </a:lnB>
                    <a:noFill/>
                  </a:tcPr>
                </a:tc>
                <a:extLst>
                  <a:ext uri="{0D108BD9-81ED-4DB2-BD59-A6C34878D82A}">
                    <a16:rowId xmlns:a16="http://schemas.microsoft.com/office/drawing/2014/main" val="2780589282"/>
                  </a:ext>
                </a:extLst>
              </a:tr>
              <a:tr h="328451">
                <a:tc>
                  <a:txBody>
                    <a:bodyPr/>
                    <a:lstStyle/>
                    <a:p>
                      <a:pPr algn="l" fontAlgn="b"/>
                      <a:r>
                        <a:rPr lang="en-US" sz="2000" b="0" i="0" u="none" strike="noStrike">
                          <a:solidFill>
                            <a:srgbClr val="000000"/>
                          </a:solidFill>
                          <a:effectLst/>
                          <a:latin typeface="Calibri" panose="020F0502020204030204" pitchFamily="34" charset="0"/>
                        </a:rPr>
                        <a:t>Primary Seatbelt Law</a:t>
                      </a: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-0.025***</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0.003</a:t>
                      </a: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0.003</a:t>
                      </a:r>
                    </a:p>
                  </a:txBody>
                  <a:tcPr marL="6350" marR="6350" marT="6350" marB="0" anchor="b">
                    <a:lnL>
                      <a:noFill/>
                    </a:lnL>
                    <a:lnR>
                      <a:noFill/>
                    </a:lnR>
                    <a:lnT>
                      <a:noFill/>
                    </a:lnT>
                    <a:lnB>
                      <a:noFill/>
                    </a:lnB>
                    <a:noFill/>
                  </a:tcPr>
                </a:tc>
                <a:extLst>
                  <a:ext uri="{0D108BD9-81ED-4DB2-BD59-A6C34878D82A}">
                    <a16:rowId xmlns:a16="http://schemas.microsoft.com/office/drawing/2014/main" val="2849348090"/>
                  </a:ext>
                </a:extLst>
              </a:tr>
              <a:tr h="328451">
                <a:tc>
                  <a:txBody>
                    <a:bodyPr/>
                    <a:lstStyle/>
                    <a:p>
                      <a:pPr algn="l"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(0.008)</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(0.011)</a:t>
                      </a: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(0.023)</a:t>
                      </a:r>
                    </a:p>
                  </a:txBody>
                  <a:tcPr marL="6350" marR="6350" marT="6350" marB="0" anchor="b">
                    <a:lnL>
                      <a:noFill/>
                    </a:lnL>
                    <a:lnR>
                      <a:noFill/>
                    </a:lnR>
                    <a:lnT>
                      <a:noFill/>
                    </a:lnT>
                    <a:lnB>
                      <a:noFill/>
                    </a:lnB>
                    <a:noFill/>
                  </a:tcPr>
                </a:tc>
                <a:extLst>
                  <a:ext uri="{0D108BD9-81ED-4DB2-BD59-A6C34878D82A}">
                    <a16:rowId xmlns:a16="http://schemas.microsoft.com/office/drawing/2014/main" val="1362611118"/>
                  </a:ext>
                </a:extLst>
              </a:tr>
              <a:tr h="328451">
                <a:tc>
                  <a:txBody>
                    <a:bodyPr/>
                    <a:lstStyle/>
                    <a:p>
                      <a:pPr algn="l" fontAlgn="b"/>
                      <a:r>
                        <a:rPr lang="en-US" sz="2000" b="0" i="0" u="none" strike="noStrike">
                          <a:solidFill>
                            <a:srgbClr val="000000"/>
                          </a:solidFill>
                          <a:effectLst/>
                          <a:latin typeface="Calibri" panose="020F0502020204030204" pitchFamily="34" charset="0"/>
                        </a:rPr>
                        <a:t>Blood alc conc&lt; 0.08 Law</a:t>
                      </a: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0.012</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0.011</a:t>
                      </a: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0.011</a:t>
                      </a:r>
                    </a:p>
                  </a:txBody>
                  <a:tcPr marL="6350" marR="6350" marT="6350" marB="0" anchor="b">
                    <a:lnL>
                      <a:noFill/>
                    </a:lnL>
                    <a:lnR>
                      <a:noFill/>
                    </a:lnR>
                    <a:lnT>
                      <a:noFill/>
                    </a:lnT>
                    <a:lnB>
                      <a:noFill/>
                    </a:lnB>
                    <a:noFill/>
                  </a:tcPr>
                </a:tc>
                <a:extLst>
                  <a:ext uri="{0D108BD9-81ED-4DB2-BD59-A6C34878D82A}">
                    <a16:rowId xmlns:a16="http://schemas.microsoft.com/office/drawing/2014/main" val="3053056955"/>
                  </a:ext>
                </a:extLst>
              </a:tr>
              <a:tr h="328451">
                <a:tc>
                  <a:txBody>
                    <a:bodyPr/>
                    <a:lstStyle/>
                    <a:p>
                      <a:pPr algn="l"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(0.014)</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(0.014)</a:t>
                      </a: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(0.021)</a:t>
                      </a:r>
                    </a:p>
                  </a:txBody>
                  <a:tcPr marL="6350" marR="6350" marT="6350" marB="0" anchor="b">
                    <a:lnL>
                      <a:noFill/>
                    </a:lnL>
                    <a:lnR>
                      <a:noFill/>
                    </a:lnR>
                    <a:lnT>
                      <a:noFill/>
                    </a:lnT>
                    <a:lnB>
                      <a:noFill/>
                    </a:lnB>
                    <a:noFill/>
                  </a:tcPr>
                </a:tc>
                <a:extLst>
                  <a:ext uri="{0D108BD9-81ED-4DB2-BD59-A6C34878D82A}">
                    <a16:rowId xmlns:a16="http://schemas.microsoft.com/office/drawing/2014/main" val="4192462017"/>
                  </a:ext>
                </a:extLst>
              </a:tr>
              <a:tr h="328451">
                <a:tc>
                  <a:txBody>
                    <a:bodyPr/>
                    <a:lstStyle/>
                    <a:p>
                      <a:pPr algn="l" fontAlgn="b"/>
                      <a:r>
                        <a:rPr lang="en-US" sz="2000" b="0" i="0" u="none" strike="noStrike">
                          <a:solidFill>
                            <a:srgbClr val="000000"/>
                          </a:solidFill>
                          <a:effectLst/>
                          <a:latin typeface="Calibri" panose="020F0502020204030204" pitchFamily="34" charset="0"/>
                        </a:rPr>
                        <a:t>70+ Speed Limit</a:t>
                      </a: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0.133***</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0.132***</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0.118***</a:t>
                      </a: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0.118***</a:t>
                      </a:r>
                    </a:p>
                  </a:txBody>
                  <a:tcPr marL="6350" marR="6350" marT="6350" marB="0" anchor="b">
                    <a:lnL>
                      <a:noFill/>
                    </a:lnL>
                    <a:lnR>
                      <a:noFill/>
                    </a:lnR>
                    <a:lnT>
                      <a:noFill/>
                    </a:lnT>
                    <a:lnB>
                      <a:noFill/>
                    </a:lnB>
                    <a:noFill/>
                  </a:tcPr>
                </a:tc>
                <a:extLst>
                  <a:ext uri="{0D108BD9-81ED-4DB2-BD59-A6C34878D82A}">
                    <a16:rowId xmlns:a16="http://schemas.microsoft.com/office/drawing/2014/main" val="1981255641"/>
                  </a:ext>
                </a:extLst>
              </a:tr>
              <a:tr h="328451">
                <a:tc>
                  <a:txBody>
                    <a:bodyPr/>
                    <a:lstStyle/>
                    <a:p>
                      <a:pPr algn="l"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(0.017)</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(0.017)</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(0.016)</a:t>
                      </a: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(0.031)</a:t>
                      </a:r>
                    </a:p>
                  </a:txBody>
                  <a:tcPr marL="6350" marR="6350" marT="6350" marB="0" anchor="b">
                    <a:lnL>
                      <a:noFill/>
                    </a:lnL>
                    <a:lnR>
                      <a:noFill/>
                    </a:lnR>
                    <a:lnT>
                      <a:noFill/>
                    </a:lnT>
                    <a:lnB>
                      <a:noFill/>
                    </a:lnB>
                    <a:noFill/>
                  </a:tcPr>
                </a:tc>
                <a:extLst>
                  <a:ext uri="{0D108BD9-81ED-4DB2-BD59-A6C34878D82A}">
                    <a16:rowId xmlns:a16="http://schemas.microsoft.com/office/drawing/2014/main" val="3457904507"/>
                  </a:ext>
                </a:extLst>
              </a:tr>
              <a:tr h="328451">
                <a:tc>
                  <a:txBody>
                    <a:bodyPr/>
                    <a:lstStyle/>
                    <a:p>
                      <a:pPr algn="l" fontAlgn="b"/>
                      <a:r>
                        <a:rPr lang="en-US" sz="2000" b="0" i="0" u="none" strike="noStrike">
                          <a:solidFill>
                            <a:srgbClr val="000000"/>
                          </a:solidFill>
                          <a:effectLst/>
                          <a:latin typeface="Calibri" panose="020F0502020204030204" pitchFamily="34" charset="0"/>
                        </a:rPr>
                        <a:t>Violent Crime Rate</a:t>
                      </a: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0.000***</a:t>
                      </a: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0.000***</a:t>
                      </a:r>
                    </a:p>
                  </a:txBody>
                  <a:tcPr marL="6350" marR="6350" marT="6350" marB="0" anchor="b">
                    <a:lnL>
                      <a:noFill/>
                    </a:lnL>
                    <a:lnR>
                      <a:noFill/>
                    </a:lnR>
                    <a:lnT>
                      <a:noFill/>
                    </a:lnT>
                    <a:lnB>
                      <a:noFill/>
                    </a:lnB>
                    <a:noFill/>
                  </a:tcPr>
                </a:tc>
                <a:extLst>
                  <a:ext uri="{0D108BD9-81ED-4DB2-BD59-A6C34878D82A}">
                    <a16:rowId xmlns:a16="http://schemas.microsoft.com/office/drawing/2014/main" val="3889778112"/>
                  </a:ext>
                </a:extLst>
              </a:tr>
              <a:tr h="328451">
                <a:tc>
                  <a:txBody>
                    <a:bodyPr/>
                    <a:lstStyle/>
                    <a:p>
                      <a:pPr algn="l"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endParaRPr lang="en-US" sz="20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(0.000)</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panose="020F0502020204030204" pitchFamily="34" charset="0"/>
                        </a:rPr>
                        <a:t>(0.000)</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00763176"/>
                  </a:ext>
                </a:extLst>
              </a:tr>
              <a:tr h="328451">
                <a:tc>
                  <a:txBody>
                    <a:bodyPr/>
                    <a:lstStyle/>
                    <a:p>
                      <a:pPr algn="l" fontAlgn="b"/>
                      <a:r>
                        <a:rPr lang="en-US" sz="2000" b="0" i="0" u="none" strike="noStrike">
                          <a:solidFill>
                            <a:srgbClr val="000000"/>
                          </a:solidFill>
                          <a:effectLst/>
                          <a:latin typeface="Calibri" panose="020F0502020204030204" pitchFamily="34" charset="0"/>
                        </a:rPr>
                        <a:t>Observations</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1530</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1530</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1530</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1530</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1530</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1530</a:t>
                      </a:r>
                    </a:p>
                  </a:txBody>
                  <a:tcPr marL="6350" marR="6350" marT="6350" marB="0" anchor="b">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648055631"/>
                  </a:ext>
                </a:extLst>
              </a:tr>
              <a:tr h="328451">
                <a:tc>
                  <a:txBody>
                    <a:bodyPr/>
                    <a:lstStyle/>
                    <a:p>
                      <a:pPr algn="l" fontAlgn="b"/>
                      <a:r>
                        <a:rPr lang="en-US" sz="2000" b="0" i="0" u="none" strike="noStrike" dirty="0">
                          <a:solidFill>
                            <a:srgbClr val="000000"/>
                          </a:solidFill>
                          <a:effectLst/>
                          <a:latin typeface="Calibri" panose="020F0502020204030204" pitchFamily="34" charset="0"/>
                        </a:rPr>
                        <a:t>R</a:t>
                      </a:r>
                      <a:r>
                        <a:rPr lang="en-US" sz="2000" b="0" i="0" u="none" strike="noStrike" baseline="30000" dirty="0">
                          <a:solidFill>
                            <a:srgbClr val="000000"/>
                          </a:solidFill>
                          <a:effectLst/>
                          <a:latin typeface="Calibri" panose="020F0502020204030204" pitchFamily="34" charset="0"/>
                        </a:rPr>
                        <a:t>2</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0.906</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0.907</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0.914</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0.914</a:t>
                      </a:r>
                    </a:p>
                  </a:txBody>
                  <a:tcPr marL="6350" marR="6350" marT="6350" marB="0" anchor="b">
                    <a:lnL>
                      <a:noFill/>
                    </a:lnL>
                    <a:lnR>
                      <a:noFill/>
                    </a:lnR>
                    <a:lnT>
                      <a:noFill/>
                    </a:lnT>
                    <a:lnB>
                      <a:noFill/>
                    </a:lnB>
                    <a:noFill/>
                  </a:tcPr>
                </a:tc>
                <a:tc>
                  <a:txBody>
                    <a:bodyPr/>
                    <a:lstStyle/>
                    <a:p>
                      <a:pPr algn="ctr" fontAlgn="b"/>
                      <a:r>
                        <a:rPr lang="en-US" sz="2000" b="0" i="0" u="none" strike="noStrike">
                          <a:solidFill>
                            <a:srgbClr val="000000"/>
                          </a:solidFill>
                          <a:effectLst/>
                          <a:latin typeface="Calibri" panose="020F0502020204030204" pitchFamily="34" charset="0"/>
                        </a:rPr>
                        <a:t>0.921</a:t>
                      </a:r>
                    </a:p>
                  </a:txBody>
                  <a:tcPr marL="6350" marR="6350" marT="6350" marB="0" anchor="b">
                    <a:lnL>
                      <a:noFill/>
                    </a:lnL>
                    <a:lnR>
                      <a:noFill/>
                    </a:lnR>
                    <a:lnT>
                      <a:noFill/>
                    </a:lnT>
                    <a:lnB>
                      <a:noFill/>
                    </a:lnB>
                    <a:noFill/>
                  </a:tcPr>
                </a:tc>
                <a:tc>
                  <a:txBody>
                    <a:bodyPr/>
                    <a:lstStyle/>
                    <a:p>
                      <a:pPr algn="ctr" fontAlgn="b"/>
                      <a:r>
                        <a:rPr lang="en-US" sz="2000" b="0" i="0" u="none" strike="noStrike" dirty="0">
                          <a:solidFill>
                            <a:srgbClr val="000000"/>
                          </a:solidFill>
                          <a:effectLst/>
                          <a:latin typeface="Calibri" panose="020F0502020204030204" pitchFamily="34" charset="0"/>
                        </a:rPr>
                        <a:t>0.921</a:t>
                      </a:r>
                    </a:p>
                  </a:txBody>
                  <a:tcPr marL="6350" marR="6350" marT="6350" marB="0" anchor="b">
                    <a:lnL>
                      <a:noFill/>
                    </a:lnL>
                    <a:lnR>
                      <a:noFill/>
                    </a:lnR>
                    <a:lnT>
                      <a:noFill/>
                    </a:lnT>
                    <a:lnB>
                      <a:noFill/>
                    </a:lnB>
                    <a:noFill/>
                  </a:tcPr>
                </a:tc>
                <a:extLst>
                  <a:ext uri="{0D108BD9-81ED-4DB2-BD59-A6C34878D82A}">
                    <a16:rowId xmlns:a16="http://schemas.microsoft.com/office/drawing/2014/main" val="521115689"/>
                  </a:ext>
                </a:extLst>
              </a:tr>
              <a:tr h="328451">
                <a:tc>
                  <a:txBody>
                    <a:bodyPr/>
                    <a:lstStyle/>
                    <a:p>
                      <a:pPr algn="l" fontAlgn="b"/>
                      <a:r>
                        <a:rPr lang="en-US" sz="2000" b="0" i="0" u="none" strike="noStrike" dirty="0">
                          <a:solidFill>
                            <a:srgbClr val="000000"/>
                          </a:solidFill>
                          <a:effectLst/>
                          <a:latin typeface="Calibri" panose="020F0502020204030204" pitchFamily="34" charset="0"/>
                        </a:rPr>
                        <a:t>R</a:t>
                      </a:r>
                      <a:r>
                        <a:rPr lang="en-US" sz="2000" b="0" i="0" u="none" strike="noStrike" baseline="30000" dirty="0">
                          <a:solidFill>
                            <a:srgbClr val="000000"/>
                          </a:solidFill>
                          <a:effectLst/>
                          <a:latin typeface="Calibri" panose="020F0502020204030204" pitchFamily="34" charset="0"/>
                        </a:rPr>
                        <a:t>2</a:t>
                      </a:r>
                      <a:r>
                        <a:rPr lang="en-US" sz="2000" b="0" i="0" u="none" strike="noStrike" dirty="0">
                          <a:solidFill>
                            <a:srgbClr val="000000"/>
                          </a:solidFill>
                          <a:effectLst/>
                          <a:latin typeface="Calibri" panose="020F0502020204030204" pitchFamily="34" charset="0"/>
                        </a:rPr>
                        <a:t> Adj.</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panose="020F0502020204030204" pitchFamily="34" charset="0"/>
                        </a:rPr>
                        <a:t>0.900</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panose="020F0502020204030204" pitchFamily="34" charset="0"/>
                        </a:rPr>
                        <a:t>0.902</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panose="020F0502020204030204" pitchFamily="34" charset="0"/>
                        </a:rPr>
                        <a:t>0.909</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0.909</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Calibri" panose="020F0502020204030204" pitchFamily="34" charset="0"/>
                        </a:rPr>
                        <a:t>0.917</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Calibri" panose="020F0502020204030204" pitchFamily="34" charset="0"/>
                        </a:rPr>
                        <a:t>0.917</a:t>
                      </a:r>
                    </a:p>
                  </a:txBody>
                  <a:tcPr marL="6350" marR="6350" marT="6350" marB="0" anchor="b">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50415430"/>
                  </a:ext>
                </a:extLst>
              </a:tr>
            </a:tbl>
          </a:graphicData>
        </a:graphic>
      </p:graphicFrame>
      <p:sp>
        <p:nvSpPr>
          <p:cNvPr id="10" name="TextBox 9">
            <a:extLst>
              <a:ext uri="{FF2B5EF4-FFF2-40B4-BE49-F238E27FC236}">
                <a16:creationId xmlns:a16="http://schemas.microsoft.com/office/drawing/2014/main" id="{2189D2F0-30BF-40A9-2C2F-EDD59FB43DCC}"/>
              </a:ext>
            </a:extLst>
          </p:cNvPr>
          <p:cNvSpPr txBox="1"/>
          <p:nvPr/>
        </p:nvSpPr>
        <p:spPr>
          <a:xfrm>
            <a:off x="20503863" y="30037782"/>
            <a:ext cx="11343505" cy="1538883"/>
          </a:xfrm>
          <a:prstGeom prst="rect">
            <a:avLst/>
          </a:prstGeom>
          <a:noFill/>
        </p:spPr>
        <p:txBody>
          <a:bodyPr wrap="square" rtlCol="0">
            <a:spAutoFit/>
          </a:bodyPr>
          <a:lstStyle/>
          <a:p>
            <a:r>
              <a:rPr lang="en-US" sz="1600" b="1" dirty="0"/>
              <a:t>Note:</a:t>
            </a:r>
            <a:r>
              <a:rPr lang="en-US" sz="1600" dirty="0"/>
              <a:t> Standard errors in parentheses. All regressions </a:t>
            </a:r>
            <a:r>
              <a:rPr lang="en-US" sz="1600" b="1" dirty="0"/>
              <a:t>include year and state fixed effects</a:t>
            </a:r>
            <a:r>
              <a:rPr lang="en-US" sz="1600" dirty="0"/>
              <a:t>. The dependent variable is the natural logarithm of traffic fatalities per 100,000 population. Model 0 includes only the texting ban indicator. Model 1 adds demographic controls. Model 2 adds road infrastructure controls. Model 3 adds safety policy controls. Model 4 adds violent crime rate. Model 5 replicates Model 4 with state-clustered standard errors. Per capita income measured in thousands of dollars. Primary seatbelt law allows police to stop drivers solely for seatbelt violations. * p &lt; 0.1, ** p &lt; 0.05, *** p &lt; 0.01.</a:t>
            </a:r>
          </a:p>
          <a:p>
            <a:r>
              <a:rPr lang="en-US" sz="1400" dirty="0"/>
              <a:t>Data source: supplied by the professor. </a:t>
            </a:r>
          </a:p>
        </p:txBody>
      </p:sp>
      <p:sp>
        <p:nvSpPr>
          <p:cNvPr id="11" name="Text Box 28">
            <a:extLst>
              <a:ext uri="{FF2B5EF4-FFF2-40B4-BE49-F238E27FC236}">
                <a16:creationId xmlns:a16="http://schemas.microsoft.com/office/drawing/2014/main" id="{705689F8-EAEB-A6F4-9F58-C0DA45D386D5}"/>
              </a:ext>
            </a:extLst>
          </p:cNvPr>
          <p:cNvSpPr txBox="1">
            <a:spLocks noChangeArrowheads="1"/>
          </p:cNvSpPr>
          <p:nvPr/>
        </p:nvSpPr>
        <p:spPr bwMode="auto">
          <a:xfrm>
            <a:off x="32882164" y="13986194"/>
            <a:ext cx="9256436" cy="1482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1"/>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28600" tIns="228600" rIns="228600" bIns="228600" anchor="ctr" anchorCtr="1"/>
          <a:lstStyle>
            <a:lvl1pPr defTabSz="4389438">
              <a:defRPr>
                <a:solidFill>
                  <a:schemeClr val="tx1"/>
                </a:solidFill>
                <a:latin typeface="Arial" charset="0"/>
              </a:defRPr>
            </a:lvl1pPr>
            <a:lvl2pPr defTabSz="4389438">
              <a:defRPr>
                <a:solidFill>
                  <a:schemeClr val="tx1"/>
                </a:solidFill>
                <a:latin typeface="Arial" charset="0"/>
              </a:defRPr>
            </a:lvl2pPr>
            <a:lvl3pPr defTabSz="4389438">
              <a:defRPr>
                <a:solidFill>
                  <a:schemeClr val="tx1"/>
                </a:solidFill>
                <a:latin typeface="Arial" charset="0"/>
              </a:defRPr>
            </a:lvl3pPr>
            <a:lvl4pPr defTabSz="4389438">
              <a:defRPr>
                <a:solidFill>
                  <a:schemeClr val="tx1"/>
                </a:solidFill>
                <a:latin typeface="Arial" charset="0"/>
              </a:defRPr>
            </a:lvl4pPr>
            <a:lvl5pPr defTabSz="4389438">
              <a:defRPr>
                <a:solidFill>
                  <a:schemeClr val="tx1"/>
                </a:solidFill>
                <a:latin typeface="Arial" charset="0"/>
              </a:defRPr>
            </a:lvl5pPr>
            <a:lvl6pPr defTabSz="4389438" fontAlgn="base">
              <a:spcBef>
                <a:spcPct val="0"/>
              </a:spcBef>
              <a:spcAft>
                <a:spcPct val="0"/>
              </a:spcAft>
              <a:defRPr>
                <a:solidFill>
                  <a:schemeClr val="tx1"/>
                </a:solidFill>
                <a:latin typeface="Arial" charset="0"/>
              </a:defRPr>
            </a:lvl6pPr>
            <a:lvl7pPr defTabSz="4389438" fontAlgn="base">
              <a:spcBef>
                <a:spcPct val="0"/>
              </a:spcBef>
              <a:spcAft>
                <a:spcPct val="0"/>
              </a:spcAft>
              <a:defRPr>
                <a:solidFill>
                  <a:schemeClr val="tx1"/>
                </a:solidFill>
                <a:latin typeface="Arial" charset="0"/>
              </a:defRPr>
            </a:lvl7pPr>
            <a:lvl8pPr defTabSz="4389438" fontAlgn="base">
              <a:spcBef>
                <a:spcPct val="0"/>
              </a:spcBef>
              <a:spcAft>
                <a:spcPct val="0"/>
              </a:spcAft>
              <a:defRPr>
                <a:solidFill>
                  <a:schemeClr val="tx1"/>
                </a:solidFill>
                <a:latin typeface="Arial" charset="0"/>
              </a:defRPr>
            </a:lvl8pPr>
            <a:lvl9pPr defTabSz="4389438" fontAlgn="base">
              <a:spcBef>
                <a:spcPct val="0"/>
              </a:spcBef>
              <a:spcAft>
                <a:spcPct val="0"/>
              </a:spcAft>
              <a:defRPr>
                <a:solidFill>
                  <a:schemeClr val="tx1"/>
                </a:solidFill>
                <a:latin typeface="Arial" charset="0"/>
              </a:defRPr>
            </a:lvl9pPr>
          </a:lstStyle>
          <a:p>
            <a:r>
              <a:rPr lang="en-US" sz="4400" b="1" dirty="0">
                <a:solidFill>
                  <a:schemeClr val="accent1">
                    <a:lumMod val="50000"/>
                  </a:schemeClr>
                </a:solidFill>
                <a:latin typeface="Calibri" pitchFamily="34" charset="0"/>
              </a:rPr>
              <a:t>ROBUSTNESS ANALYSIS</a:t>
            </a:r>
          </a:p>
        </p:txBody>
      </p:sp>
      <p:pic>
        <p:nvPicPr>
          <p:cNvPr id="24" name="Picture 23" descr="A graph of a graph showing the number of states with text&#10;&#10;AI-generated content may be incorrect.">
            <a:extLst>
              <a:ext uri="{FF2B5EF4-FFF2-40B4-BE49-F238E27FC236}">
                <a16:creationId xmlns:a16="http://schemas.microsoft.com/office/drawing/2014/main" id="{B23F60B1-57E0-9737-CB12-86D969D185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63699" y="14629101"/>
            <a:ext cx="11395013" cy="6739909"/>
          </a:xfrm>
          <a:prstGeom prst="rect">
            <a:avLst/>
          </a:prstGeom>
        </p:spPr>
      </p:pic>
      <p:sp>
        <p:nvSpPr>
          <p:cNvPr id="25" name="TextBox 24">
            <a:extLst>
              <a:ext uri="{FF2B5EF4-FFF2-40B4-BE49-F238E27FC236}">
                <a16:creationId xmlns:a16="http://schemas.microsoft.com/office/drawing/2014/main" id="{3D42E097-3BE7-CDE3-3553-9B47B23376BF}"/>
              </a:ext>
            </a:extLst>
          </p:cNvPr>
          <p:cNvSpPr txBox="1"/>
          <p:nvPr/>
        </p:nvSpPr>
        <p:spPr>
          <a:xfrm>
            <a:off x="20363700" y="21350589"/>
            <a:ext cx="11590692" cy="954107"/>
          </a:xfrm>
          <a:prstGeom prst="rect">
            <a:avLst/>
          </a:prstGeom>
          <a:noFill/>
        </p:spPr>
        <p:txBody>
          <a:bodyPr wrap="square" rtlCol="0">
            <a:spAutoFit/>
          </a:bodyPr>
          <a:lstStyle/>
          <a:p>
            <a:r>
              <a:rPr lang="en-US" sz="1400" b="1" dirty="0">
                <a:latin typeface="+mj-lt"/>
              </a:rPr>
              <a:t>Note: </a:t>
            </a:r>
            <a:r>
              <a:rPr lang="en-US" sz="1400" dirty="0">
                <a:solidFill>
                  <a:prstClr val="black"/>
                </a:solidFill>
                <a:latin typeface="+mj-lt"/>
              </a:rPr>
              <a:t>Shaded areas represent 95% confidence intervals. 'Ever Banned' includes both pre- and post-ban periods. </a:t>
            </a:r>
            <a:r>
              <a:rPr lang="en-US" sz="1400" dirty="0">
                <a:latin typeface="+mj-lt"/>
              </a:rPr>
              <a:t>States with texting bans (blue) had consistently lower traffic fatality rates than states without bans (red) from 1983–2012. Ban states averaged 650–750 annual fatalities versus 1,000–1,250 in non-ban states. Although fatalities declined in both groups after 2005, the safety advantage of ban states persisted, reinforcing the policy's effectiveness.</a:t>
            </a:r>
          </a:p>
        </p:txBody>
      </p:sp>
      <p:sp>
        <p:nvSpPr>
          <p:cNvPr id="26" name="Text Box 138">
            <a:extLst>
              <a:ext uri="{FF2B5EF4-FFF2-40B4-BE49-F238E27FC236}">
                <a16:creationId xmlns:a16="http://schemas.microsoft.com/office/drawing/2014/main" id="{B04756BA-0AD9-A96C-84AC-2E962EE02234}"/>
              </a:ext>
            </a:extLst>
          </p:cNvPr>
          <p:cNvSpPr txBox="1">
            <a:spLocks noChangeArrowheads="1"/>
          </p:cNvSpPr>
          <p:nvPr/>
        </p:nvSpPr>
        <p:spPr bwMode="auto">
          <a:xfrm>
            <a:off x="32689800" y="14935200"/>
            <a:ext cx="10303688" cy="2954655"/>
          </a:xfrm>
          <a:prstGeom prst="rect">
            <a:avLst/>
          </a:prstGeom>
          <a:solidFill>
            <a:schemeClr val="bg1"/>
          </a:solidFill>
          <a:ln>
            <a:noFill/>
          </a:ln>
          <a:effectLst/>
        </p:spPr>
        <p:txBody>
          <a:bodyPr wrap="square" lIns="182880" tIns="182880" rIns="182880" bIns="182880">
            <a:spAutoFit/>
          </a:bodyPr>
          <a:lstStyle/>
          <a:p>
            <a:r>
              <a:rPr lang="en-US" sz="2800" dirty="0"/>
              <a:t>We conducted two key tests to validate our findings using Callaway &amp; Sant'Anna (2021) DiD estimator (R "did" package):</a:t>
            </a:r>
          </a:p>
          <a:p>
            <a:r>
              <a:rPr lang="en-US" sz="2800" b="1" dirty="0"/>
              <a:t>(a) Event study</a:t>
            </a:r>
            <a:r>
              <a:rPr lang="en-US" sz="2800" dirty="0"/>
              <a:t> of texting ban effects over time</a:t>
            </a:r>
          </a:p>
          <a:p>
            <a:r>
              <a:rPr lang="en-US" sz="2800" b="1" dirty="0"/>
              <a:t>(b) Pre-trends analysis</a:t>
            </a:r>
            <a:r>
              <a:rPr lang="en-US" sz="2800" dirty="0"/>
              <a:t> (5 years pre-implementation)</a:t>
            </a:r>
          </a:p>
          <a:p>
            <a:r>
              <a:rPr lang="en-US" sz="2800" dirty="0"/>
              <a:t>Results confirm the policy effect is real, not driven by pre-existing differences, see results in Figure 2.</a:t>
            </a:r>
          </a:p>
        </p:txBody>
      </p:sp>
      <p:grpSp>
        <p:nvGrpSpPr>
          <p:cNvPr id="8" name="Group 7">
            <a:extLst>
              <a:ext uri="{FF2B5EF4-FFF2-40B4-BE49-F238E27FC236}">
                <a16:creationId xmlns:a16="http://schemas.microsoft.com/office/drawing/2014/main" id="{135AABC6-BCC1-C334-8771-27F677771A6F}"/>
              </a:ext>
            </a:extLst>
          </p:cNvPr>
          <p:cNvGrpSpPr/>
          <p:nvPr/>
        </p:nvGrpSpPr>
        <p:grpSpPr>
          <a:xfrm>
            <a:off x="32977912" y="17830800"/>
            <a:ext cx="9770288" cy="3236683"/>
            <a:chOff x="32977912" y="17907000"/>
            <a:chExt cx="9770288" cy="3236683"/>
          </a:xfrm>
        </p:grpSpPr>
        <p:pic>
          <p:nvPicPr>
            <p:cNvPr id="37" name="Picture 36" descr="A black screen with white lines&#10;&#10;AI-generated content may be incorrect.">
              <a:extLst>
                <a:ext uri="{FF2B5EF4-FFF2-40B4-BE49-F238E27FC236}">
                  <a16:creationId xmlns:a16="http://schemas.microsoft.com/office/drawing/2014/main" id="{582D5BC1-F6C9-5F99-AE8A-5B1C5AB274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977912" y="17972120"/>
              <a:ext cx="4617449" cy="3171563"/>
            </a:xfrm>
            <a:prstGeom prst="rect">
              <a:avLst/>
            </a:prstGeom>
            <a:ln w="9525">
              <a:solidFill>
                <a:schemeClr val="tx2">
                  <a:lumMod val="40000"/>
                  <a:lumOff val="60000"/>
                </a:schemeClr>
              </a:solidFill>
            </a:ln>
          </p:spPr>
        </p:pic>
        <p:pic>
          <p:nvPicPr>
            <p:cNvPr id="39" name="Picture 38" descr="A graph with lines and a blue line&#10;&#10;AI-generated content may be incorrect.">
              <a:extLst>
                <a:ext uri="{FF2B5EF4-FFF2-40B4-BE49-F238E27FC236}">
                  <a16:creationId xmlns:a16="http://schemas.microsoft.com/office/drawing/2014/main" id="{89842C6A-B2CD-4D42-3A5A-F8BB3F0784C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076132" y="17907000"/>
              <a:ext cx="4672068" cy="3209080"/>
            </a:xfrm>
            <a:prstGeom prst="rect">
              <a:avLst/>
            </a:prstGeom>
            <a:ln w="9525">
              <a:solidFill>
                <a:schemeClr val="tx2">
                  <a:lumMod val="40000"/>
                  <a:lumOff val="60000"/>
                </a:schemeClr>
              </a:solidFill>
            </a:ln>
          </p:spPr>
        </p:pic>
      </p:grpSp>
      <p:sp>
        <p:nvSpPr>
          <p:cNvPr id="41" name="TextBox 40">
            <a:extLst>
              <a:ext uri="{FF2B5EF4-FFF2-40B4-BE49-F238E27FC236}">
                <a16:creationId xmlns:a16="http://schemas.microsoft.com/office/drawing/2014/main" id="{66ECDD06-02C0-9930-613D-9E0C9F862CDA}"/>
              </a:ext>
            </a:extLst>
          </p:cNvPr>
          <p:cNvSpPr txBox="1"/>
          <p:nvPr/>
        </p:nvSpPr>
        <p:spPr>
          <a:xfrm>
            <a:off x="32959501" y="21183600"/>
            <a:ext cx="9941099" cy="1246495"/>
          </a:xfrm>
          <a:prstGeom prst="rect">
            <a:avLst/>
          </a:prstGeom>
          <a:noFill/>
        </p:spPr>
        <p:txBody>
          <a:bodyPr wrap="square" rtlCol="0">
            <a:spAutoFit/>
          </a:bodyPr>
          <a:lstStyle/>
          <a:p>
            <a:r>
              <a:rPr lang="en-US" sz="1500" dirty="0"/>
              <a:t>In pane 2A, the event study analysis reveals no pre-treatment effects (all coefficients ≈0), confirming parallel trends prior to texting ban policy implementation. Following texting ban adoption (t=0), we observe an immediate and sustained reduction in traffic fatalities, with effects strengthening over time. These robust results are supported by complementary pre-trends tests , see pane 2B, (F-test p=0.242) - demonstrating the causal effectiveness of texting bans in reducing traffic deaths</a:t>
            </a:r>
          </a:p>
        </p:txBody>
      </p:sp>
      <mc:AlternateContent xmlns:mc="http://schemas.openxmlformats.org/markup-compatibility/2006" xmlns:a14="http://schemas.microsoft.com/office/drawing/2010/main">
        <mc:Choice Requires="a14">
          <p:sp>
            <p:nvSpPr>
              <p:cNvPr id="2" name="Text Box 139">
                <a:extLst>
                  <a:ext uri="{FF2B5EF4-FFF2-40B4-BE49-F238E27FC236}">
                    <a16:creationId xmlns:a16="http://schemas.microsoft.com/office/drawing/2014/main" id="{2D0BD166-CA43-AF94-CAE7-A5DE1C7CBB89}"/>
                  </a:ext>
                </a:extLst>
              </p:cNvPr>
              <p:cNvSpPr txBox="1">
                <a:spLocks noChangeArrowheads="1"/>
              </p:cNvSpPr>
              <p:nvPr/>
            </p:nvSpPr>
            <p:spPr bwMode="auto">
              <a:xfrm>
                <a:off x="9468040" y="17373601"/>
                <a:ext cx="9837295" cy="15686025"/>
              </a:xfrm>
              <a:prstGeom prst="rect">
                <a:avLst/>
              </a:prstGeom>
              <a:solidFill>
                <a:schemeClr val="bg1"/>
              </a:solidFill>
              <a:ln>
                <a:noFill/>
              </a:ln>
              <a:effectLst/>
            </p:spPr>
            <p:txBody>
              <a:bodyPr wrap="square" lIns="182880" tIns="182880" rIns="182880" bIns="182880">
                <a:spAutoFit/>
              </a:bodyPr>
              <a:lstStyle/>
              <a:p>
                <a:pPr marL="457200" indent="-457200" defTabSz="3291573" fontAlgn="auto">
                  <a:spcBef>
                    <a:spcPts val="0"/>
                  </a:spcBef>
                  <a:spcAft>
                    <a:spcPts val="0"/>
                  </a:spcAft>
                  <a:buFont typeface="Wingdings" panose="05000000000000000000" pitchFamily="2" charset="2"/>
                  <a:buChar char="§"/>
                </a:pPr>
                <a:r>
                  <a:rPr lang="en-US" sz="2600" dirty="0"/>
                  <a:t>To estimate the causal effect of texting bans on traffic fatality rates across U.S. states, we use a two-way fixed effects (TWFE) regression model leveraging state-level panel data from 1983 to 2012 (1530 state-year observations, including all 50 states and D.C.).</a:t>
                </a:r>
              </a:p>
              <a:p>
                <a:pPr marL="457200" indent="-457200" defTabSz="3291573" fontAlgn="auto">
                  <a:spcBef>
                    <a:spcPts val="0"/>
                  </a:spcBef>
                  <a:spcAft>
                    <a:spcPts val="0"/>
                  </a:spcAft>
                  <a:buFont typeface="Wingdings" panose="05000000000000000000" pitchFamily="2" charset="2"/>
                  <a:buChar char="§"/>
                </a:pPr>
                <a:r>
                  <a:rPr lang="en-US" sz="2600" dirty="0"/>
                  <a:t>The staggered timing of texting ban adoption across states allows for a quasi-experimental identification strategy, controlling for unobserved state and time factors. Ten states never adopted the ban, providing useful counterfactuals. </a:t>
                </a:r>
              </a:p>
              <a:p>
                <a:pPr marL="457200" indent="-457200" defTabSz="3291573" fontAlgn="auto">
                  <a:spcBef>
                    <a:spcPts val="0"/>
                  </a:spcBef>
                  <a:spcAft>
                    <a:spcPts val="0"/>
                  </a:spcAft>
                  <a:buFont typeface="Wingdings" panose="05000000000000000000" pitchFamily="2" charset="2"/>
                  <a:buChar char="§"/>
                </a:pPr>
                <a:r>
                  <a:rPr lang="en-US" sz="2600" dirty="0"/>
                  <a:t>Fixed effects estimation is supported by a Hausman test (χ² = 58.075, </a:t>
                </a:r>
                <a:r>
                  <a:rPr lang="en-US" sz="2600" dirty="0" err="1"/>
                  <a:t>df</a:t>
                </a:r>
                <a:r>
                  <a:rPr lang="en-US" sz="2600" dirty="0"/>
                  <a:t> = 10, p &lt; 0.001), rejecting the consistency of random effects due to correlation between unobserved heterogeneity and regressors. </a:t>
                </a:r>
              </a:p>
              <a:p>
                <a:pPr marL="457200" indent="-457200" defTabSz="3291573" fontAlgn="auto">
                  <a:spcBef>
                    <a:spcPts val="0"/>
                  </a:spcBef>
                  <a:spcAft>
                    <a:spcPts val="0"/>
                  </a:spcAft>
                  <a:buFont typeface="Wingdings" panose="05000000000000000000" pitchFamily="2" charset="2"/>
                  <a:buChar char="§"/>
                </a:pPr>
                <a:r>
                  <a:rPr lang="en-US" sz="2600" dirty="0"/>
                  <a:t>The outcome is total traffic fatalities (occupants and non-occupants)-log-transformed to address skewness and facilitate interpretation in percentage terms. This measure captures the full impact of texting bans on roadway safety, regardless of who is harmed in the crash. The treatment is a binary indicator for whether a texting ban is in place. Control variables include average age, per capita income, urban road density, a speed limit indicator (&gt;70 mph), a BAC law dummy, and violent crime rate.</a:t>
                </a:r>
              </a:p>
              <a:p>
                <a:pPr marL="457200" indent="-457200">
                  <a:buFont typeface="Wingdings" panose="05000000000000000000" pitchFamily="2" charset="2"/>
                  <a:buChar char="§"/>
                </a:pPr>
                <a:r>
                  <a:rPr lang="en-US" sz="2600" dirty="0"/>
                  <a:t>We estimate the following fixed effects regression model at the state-year level:</a:t>
                </a:r>
              </a:p>
              <a:p>
                <a:endParaRPr lang="en-US" sz="2400" i="1" dirty="0">
                  <a:latin typeface="+mj-lt"/>
                </a:endParaRPr>
              </a:p>
              <a:p>
                <a14:m>
                  <m:oMath xmlns:m="http://schemas.openxmlformats.org/officeDocument/2006/math">
                    <m:r>
                      <a:rPr lang="en-US" sz="2400" b="0" i="1" smtClean="0">
                        <a:latin typeface="Cambria Math" panose="02040503050406030204" pitchFamily="18" charset="0"/>
                      </a:rPr>
                      <m:t>           </m:t>
                    </m:r>
                    <m:r>
                      <a:rPr lang="en-US" sz="2400" i="1">
                        <a:latin typeface="Cambria Math" panose="02040503050406030204" pitchFamily="18" charset="0"/>
                      </a:rPr>
                      <m:t>𝐿𝑜𝑔</m:t>
                    </m:r>
                    <m:r>
                      <a:rPr lang="en-US" sz="2400" i="1">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𝑭</m:t>
                        </m:r>
                      </m:e>
                      <m:sub>
                        <m:r>
                          <a:rPr lang="en-US" sz="2400" b="1" i="1">
                            <a:latin typeface="Cambria Math" panose="02040503050406030204" pitchFamily="18" charset="0"/>
                          </a:rPr>
                          <m:t>𝒊𝒕</m:t>
                        </m:r>
                      </m:sub>
                    </m:sSub>
                    <m:r>
                      <a:rPr lang="en-US" sz="2400" i="1">
                        <a:latin typeface="Cambria Math" panose="02040503050406030204" pitchFamily="18" charset="0"/>
                      </a:rPr>
                      <m:t>)</m:t>
                    </m:r>
                    <m:r>
                      <a:rPr lang="en-US" sz="2400" b="1"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₀</m:t>
                        </m:r>
                      </m:sub>
                    </m:sSub>
                  </m:oMath>
                </a14:m>
                <a:r>
                  <a:rPr lang="en-US" sz="2400" b="1" dirty="0">
                    <a:latin typeface="+mj-lt"/>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m:t>
                        </m:r>
                      </m:sub>
                    </m:sSub>
                    <m:sSub>
                      <m:sSubPr>
                        <m:ctrlPr>
                          <a:rPr lang="en-US" sz="2400" b="1" i="1">
                            <a:latin typeface="Cambria Math" panose="02040503050406030204" pitchFamily="18" charset="0"/>
                          </a:rPr>
                        </m:ctrlPr>
                      </m:sSubPr>
                      <m:e>
                        <m:r>
                          <a:rPr lang="en-US" sz="2400" b="1" i="1">
                            <a:latin typeface="Cambria Math" panose="02040503050406030204" pitchFamily="18" charset="0"/>
                          </a:rPr>
                          <m:t>𝑷𝒐𝒍𝒊𝒄𝒚</m:t>
                        </m:r>
                      </m:e>
                      <m:sub>
                        <m:r>
                          <a:rPr lang="en-US" sz="2400" i="1">
                            <a:latin typeface="Cambria Math" panose="02040503050406030204" pitchFamily="18" charset="0"/>
                          </a:rPr>
                          <m:t>𝑖𝑡</m:t>
                        </m:r>
                      </m:sub>
                    </m:sSub>
                    <m:r>
                      <a:rPr lang="en-US" sz="2400" b="1"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𝑖𝑡</m:t>
                        </m:r>
                      </m:sub>
                    </m:sSub>
                    <m:r>
                      <m:rPr>
                        <m:sty m:val="p"/>
                      </m:rPr>
                      <a:rPr lang="en-US" sz="2400" i="1">
                        <a:latin typeface="Cambria Math" panose="02040503050406030204" pitchFamily="18" charset="0"/>
                      </a:rPr>
                      <m:t>ϒ</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𝑡</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𝜀</m:t>
                        </m:r>
                      </m:e>
                      <m:sub>
                        <m:r>
                          <a:rPr lang="en-US" sz="2400" i="1">
                            <a:latin typeface="Cambria Math" panose="02040503050406030204" pitchFamily="18" charset="0"/>
                          </a:rPr>
                          <m:t>𝑖𝑡</m:t>
                        </m:r>
                      </m:sub>
                    </m:sSub>
                  </m:oMath>
                </a14:m>
                <a:endParaRPr lang="en-US" sz="2400" dirty="0">
                  <a:latin typeface="+mj-lt"/>
                </a:endParaRPr>
              </a:p>
              <a:p>
                <a:r>
                  <a:rPr lang="en-US" sz="2400" dirty="0">
                    <a:latin typeface="+mj-lt"/>
                  </a:rPr>
                  <a:t>Where:</a:t>
                </a:r>
              </a:p>
              <a:p>
                <a:pPr marL="457200" lvl="0" indent="-457200">
                  <a:buFont typeface="Courier New" panose="02070309020205020404" pitchFamily="49" charset="0"/>
                  <a:buChar char="o"/>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𝑖𝑡</m:t>
                        </m:r>
                      </m:sub>
                    </m:sSub>
                  </m:oMath>
                </a14:m>
                <a:r>
                  <a:rPr lang="en-US" sz="2400" dirty="0">
                    <a:latin typeface="+mj-lt"/>
                  </a:rPr>
                  <a:t>  represents fatalities per 100,000 population in state </a:t>
                </a:r>
                <a:r>
                  <a:rPr lang="en-US" sz="2400" dirty="0" err="1">
                    <a:latin typeface="+mj-lt"/>
                  </a:rPr>
                  <a:t>i</a:t>
                </a:r>
                <a:r>
                  <a:rPr lang="en-US" sz="2400" dirty="0">
                    <a:latin typeface="+mj-lt"/>
                  </a:rPr>
                  <a:t>, year t</a:t>
                </a:r>
              </a:p>
              <a:p>
                <a:pPr marL="457200" lvl="0" indent="-457200">
                  <a:buFont typeface="Courier New" panose="02070309020205020404" pitchFamily="49" charset="0"/>
                  <a:buChar char="o"/>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𝑃𝑜𝑙𝑖𝑐𝑦</m:t>
                        </m:r>
                      </m:e>
                      <m:sub>
                        <m:r>
                          <a:rPr lang="en-US" sz="2400" i="1">
                            <a:latin typeface="Cambria Math" panose="02040503050406030204" pitchFamily="18" charset="0"/>
                          </a:rPr>
                          <m:t>𝑖𝑡</m:t>
                        </m:r>
                      </m:sub>
                    </m:sSub>
                  </m:oMath>
                </a14:m>
                <a:r>
                  <a:rPr lang="en-US" sz="2400" dirty="0">
                    <a:latin typeface="+mj-lt"/>
                  </a:rPr>
                  <a:t>    is an indicator for texting ban implementation</a:t>
                </a:r>
              </a:p>
              <a:p>
                <a:pPr marL="457200" lvl="0" indent="-457200">
                  <a:buFont typeface="Courier New" panose="02070309020205020404" pitchFamily="49" charset="0"/>
                  <a:buChar char="o"/>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𝑖𝑡</m:t>
                        </m:r>
                      </m:sub>
                    </m:sSub>
                  </m:oMath>
                </a14:m>
                <a:r>
                  <a:rPr lang="en-US" sz="2400" dirty="0">
                    <a:latin typeface="+mj-lt"/>
                  </a:rPr>
                  <a:t> includes state-year control variables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𝛼</m:t>
                        </m:r>
                      </m:e>
                      <m:sub>
                        <m:r>
                          <a:rPr lang="en-US" sz="2400" i="1">
                            <a:latin typeface="Cambria Math" panose="02040503050406030204" pitchFamily="18" charset="0"/>
                          </a:rPr>
                          <m:t>𝑖</m:t>
                        </m:r>
                      </m:sub>
                    </m:sSub>
                  </m:oMath>
                </a14:m>
                <a:r>
                  <a:rPr lang="en-US" sz="2400" dirty="0">
                    <a:latin typeface="+mj-lt"/>
                  </a:rPr>
                  <a:t> represents state fixed effects</a:t>
                </a:r>
              </a:p>
              <a:p>
                <a:pPr marL="457200" lvl="0" indent="-457200">
                  <a:buFont typeface="Courier New" panose="02070309020205020404" pitchFamily="49" charset="0"/>
                  <a:buChar char="o"/>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𝛿</m:t>
                        </m:r>
                      </m:e>
                      <m:sub>
                        <m:r>
                          <a:rPr lang="en-US" sz="2400" i="1">
                            <a:latin typeface="Cambria Math" panose="02040503050406030204" pitchFamily="18" charset="0"/>
                          </a:rPr>
                          <m:t>𝑡</m:t>
                        </m:r>
                      </m:sub>
                    </m:sSub>
                    <m:r>
                      <a:rPr lang="en-US" sz="2400" i="1">
                        <a:latin typeface="Cambria Math" panose="02040503050406030204" pitchFamily="18" charset="0"/>
                      </a:rPr>
                      <m:t> </m:t>
                    </m:r>
                  </m:oMath>
                </a14:m>
                <a:r>
                  <a:rPr lang="en-US" sz="2400" dirty="0">
                    <a:latin typeface="+mj-lt"/>
                  </a:rPr>
                  <a:t>represents year fixed effects</a:t>
                </a:r>
              </a:p>
              <a:p>
                <a:pPr marL="457200" lvl="0" indent="-457200">
                  <a:buFont typeface="Courier New" panose="02070309020205020404" pitchFamily="49" charset="0"/>
                  <a:buChar char="o"/>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𝜀</m:t>
                        </m:r>
                      </m:e>
                      <m:sub>
                        <m:r>
                          <a:rPr lang="en-US" sz="2400" i="1">
                            <a:latin typeface="Cambria Math" panose="02040503050406030204" pitchFamily="18" charset="0"/>
                          </a:rPr>
                          <m:t>𝑖𝑡</m:t>
                        </m:r>
                      </m:sub>
                    </m:sSub>
                  </m:oMath>
                </a14:m>
                <a:r>
                  <a:rPr lang="en-US" sz="2400" dirty="0">
                    <a:latin typeface="+mj-lt"/>
                  </a:rPr>
                  <a:t> is the error term,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₀</m:t>
                        </m:r>
                      </m:sub>
                    </m:sSub>
                  </m:oMath>
                </a14:m>
                <a:r>
                  <a:rPr lang="en-US" sz="2400" dirty="0">
                    <a:latin typeface="+mj-lt"/>
                  </a:rPr>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1</m:t>
                        </m:r>
                      </m:sub>
                    </m:sSub>
                    <m:r>
                      <a:rPr lang="en-US" sz="2400" b="0" i="0" smtClean="0">
                        <a:latin typeface="Cambria Math" panose="02040503050406030204" pitchFamily="18" charset="0"/>
                      </a:rPr>
                      <m:t> </m:t>
                    </m:r>
                    <m:r>
                      <m:rPr>
                        <m:sty m:val="p"/>
                      </m:rPr>
                      <a:rPr lang="en-US" sz="2400" b="0" i="0" smtClean="0">
                        <a:latin typeface="Cambria Math" panose="02040503050406030204" pitchFamily="18" charset="0"/>
                      </a:rPr>
                      <m:t>and</m:t>
                    </m:r>
                    <m:r>
                      <a:rPr lang="en-US" sz="2400" b="0" i="0" smtClean="0">
                        <a:latin typeface="Cambria Math" panose="02040503050406030204" pitchFamily="18" charset="0"/>
                      </a:rPr>
                      <m:t> </m:t>
                    </m:r>
                    <m:r>
                      <m:rPr>
                        <m:sty m:val="p"/>
                      </m:rPr>
                      <a:rPr lang="en-US" sz="2400" i="1">
                        <a:latin typeface="Cambria Math" panose="02040503050406030204" pitchFamily="18" charset="0"/>
                      </a:rPr>
                      <m:t>ϒ</m:t>
                    </m:r>
                  </m:oMath>
                </a14:m>
                <a:r>
                  <a:rPr lang="en-US" sz="2400" dirty="0">
                    <a:latin typeface="+mj-lt"/>
                  </a:rPr>
                  <a:t> are TWFE regression coefficients</a:t>
                </a:r>
              </a:p>
              <a:p>
                <a:pPr lvl="0"/>
                <a:endParaRPr lang="en-US" sz="2400" dirty="0">
                  <a:latin typeface="+mj-lt"/>
                </a:endParaRPr>
              </a:p>
              <a:p>
                <a:pPr marL="457200" indent="-457200" defTabSz="3291573" fontAlgn="auto">
                  <a:spcBef>
                    <a:spcPts val="0"/>
                  </a:spcBef>
                  <a:spcAft>
                    <a:spcPts val="0"/>
                  </a:spcAft>
                  <a:buFont typeface="Wingdings" panose="05000000000000000000" pitchFamily="2" charset="2"/>
                  <a:buChar char="§"/>
                </a:pPr>
                <a:r>
                  <a:rPr lang="en-US" sz="2600" dirty="0"/>
                  <a:t>To address a key issue in DiD, accurate inference, we cluster robust standard errors at the state level. This accounts for the fact that policy variation occurs at the state level and that observations within a state may be serially correlated over time. </a:t>
                </a:r>
              </a:p>
            </p:txBody>
          </p:sp>
        </mc:Choice>
        <mc:Fallback xmlns="">
          <p:sp>
            <p:nvSpPr>
              <p:cNvPr id="2" name="Text Box 139">
                <a:extLst>
                  <a:ext uri="{FF2B5EF4-FFF2-40B4-BE49-F238E27FC236}">
                    <a16:creationId xmlns:a16="http://schemas.microsoft.com/office/drawing/2014/main" id="{2D0BD166-CA43-AF94-CAE7-A5DE1C7CBB89}"/>
                  </a:ext>
                </a:extLst>
              </p:cNvPr>
              <p:cNvSpPr txBox="1">
                <a:spLocks noRot="1" noChangeAspect="1" noMove="1" noResize="1" noEditPoints="1" noAdjustHandles="1" noChangeArrowheads="1" noChangeShapeType="1" noTextEdit="1"/>
              </p:cNvSpPr>
              <p:nvPr/>
            </p:nvSpPr>
            <p:spPr bwMode="auto">
              <a:xfrm>
                <a:off x="9468040" y="17373601"/>
                <a:ext cx="9837295" cy="15686025"/>
              </a:xfrm>
              <a:prstGeom prst="rect">
                <a:avLst/>
              </a:prstGeom>
              <a:blipFill>
                <a:blip r:embed="rId6"/>
                <a:stretch>
                  <a:fillRect r="-991"/>
                </a:stretch>
              </a:blipFill>
              <a:ln>
                <a:noFill/>
              </a:ln>
              <a:effectLst/>
            </p:spPr>
            <p:txBody>
              <a:bodyPr/>
              <a:lstStyle/>
              <a:p>
                <a:r>
                  <a:rPr lang="en-US">
                    <a:noFill/>
                  </a:rPr>
                  <a:t> </a:t>
                </a:r>
              </a:p>
            </p:txBody>
          </p:sp>
        </mc:Fallback>
      </mc:AlternateContent>
      <p:pic>
        <p:nvPicPr>
          <p:cNvPr id="6" name="Picture 5">
            <a:extLst>
              <a:ext uri="{FF2B5EF4-FFF2-40B4-BE49-F238E27FC236}">
                <a16:creationId xmlns:a16="http://schemas.microsoft.com/office/drawing/2014/main" id="{3EBB7978-5C72-674A-5B71-5F5A66AA25B8}"/>
              </a:ext>
            </a:extLst>
          </p:cNvPr>
          <p:cNvPicPr>
            <a:picLocks noChangeAspect="1"/>
          </p:cNvPicPr>
          <p:nvPr/>
        </p:nvPicPr>
        <p:blipFill>
          <a:blip r:embed="rId7"/>
          <a:stretch>
            <a:fillRect/>
          </a:stretch>
        </p:blipFill>
        <p:spPr>
          <a:xfrm>
            <a:off x="1371600" y="0"/>
            <a:ext cx="4800600" cy="468313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6138</TotalTime>
  <Words>2058</Words>
  <Application>Microsoft Office PowerPoint</Application>
  <PresentationFormat>Custom</PresentationFormat>
  <Paragraphs>173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Courier New</vt:lpstr>
      <vt:lpstr>Wingdings</vt:lpstr>
      <vt:lpstr>Default Design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Genigraphics 800.790.4001</dc:creator>
  <dc:description>To order poster prints visit us at www.genigraphics.com</dc:description>
  <cp:lastModifiedBy>Alulu, Vincent</cp:lastModifiedBy>
  <cp:revision>35</cp:revision>
  <dcterms:created xsi:type="dcterms:W3CDTF">2008-05-03T03:01:56Z</dcterms:created>
  <dcterms:modified xsi:type="dcterms:W3CDTF">2025-06-18T20:10:42Z</dcterms:modified>
</cp:coreProperties>
</file>