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3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A2A08-8F03-C84E-830F-49C51AD8A4B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72C03-FC36-2945-98C0-900F1A26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3D7B-17B6-1E4E-98E5-2A930411C3E1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GPU Enhancement of HLT</a:t>
            </a:r>
            <a:endParaRPr lang="en-US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47" y="1307465"/>
            <a:ext cx="1656652" cy="4571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Why GPU ? 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 descr="\\netapp-hq06\Prodmktg\Tesla_20_Series\final\product_shots\M2050-M2070\TESLA_M20XX_3qtr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47451">
            <a:off x="1907842" y="1013451"/>
            <a:ext cx="1905591" cy="1411691"/>
          </a:xfrm>
          <a:prstGeom prst="rect">
            <a:avLst/>
          </a:prstGeom>
          <a:noFill/>
          <a:effectLst/>
        </p:spPr>
      </p:pic>
      <p:sp>
        <p:nvSpPr>
          <p:cNvPr id="10" name="TextBox 9"/>
          <p:cNvSpPr txBox="1"/>
          <p:nvPr/>
        </p:nvSpPr>
        <p:spPr>
          <a:xfrm>
            <a:off x="49508" y="2194740"/>
            <a:ext cx="4998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GB" dirty="0" smtClean="0"/>
              <a:t> GPU uses a highly scalable architecture that closely tracks Moore’s Law</a:t>
            </a:r>
          </a:p>
          <a:p>
            <a:pPr>
              <a:buFont typeface="Arial"/>
              <a:buChar char="•"/>
            </a:pPr>
            <a:r>
              <a:rPr lang="en-GB" dirty="0" smtClean="0"/>
              <a:t> High performance memory system with &gt;= 5x bandwidth compared to CPU</a:t>
            </a:r>
          </a:p>
          <a:p>
            <a:pPr>
              <a:buFont typeface="Arial"/>
              <a:buChar char="•"/>
            </a:pPr>
            <a:r>
              <a:rPr lang="en-GB" dirty="0" smtClean="0"/>
              <a:t> Better performance / Watt compared to CPU</a:t>
            </a:r>
          </a:p>
          <a:p>
            <a:pPr>
              <a:buFont typeface="Arial"/>
              <a:buChar char="•"/>
            </a:pPr>
            <a:r>
              <a:rPr lang="en-GB" dirty="0" smtClean="0"/>
              <a:t> Hardware and software support for moving </a:t>
            </a:r>
            <a:r>
              <a:rPr lang="en-GB" dirty="0"/>
              <a:t>data directly from </a:t>
            </a:r>
            <a:r>
              <a:rPr lang="en-GB" dirty="0" smtClean="0"/>
              <a:t>network interface to GPU memory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24" name="Picture 23" descr="GPUPe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30" y="1300659"/>
            <a:ext cx="4081220" cy="29946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254625" y="1128512"/>
            <a:ext cx="381031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Floating-Point Operations per Second </a:t>
            </a:r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        for </a:t>
            </a:r>
            <a:r>
              <a:rPr lang="en-US" sz="1600" dirty="0">
                <a:latin typeface="Times New Roman"/>
                <a:cs typeface="Times New Roman"/>
              </a:rPr>
              <a:t>the CPU and GPU</a:t>
            </a:r>
          </a:p>
        </p:txBody>
      </p:sp>
      <p:pic>
        <p:nvPicPr>
          <p:cNvPr id="27" name="Picture 26" descr="accumula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07" y="5284505"/>
            <a:ext cx="1255812" cy="1255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 descr="track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8919"/>
            <a:ext cx="1422483" cy="1365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 descr="TimePerformanc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45341" y="4050233"/>
            <a:ext cx="2173070" cy="3027348"/>
          </a:xfrm>
          <a:prstGeom prst="rect">
            <a:avLst/>
          </a:prstGeom>
        </p:spPr>
      </p:pic>
      <p:pic>
        <p:nvPicPr>
          <p:cNvPr id="31" name="Picture 30" descr="vertex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6" y="5284505"/>
            <a:ext cx="1289616" cy="1289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TextBox 37"/>
          <p:cNvSpPr txBox="1"/>
          <p:nvPr/>
        </p:nvSpPr>
        <p:spPr>
          <a:xfrm>
            <a:off x="0" y="4180473"/>
            <a:ext cx="5429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Preliminary implementation shows opportunity to trigger</a:t>
            </a:r>
          </a:p>
          <a:p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n displaced jets in the tracker with ~90% efficiency  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 an event with 3000 prompt tracks in 70ms</a:t>
            </a:r>
            <a:endParaRPr lang="en-US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432800" y="4826000"/>
            <a:ext cx="0" cy="474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61694" y="4827919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&gt;x60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84955" y="5660588"/>
            <a:ext cx="142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arxiv</a:t>
            </a:r>
            <a:r>
              <a:rPr lang="en-US" sz="1200" dirty="0" smtClean="0">
                <a:latin typeface="Times New Roman"/>
                <a:cs typeface="Times New Roman"/>
              </a:rPr>
              <a:t> 1305.4855</a:t>
            </a:r>
          </a:p>
          <a:p>
            <a:r>
              <a:rPr lang="en-US" sz="1200" dirty="0" smtClean="0">
                <a:latin typeface="Times New Roman"/>
                <a:cs typeface="Times New Roman"/>
              </a:rPr>
              <a:t>[accepted to JINST]</a:t>
            </a: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 err="1" smtClean="0">
                <a:latin typeface="Times New Roman"/>
                <a:cs typeface="Times New Roman"/>
              </a:rPr>
              <a:t>arxiv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1309.6275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104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GPU Enhancement of HLT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Enhancement for HLT</dc:title>
  <dc:creator>Administrator</dc:creator>
  <cp:lastModifiedBy>Administrator</cp:lastModifiedBy>
  <cp:revision>14</cp:revision>
  <dcterms:created xsi:type="dcterms:W3CDTF">2012-05-18T22:00:50Z</dcterms:created>
  <dcterms:modified xsi:type="dcterms:W3CDTF">2013-09-25T17:36:57Z</dcterms:modified>
</cp:coreProperties>
</file>