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20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 spc="100" baseline="0">
                <a:latin typeface="Calibri" pitchFamily="34" charset="0"/>
                <a:cs typeface="Calibri" pitchFamily="34" charset="0"/>
              </a:defRPr>
            </a:pPr>
            <a:r>
              <a:rPr lang="en-US" sz="1800" b="1" spc="100" baseline="0" dirty="0" smtClean="0">
                <a:latin typeface="Times New Roman"/>
                <a:cs typeface="Times New Roman"/>
              </a:rPr>
              <a:t>Peak Double Precision </a:t>
            </a:r>
            <a:r>
              <a:rPr lang="en-US" sz="1800" b="1" u="none" spc="100" baseline="0" dirty="0" smtClean="0">
                <a:latin typeface="Times New Roman"/>
                <a:cs typeface="Times New Roman"/>
              </a:rPr>
              <a:t>FP</a:t>
            </a:r>
            <a:endParaRPr lang="en-US" sz="1800" b="1" spc="100" baseline="0" dirty="0" smtClean="0">
              <a:latin typeface="Times New Roman"/>
              <a:cs typeface="Times New Roman"/>
            </a:endParaRPr>
          </a:p>
        </c:rich>
      </c:tx>
      <c:layout>
        <c:manualLayout>
          <c:xMode val="edge"/>
          <c:yMode val="edge"/>
          <c:x val="0.189708404378571"/>
          <c:y val="0.0020951719029649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9562111014703"/>
          <c:y val="0.288163656366802"/>
          <c:w val="0.762154701618986"/>
          <c:h val="0.550024453373746"/>
        </c:manualLayout>
      </c:layout>
      <c:scatterChart>
        <c:scatterStyle val="lineMarker"/>
        <c:varyColors val="0"/>
        <c:ser>
          <c:idx val="2"/>
          <c:order val="0"/>
          <c:tx>
            <c:strRef>
              <c:f>Sheet1!$C$1</c:f>
              <c:strCache>
                <c:ptCount val="1"/>
                <c:pt idx="0">
                  <c:v>GPU Double Precision</c:v>
                </c:pt>
              </c:strCache>
            </c:strRef>
          </c:tx>
          <c:spPr>
            <a:ln w="50800">
              <a:solidFill>
                <a:srgbClr val="73B900"/>
              </a:solidFill>
            </a:ln>
          </c:spPr>
          <c:marker>
            <c:symbol val="square"/>
            <c:size val="8"/>
            <c:spPr>
              <a:solidFill>
                <a:srgbClr val="73B900"/>
              </a:solidFill>
              <a:ln w="19050">
                <a:solidFill>
                  <a:srgbClr val="73B900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2007.0</c:v>
                </c:pt>
                <c:pt idx="1">
                  <c:v>2008.0</c:v>
                </c:pt>
                <c:pt idx="2">
                  <c:v>2010.0</c:v>
                </c:pt>
                <c:pt idx="3">
                  <c:v>2011.0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0.0</c:v>
                </c:pt>
                <c:pt idx="1">
                  <c:v>86.0</c:v>
                </c:pt>
                <c:pt idx="2">
                  <c:v>515.0</c:v>
                </c:pt>
                <c:pt idx="3">
                  <c:v>665.0</c:v>
                </c:pt>
              </c:numCache>
            </c:numRef>
          </c:yVal>
          <c:smooth val="0"/>
        </c:ser>
        <c:ser>
          <c:idx val="3"/>
          <c:order val="1"/>
          <c:tx>
            <c:strRef>
              <c:f>Sheet1!$H$1</c:f>
              <c:strCache>
                <c:ptCount val="1"/>
                <c:pt idx="0">
                  <c:v>CPU Double Precision</c:v>
                </c:pt>
              </c:strCache>
            </c:strRef>
          </c:tx>
          <c:spPr>
            <a:ln w="57150">
              <a:solidFill>
                <a:srgbClr val="00B0F0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00B0F0"/>
              </a:solidFill>
              <a:ln w="57150">
                <a:solidFill>
                  <a:srgbClr val="00B0F0"/>
                </a:solidFill>
              </a:ln>
            </c:spPr>
          </c:marker>
          <c:dPt>
            <c:idx val="3"/>
            <c:bubble3D val="0"/>
            <c:spPr>
              <a:ln w="63500" cap="flat">
                <a:solidFill>
                  <a:srgbClr val="00B0F0"/>
                </a:solidFill>
                <a:prstDash val="solid"/>
              </a:ln>
            </c:spPr>
          </c:dPt>
          <c:xVal>
            <c:numRef>
              <c:f>Sheet1!$F$5:$F$8</c:f>
              <c:numCache>
                <c:formatCode>General</c:formatCode>
                <c:ptCount val="4"/>
                <c:pt idx="0">
                  <c:v>2007.0</c:v>
                </c:pt>
                <c:pt idx="1">
                  <c:v>2009.0</c:v>
                </c:pt>
                <c:pt idx="2">
                  <c:v>2010.0</c:v>
                </c:pt>
                <c:pt idx="3">
                  <c:v>2012.0</c:v>
                </c:pt>
              </c:numCache>
            </c:numRef>
          </c:xVal>
          <c:yVal>
            <c:numRef>
              <c:f>Sheet1!$H$5:$H$8</c:f>
              <c:numCache>
                <c:formatCode>General</c:formatCode>
                <c:ptCount val="4"/>
                <c:pt idx="0">
                  <c:v>48.0</c:v>
                </c:pt>
                <c:pt idx="1">
                  <c:v>48.0</c:v>
                </c:pt>
                <c:pt idx="2">
                  <c:v>72.0</c:v>
                </c:pt>
                <c:pt idx="3">
                  <c:v>192.0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3137304"/>
        <c:axId val="2143140600"/>
      </c:scatterChart>
      <c:valAx>
        <c:axId val="2143137304"/>
        <c:scaling>
          <c:orientation val="minMax"/>
          <c:max val="2012.0"/>
          <c:min val="2007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2143140600"/>
        <c:crosses val="autoZero"/>
        <c:crossBetween val="midCat"/>
        <c:majorUnit val="1.0"/>
      </c:valAx>
      <c:valAx>
        <c:axId val="2143140600"/>
        <c:scaling>
          <c:orientation val="minMax"/>
          <c:max val="800.0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sz="1400">
                    <a:solidFill>
                      <a:schemeClr val="tx1">
                        <a:lumMod val="65000"/>
                      </a:schemeClr>
                    </a:solidFill>
                    <a:latin typeface="Calibri" pitchFamily="34" charset="0"/>
                    <a:cs typeface="Calibri" pitchFamily="34" charset="0"/>
                  </a:defRPr>
                </a:pPr>
                <a:r>
                  <a:rPr lang="en-US" sz="1200" dirty="0" err="1" smtClean="0">
                    <a:solidFill>
                      <a:schemeClr val="tx1">
                        <a:lumMod val="6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Gflops</a:t>
                </a:r>
                <a:r>
                  <a:rPr lang="en-US" sz="1200" dirty="0" smtClean="0">
                    <a:solidFill>
                      <a:schemeClr val="tx1">
                        <a:lumMod val="6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/s</a:t>
                </a:r>
                <a:endParaRPr lang="en-US" sz="1200" dirty="0">
                  <a:solidFill>
                    <a:schemeClr val="tx1">
                      <a:lumMod val="6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c:rich>
          </c:tx>
          <c:layout>
            <c:manualLayout>
              <c:xMode val="edge"/>
              <c:yMode val="edge"/>
              <c:x val="0.0296788775862218"/>
              <c:y val="0.16524024648697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2143137304"/>
        <c:crosses val="autoZero"/>
        <c:crossBetween val="midCat"/>
        <c:majorUnit val="20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 spc="100" baseline="0">
                <a:latin typeface="Calibri" pitchFamily="34" charset="0"/>
                <a:cs typeface="Calibri" pitchFamily="34" charset="0"/>
              </a:defRPr>
            </a:pPr>
            <a:r>
              <a:rPr lang="en-US" sz="1800" b="1" spc="100" baseline="0" dirty="0" smtClean="0">
                <a:latin typeface="Times New Roman"/>
                <a:cs typeface="Times New Roman"/>
              </a:rPr>
              <a:t>Peak Double Precision </a:t>
            </a:r>
            <a:r>
              <a:rPr lang="en-US" sz="1800" b="1" u="none" spc="100" baseline="0" dirty="0" smtClean="0">
                <a:latin typeface="Times New Roman"/>
                <a:cs typeface="Times New Roman"/>
              </a:rPr>
              <a:t>FP</a:t>
            </a:r>
            <a:endParaRPr lang="en-US" sz="1800" b="1" spc="100" baseline="0" dirty="0" smtClean="0">
              <a:latin typeface="Times New Roman"/>
              <a:cs typeface="Times New Roman"/>
            </a:endParaRPr>
          </a:p>
        </c:rich>
      </c:tx>
      <c:layout>
        <c:manualLayout>
          <c:xMode val="edge"/>
          <c:yMode val="edge"/>
          <c:x val="0.189708404378571"/>
          <c:y val="0.0020951719029649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39562111014703"/>
          <c:y val="0.288163656366802"/>
          <c:w val="0.762154701618986"/>
          <c:h val="0.550024453373746"/>
        </c:manualLayout>
      </c:layout>
      <c:scatterChart>
        <c:scatterStyle val="lineMarker"/>
        <c:varyColors val="0"/>
        <c:ser>
          <c:idx val="2"/>
          <c:order val="0"/>
          <c:tx>
            <c:strRef>
              <c:f>Sheet1!$C$1</c:f>
              <c:strCache>
                <c:ptCount val="1"/>
                <c:pt idx="0">
                  <c:v>GPU Double Precision</c:v>
                </c:pt>
              </c:strCache>
            </c:strRef>
          </c:tx>
          <c:spPr>
            <a:ln w="50800">
              <a:solidFill>
                <a:srgbClr val="73B900"/>
              </a:solidFill>
            </a:ln>
          </c:spPr>
          <c:marker>
            <c:symbol val="square"/>
            <c:size val="8"/>
            <c:spPr>
              <a:solidFill>
                <a:srgbClr val="73B900"/>
              </a:solidFill>
              <a:ln w="19050">
                <a:solidFill>
                  <a:srgbClr val="73B900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2007.0</c:v>
                </c:pt>
                <c:pt idx="1">
                  <c:v>2008.0</c:v>
                </c:pt>
                <c:pt idx="2">
                  <c:v>2010.0</c:v>
                </c:pt>
                <c:pt idx="3">
                  <c:v>2011.0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0.0</c:v>
                </c:pt>
                <c:pt idx="1">
                  <c:v>86.0</c:v>
                </c:pt>
                <c:pt idx="2">
                  <c:v>515.0</c:v>
                </c:pt>
                <c:pt idx="3">
                  <c:v>665.0</c:v>
                </c:pt>
              </c:numCache>
            </c:numRef>
          </c:yVal>
          <c:smooth val="0"/>
        </c:ser>
        <c:ser>
          <c:idx val="3"/>
          <c:order val="1"/>
          <c:tx>
            <c:strRef>
              <c:f>Sheet1!$H$1</c:f>
              <c:strCache>
                <c:ptCount val="1"/>
                <c:pt idx="0">
                  <c:v>CPU Double Precision</c:v>
                </c:pt>
              </c:strCache>
            </c:strRef>
          </c:tx>
          <c:spPr>
            <a:ln w="57150">
              <a:solidFill>
                <a:srgbClr val="00B0F0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00B0F0"/>
              </a:solidFill>
              <a:ln w="57150">
                <a:solidFill>
                  <a:srgbClr val="00B0F0"/>
                </a:solidFill>
              </a:ln>
            </c:spPr>
          </c:marker>
          <c:dPt>
            <c:idx val="3"/>
            <c:bubble3D val="0"/>
            <c:spPr>
              <a:ln w="63500" cap="flat">
                <a:solidFill>
                  <a:srgbClr val="00B0F0"/>
                </a:solidFill>
                <a:prstDash val="solid"/>
              </a:ln>
            </c:spPr>
          </c:dPt>
          <c:xVal>
            <c:numRef>
              <c:f>Sheet1!$F$5:$F$8</c:f>
              <c:numCache>
                <c:formatCode>General</c:formatCode>
                <c:ptCount val="4"/>
                <c:pt idx="0">
                  <c:v>2007.0</c:v>
                </c:pt>
                <c:pt idx="1">
                  <c:v>2009.0</c:v>
                </c:pt>
                <c:pt idx="2">
                  <c:v>2010.0</c:v>
                </c:pt>
                <c:pt idx="3">
                  <c:v>2012.0</c:v>
                </c:pt>
              </c:numCache>
            </c:numRef>
          </c:xVal>
          <c:yVal>
            <c:numRef>
              <c:f>Sheet1!$H$5:$H$8</c:f>
              <c:numCache>
                <c:formatCode>General</c:formatCode>
                <c:ptCount val="4"/>
                <c:pt idx="0">
                  <c:v>48.0</c:v>
                </c:pt>
                <c:pt idx="1">
                  <c:v>48.0</c:v>
                </c:pt>
                <c:pt idx="2">
                  <c:v>72.0</c:v>
                </c:pt>
                <c:pt idx="3">
                  <c:v>192.0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8367480"/>
        <c:axId val="-2068373688"/>
      </c:scatterChart>
      <c:valAx>
        <c:axId val="-2068367480"/>
        <c:scaling>
          <c:orientation val="minMax"/>
          <c:max val="2012.0"/>
          <c:min val="2007.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-2068373688"/>
        <c:crosses val="autoZero"/>
        <c:crossBetween val="midCat"/>
        <c:majorUnit val="1.0"/>
      </c:valAx>
      <c:valAx>
        <c:axId val="-2068373688"/>
        <c:scaling>
          <c:orientation val="minMax"/>
          <c:max val="800.0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sz="1400">
                    <a:solidFill>
                      <a:schemeClr val="tx1">
                        <a:lumMod val="65000"/>
                      </a:schemeClr>
                    </a:solidFill>
                    <a:latin typeface="Calibri" pitchFamily="34" charset="0"/>
                    <a:cs typeface="Calibri" pitchFamily="34" charset="0"/>
                  </a:defRPr>
                </a:pPr>
                <a:r>
                  <a:rPr lang="en-US" sz="1200" dirty="0" err="1" smtClean="0">
                    <a:solidFill>
                      <a:schemeClr val="tx1">
                        <a:lumMod val="6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Gflops</a:t>
                </a:r>
                <a:r>
                  <a:rPr lang="en-US" sz="1200" dirty="0" smtClean="0">
                    <a:solidFill>
                      <a:schemeClr val="tx1">
                        <a:lumMod val="65000"/>
                      </a:schemeClr>
                    </a:solidFill>
                    <a:latin typeface="Calibri" pitchFamily="34" charset="0"/>
                    <a:cs typeface="Calibri" pitchFamily="34" charset="0"/>
                  </a:rPr>
                  <a:t>/s</a:t>
                </a:r>
                <a:endParaRPr lang="en-US" sz="1200" dirty="0">
                  <a:solidFill>
                    <a:schemeClr val="tx1">
                      <a:lumMod val="65000"/>
                    </a:schemeClr>
                  </a:solidFill>
                  <a:latin typeface="Calibri" pitchFamily="34" charset="0"/>
                  <a:cs typeface="Calibri" pitchFamily="34" charset="0"/>
                </a:endParaRPr>
              </a:p>
            </c:rich>
          </c:tx>
          <c:layout>
            <c:manualLayout>
              <c:xMode val="edge"/>
              <c:yMode val="edge"/>
              <c:x val="0.0296788775862218"/>
              <c:y val="0.16524024648697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65000"/>
                  </a:schemeClr>
                </a:solidFill>
                <a:latin typeface="Calibri" pitchFamily="34" charset="0"/>
                <a:cs typeface="Calibri" pitchFamily="34" charset="0"/>
              </a:defRPr>
            </a:pPr>
            <a:endParaRPr lang="en-US"/>
          </a:p>
        </c:txPr>
        <c:crossAx val="-2068367480"/>
        <c:crosses val="autoZero"/>
        <c:crossBetween val="midCat"/>
        <c:majorUnit val="200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0.3236</cdr:x>
      <cdr:y>0.69595</cdr:y>
    </cdr:from>
    <cdr:to>
      <cdr:x>0.57272</cdr:x>
      <cdr:y>0.80642</cdr:y>
    </cdr:to>
    <cdr:sp macro="" textlink="">
      <cdr:nvSpPr>
        <cdr:cNvPr id="7" name="TextBox 8"/>
        <cdr:cNvSpPr txBox="1"/>
      </cdr:nvSpPr>
      <cdr:spPr>
        <a:xfrm xmlns:a="http://schemas.openxmlformats.org/drawingml/2006/main">
          <a:off x="785149" y="2132843"/>
          <a:ext cx="604423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Arial"/>
            </a:defRPr>
          </a:lvl1pPr>
          <a:lvl2pPr marL="457200" indent="0">
            <a:defRPr sz="1100">
              <a:latin typeface="Arial"/>
            </a:defRPr>
          </a:lvl2pPr>
          <a:lvl3pPr marL="914400" indent="0">
            <a:defRPr sz="1100">
              <a:latin typeface="Arial"/>
            </a:defRPr>
          </a:lvl3pPr>
          <a:lvl4pPr marL="1371600" indent="0">
            <a:defRPr sz="1100">
              <a:latin typeface="Arial"/>
            </a:defRPr>
          </a:lvl4pPr>
          <a:lvl5pPr marL="1828800" indent="0">
            <a:defRPr sz="1100">
              <a:latin typeface="Arial"/>
            </a:defRPr>
          </a:lvl5pPr>
          <a:lvl6pPr marL="2286000" indent="0">
            <a:defRPr sz="1100">
              <a:latin typeface="Arial"/>
            </a:defRPr>
          </a:lvl6pPr>
          <a:lvl7pPr marL="2743200" indent="0">
            <a:defRPr sz="1100">
              <a:latin typeface="Arial"/>
            </a:defRPr>
          </a:lvl7pPr>
          <a:lvl8pPr marL="3200400" indent="0">
            <a:defRPr sz="1100">
              <a:latin typeface="Arial"/>
            </a:defRPr>
          </a:lvl8pPr>
          <a:lvl9pPr marL="3657600" indent="0">
            <a:defRPr sz="1100">
              <a:latin typeface="Arial"/>
            </a:defRPr>
          </a:lvl9pPr>
        </a:lstStyle>
        <a:p xmlns:a="http://schemas.openxmlformats.org/drawingml/2006/main">
          <a:pPr algn="ctr"/>
          <a:r>
            <a:rPr lang="en-US" sz="800" b="1" dirty="0" smtClean="0">
              <a:solidFill>
                <a:schemeClr val="tx1">
                  <a:lumMod val="85000"/>
                </a:schemeClr>
              </a:solidFill>
              <a:latin typeface="Calibri" pitchFamily="34" charset="0"/>
              <a:cs typeface="Calibri" pitchFamily="34" charset="0"/>
            </a:rPr>
            <a:t>Nehalem</a:t>
          </a:r>
        </a:p>
        <a:p xmlns:a="http://schemas.openxmlformats.org/drawingml/2006/main">
          <a:pPr algn="ctr"/>
          <a:r>
            <a:rPr lang="en-US" sz="800" b="1" dirty="0" smtClean="0">
              <a:solidFill>
                <a:schemeClr val="tx1">
                  <a:lumMod val="85000"/>
                </a:schemeClr>
              </a:solidFill>
              <a:latin typeface="Calibri" pitchFamily="34" charset="0"/>
              <a:cs typeface="Calibri" pitchFamily="34" charset="0"/>
            </a:rPr>
            <a:t>3 GHz</a:t>
          </a:r>
          <a:endParaRPr lang="en-US" sz="800" b="1" dirty="0">
            <a:solidFill>
              <a:schemeClr val="tx1">
                <a:lumMod val="85000"/>
              </a:schemeClr>
            </a:solidFill>
            <a:latin typeface="Calibri" pitchFamily="34" charset="0"/>
            <a:cs typeface="Calibri" pitchFamily="34" charset="0"/>
          </a:endParaRPr>
        </a:p>
      </cdr:txBody>
    </cdr:sp>
  </cdr:relSizeAnchor>
  <cdr:relSizeAnchor xmlns:cdr="http://schemas.openxmlformats.org/drawingml/2006/chartDrawing">
    <cdr:from>
      <cdr:x>0.50189</cdr:x>
      <cdr:y>0.64521</cdr:y>
    </cdr:from>
    <cdr:to>
      <cdr:x>0.81306</cdr:x>
      <cdr:y>0.75568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1217720" y="1977347"/>
          <a:ext cx="754995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Arial"/>
            </a:defRPr>
          </a:lvl1pPr>
          <a:lvl2pPr marL="457200" indent="0">
            <a:defRPr sz="1100">
              <a:latin typeface="Arial"/>
            </a:defRPr>
          </a:lvl2pPr>
          <a:lvl3pPr marL="914400" indent="0">
            <a:defRPr sz="1100">
              <a:latin typeface="Arial"/>
            </a:defRPr>
          </a:lvl3pPr>
          <a:lvl4pPr marL="1371600" indent="0">
            <a:defRPr sz="1100">
              <a:latin typeface="Arial"/>
            </a:defRPr>
          </a:lvl4pPr>
          <a:lvl5pPr marL="1828800" indent="0">
            <a:defRPr sz="1100">
              <a:latin typeface="Arial"/>
            </a:defRPr>
          </a:lvl5pPr>
          <a:lvl6pPr marL="2286000" indent="0">
            <a:defRPr sz="1100">
              <a:latin typeface="Arial"/>
            </a:defRPr>
          </a:lvl6pPr>
          <a:lvl7pPr marL="2743200" indent="0">
            <a:defRPr sz="1100">
              <a:latin typeface="Arial"/>
            </a:defRPr>
          </a:lvl7pPr>
          <a:lvl8pPr marL="3200400" indent="0">
            <a:defRPr sz="1100">
              <a:latin typeface="Arial"/>
            </a:defRPr>
          </a:lvl8pPr>
          <a:lvl9pPr marL="3657600" indent="0">
            <a:defRPr sz="1100">
              <a:latin typeface="Arial"/>
            </a:defRPr>
          </a:lvl9pPr>
        </a:lstStyle>
        <a:p xmlns:a="http://schemas.openxmlformats.org/drawingml/2006/main">
          <a:pPr algn="ctr"/>
          <a:r>
            <a:rPr lang="en-US" sz="800" b="1" dirty="0" smtClean="0">
              <a:solidFill>
                <a:schemeClr val="tx1">
                  <a:lumMod val="85000"/>
                </a:schemeClr>
              </a:solidFill>
              <a:latin typeface="Calibri" pitchFamily="34" charset="0"/>
              <a:cs typeface="Calibri" pitchFamily="34" charset="0"/>
            </a:rPr>
            <a:t>Westmere</a:t>
          </a:r>
        </a:p>
        <a:p xmlns:a="http://schemas.openxmlformats.org/drawingml/2006/main">
          <a:pPr algn="ctr"/>
          <a:r>
            <a:rPr lang="en-US" sz="800" b="1" dirty="0" smtClean="0">
              <a:solidFill>
                <a:schemeClr val="tx1">
                  <a:lumMod val="85000"/>
                </a:schemeClr>
              </a:solidFill>
              <a:latin typeface="Calibri" pitchFamily="34" charset="0"/>
              <a:cs typeface="Calibri" pitchFamily="34" charset="0"/>
            </a:rPr>
            <a:t>3 GHz</a:t>
          </a:r>
          <a:endParaRPr lang="en-US" sz="800" b="1" dirty="0">
            <a:solidFill>
              <a:schemeClr val="tx1">
                <a:lumMod val="85000"/>
              </a:schemeClr>
            </a:solidFill>
            <a:latin typeface="Calibri" pitchFamily="34" charset="0"/>
            <a:cs typeface="Calibri" pitchFamily="34" charset="0"/>
          </a:endParaRPr>
        </a:p>
      </cdr:txBody>
    </cdr:sp>
  </cdr:relSizeAnchor>
  <cdr:relSizeAnchor xmlns:cdr="http://schemas.openxmlformats.org/drawingml/2006/chartDrawing">
    <cdr:from>
      <cdr:x>0.30033</cdr:x>
      <cdr:y>0.4042</cdr:y>
    </cdr:from>
    <cdr:to>
      <cdr:x>0.62642</cdr:x>
      <cdr:y>0.53476</cdr:y>
    </cdr:to>
    <cdr:sp macro="" textlink="">
      <cdr:nvSpPr>
        <cdr:cNvPr id="14" name="TextBox 8"/>
        <cdr:cNvSpPr txBox="1"/>
      </cdr:nvSpPr>
      <cdr:spPr>
        <a:xfrm xmlns:a="http://schemas.openxmlformats.org/drawingml/2006/main">
          <a:off x="728680" y="1238744"/>
          <a:ext cx="791186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b="1" dirty="0" smtClean="0">
              <a:solidFill>
                <a:schemeClr val="tx1">
                  <a:lumMod val="85000"/>
                </a:schemeClr>
              </a:solidFill>
              <a:latin typeface="Calibri" pitchFamily="34" charset="0"/>
              <a:cs typeface="Calibri" pitchFamily="34" charset="0"/>
            </a:rPr>
            <a:t>Fermi</a:t>
          </a:r>
        </a:p>
        <a:p xmlns:a="http://schemas.openxmlformats.org/drawingml/2006/main">
          <a:pPr algn="ctr"/>
          <a:r>
            <a:rPr lang="en-US" sz="1000" b="1" dirty="0" smtClean="0">
              <a:solidFill>
                <a:schemeClr val="tx1">
                  <a:lumMod val="85000"/>
                </a:schemeClr>
              </a:solidFill>
              <a:latin typeface="Calibri" pitchFamily="34" charset="0"/>
              <a:cs typeface="Calibri" pitchFamily="34" charset="0"/>
            </a:rPr>
            <a:t>M2070</a:t>
          </a:r>
          <a:endParaRPr lang="en-US" sz="1000" b="1" dirty="0">
            <a:solidFill>
              <a:schemeClr val="tx1">
                <a:lumMod val="85000"/>
              </a:schemeClr>
            </a:solidFill>
            <a:latin typeface="Calibri" pitchFamily="34" charset="0"/>
            <a:cs typeface="Calibri" pitchFamily="34" charset="0"/>
          </a:endParaRPr>
        </a:p>
      </cdr:txBody>
    </cdr:sp>
  </cdr:relSizeAnchor>
  <cdr:relSizeAnchor xmlns:cdr="http://schemas.openxmlformats.org/drawingml/2006/chartDrawing">
    <cdr:from>
      <cdr:x>0.56943</cdr:x>
      <cdr:y>0.22956</cdr:y>
    </cdr:from>
    <cdr:to>
      <cdr:x>0.93212</cdr:x>
      <cdr:y>0.36011</cdr:y>
    </cdr:to>
    <cdr:sp macro="" textlink="">
      <cdr:nvSpPr>
        <cdr:cNvPr id="15" name="TextBox 8"/>
        <cdr:cNvSpPr txBox="1"/>
      </cdr:nvSpPr>
      <cdr:spPr>
        <a:xfrm xmlns:a="http://schemas.openxmlformats.org/drawingml/2006/main">
          <a:off x="1381598" y="703515"/>
          <a:ext cx="879984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b="1" dirty="0" smtClean="0">
              <a:solidFill>
                <a:schemeClr val="tx1">
                  <a:lumMod val="85000"/>
                </a:schemeClr>
              </a:solidFill>
              <a:latin typeface="Calibri" pitchFamily="34" charset="0"/>
              <a:cs typeface="Calibri" pitchFamily="34" charset="0"/>
            </a:rPr>
            <a:t>Fermi+</a:t>
          </a:r>
        </a:p>
        <a:p xmlns:a="http://schemas.openxmlformats.org/drawingml/2006/main">
          <a:pPr algn="ctr"/>
          <a:r>
            <a:rPr lang="en-US" sz="1000" b="1" dirty="0" smtClean="0">
              <a:solidFill>
                <a:schemeClr val="tx1">
                  <a:lumMod val="85000"/>
                </a:schemeClr>
              </a:solidFill>
              <a:latin typeface="Calibri" pitchFamily="34" charset="0"/>
              <a:cs typeface="Calibri" pitchFamily="34" charset="0"/>
            </a:rPr>
            <a:t>M2090</a:t>
          </a:r>
          <a:endParaRPr lang="en-US" sz="1000" b="1" dirty="0">
            <a:solidFill>
              <a:schemeClr val="tx1">
                <a:lumMod val="85000"/>
              </a:schemeClr>
            </a:solidFill>
            <a:latin typeface="Calibri" pitchFamily="34" charset="0"/>
            <a:cs typeface="Calibri" pitchFamily="34" charset="0"/>
          </a:endParaRPr>
        </a:p>
      </cdr:txBody>
    </cdr:sp>
  </cdr:relSizeAnchor>
  <cdr:relSizeAnchor xmlns:cdr="http://schemas.openxmlformats.org/drawingml/2006/chartDrawing">
    <cdr:from>
      <cdr:x>0.69556</cdr:x>
      <cdr:y>0.52633</cdr:y>
    </cdr:from>
    <cdr:to>
      <cdr:x>0.99983</cdr:x>
      <cdr:y>0.7071</cdr:y>
    </cdr:to>
    <cdr:sp macro="" textlink="">
      <cdr:nvSpPr>
        <cdr:cNvPr id="19" name="TextBox 1"/>
        <cdr:cNvSpPr txBox="1"/>
      </cdr:nvSpPr>
      <cdr:spPr>
        <a:xfrm xmlns:a="http://schemas.openxmlformats.org/drawingml/2006/main">
          <a:off x="1687624" y="1613020"/>
          <a:ext cx="738235" cy="55399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r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b="1" dirty="0" smtClean="0">
              <a:solidFill>
                <a:schemeClr val="tx1">
                  <a:lumMod val="85000"/>
                </a:schemeClr>
              </a:solidFill>
              <a:latin typeface="Calibri" pitchFamily="34" charset="0"/>
              <a:cs typeface="Calibri" pitchFamily="34" charset="0"/>
            </a:rPr>
            <a:t>8-core</a:t>
          </a:r>
        </a:p>
        <a:p xmlns:a="http://schemas.openxmlformats.org/drawingml/2006/main">
          <a:pPr algn="ctr"/>
          <a:r>
            <a:rPr lang="en-US" sz="1000" b="1" dirty="0" smtClean="0">
              <a:solidFill>
                <a:schemeClr val="tx1">
                  <a:lumMod val="85000"/>
                </a:schemeClr>
              </a:solidFill>
              <a:latin typeface="Calibri" pitchFamily="34" charset="0"/>
              <a:cs typeface="Calibri" pitchFamily="34" charset="0"/>
            </a:rPr>
            <a:t>Sandy Bridge</a:t>
          </a:r>
        </a:p>
        <a:p xmlns:a="http://schemas.openxmlformats.org/drawingml/2006/main">
          <a:pPr algn="ctr"/>
          <a:r>
            <a:rPr lang="en-US" sz="1000" b="1" dirty="0" smtClean="0">
              <a:solidFill>
                <a:schemeClr val="tx1">
                  <a:lumMod val="85000"/>
                </a:schemeClr>
              </a:solidFill>
              <a:latin typeface="Calibri" pitchFamily="34" charset="0"/>
              <a:cs typeface="Calibri" pitchFamily="34" charset="0"/>
            </a:rPr>
            <a:t>3 GHz</a:t>
          </a:r>
          <a:endParaRPr lang="en-US" sz="1000" b="1" dirty="0">
            <a:solidFill>
              <a:schemeClr val="tx1">
                <a:lumMod val="85000"/>
              </a:schemeClr>
            </a:solidFill>
            <a:latin typeface="Calibri" pitchFamily="34" charset="0"/>
            <a:cs typeface="Calibri" pitchFamily="34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0.3236</cdr:x>
      <cdr:y>0.69595</cdr:y>
    </cdr:from>
    <cdr:to>
      <cdr:x>0.57272</cdr:x>
      <cdr:y>0.80642</cdr:y>
    </cdr:to>
    <cdr:sp macro="" textlink="">
      <cdr:nvSpPr>
        <cdr:cNvPr id="7" name="TextBox 8"/>
        <cdr:cNvSpPr txBox="1"/>
      </cdr:nvSpPr>
      <cdr:spPr>
        <a:xfrm xmlns:a="http://schemas.openxmlformats.org/drawingml/2006/main">
          <a:off x="785149" y="2132843"/>
          <a:ext cx="604423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Arial"/>
            </a:defRPr>
          </a:lvl1pPr>
          <a:lvl2pPr marL="457200" indent="0">
            <a:defRPr sz="1100">
              <a:latin typeface="Arial"/>
            </a:defRPr>
          </a:lvl2pPr>
          <a:lvl3pPr marL="914400" indent="0">
            <a:defRPr sz="1100">
              <a:latin typeface="Arial"/>
            </a:defRPr>
          </a:lvl3pPr>
          <a:lvl4pPr marL="1371600" indent="0">
            <a:defRPr sz="1100">
              <a:latin typeface="Arial"/>
            </a:defRPr>
          </a:lvl4pPr>
          <a:lvl5pPr marL="1828800" indent="0">
            <a:defRPr sz="1100">
              <a:latin typeface="Arial"/>
            </a:defRPr>
          </a:lvl5pPr>
          <a:lvl6pPr marL="2286000" indent="0">
            <a:defRPr sz="1100">
              <a:latin typeface="Arial"/>
            </a:defRPr>
          </a:lvl6pPr>
          <a:lvl7pPr marL="2743200" indent="0">
            <a:defRPr sz="1100">
              <a:latin typeface="Arial"/>
            </a:defRPr>
          </a:lvl7pPr>
          <a:lvl8pPr marL="3200400" indent="0">
            <a:defRPr sz="1100">
              <a:latin typeface="Arial"/>
            </a:defRPr>
          </a:lvl8pPr>
          <a:lvl9pPr marL="3657600" indent="0">
            <a:defRPr sz="1100">
              <a:latin typeface="Arial"/>
            </a:defRPr>
          </a:lvl9pPr>
        </a:lstStyle>
        <a:p xmlns:a="http://schemas.openxmlformats.org/drawingml/2006/main">
          <a:pPr algn="ctr"/>
          <a:r>
            <a:rPr lang="en-US" sz="800" b="1" dirty="0" smtClean="0">
              <a:solidFill>
                <a:schemeClr val="tx1">
                  <a:lumMod val="85000"/>
                </a:schemeClr>
              </a:solidFill>
              <a:latin typeface="Calibri" pitchFamily="34" charset="0"/>
              <a:cs typeface="Calibri" pitchFamily="34" charset="0"/>
            </a:rPr>
            <a:t>Nehalem</a:t>
          </a:r>
        </a:p>
        <a:p xmlns:a="http://schemas.openxmlformats.org/drawingml/2006/main">
          <a:pPr algn="ctr"/>
          <a:r>
            <a:rPr lang="en-US" sz="800" b="1" dirty="0" smtClean="0">
              <a:solidFill>
                <a:schemeClr val="tx1">
                  <a:lumMod val="85000"/>
                </a:schemeClr>
              </a:solidFill>
              <a:latin typeface="Calibri" pitchFamily="34" charset="0"/>
              <a:cs typeface="Calibri" pitchFamily="34" charset="0"/>
            </a:rPr>
            <a:t>3 GHz</a:t>
          </a:r>
          <a:endParaRPr lang="en-US" sz="800" b="1" dirty="0">
            <a:solidFill>
              <a:schemeClr val="tx1">
                <a:lumMod val="85000"/>
              </a:schemeClr>
            </a:solidFill>
            <a:latin typeface="Calibri" pitchFamily="34" charset="0"/>
            <a:cs typeface="Calibri" pitchFamily="34" charset="0"/>
          </a:endParaRPr>
        </a:p>
      </cdr:txBody>
    </cdr:sp>
  </cdr:relSizeAnchor>
  <cdr:relSizeAnchor xmlns:cdr="http://schemas.openxmlformats.org/drawingml/2006/chartDrawing">
    <cdr:from>
      <cdr:x>0.50189</cdr:x>
      <cdr:y>0.64521</cdr:y>
    </cdr:from>
    <cdr:to>
      <cdr:x>0.81306</cdr:x>
      <cdr:y>0.75568</cdr:y>
    </cdr:to>
    <cdr:sp macro="" textlink="">
      <cdr:nvSpPr>
        <cdr:cNvPr id="9" name="TextBox 8"/>
        <cdr:cNvSpPr txBox="1"/>
      </cdr:nvSpPr>
      <cdr:spPr>
        <a:xfrm xmlns:a="http://schemas.openxmlformats.org/drawingml/2006/main">
          <a:off x="1217720" y="1977347"/>
          <a:ext cx="754995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Arial"/>
            </a:defRPr>
          </a:lvl1pPr>
          <a:lvl2pPr marL="457200" indent="0">
            <a:defRPr sz="1100">
              <a:latin typeface="Arial"/>
            </a:defRPr>
          </a:lvl2pPr>
          <a:lvl3pPr marL="914400" indent="0">
            <a:defRPr sz="1100">
              <a:latin typeface="Arial"/>
            </a:defRPr>
          </a:lvl3pPr>
          <a:lvl4pPr marL="1371600" indent="0">
            <a:defRPr sz="1100">
              <a:latin typeface="Arial"/>
            </a:defRPr>
          </a:lvl4pPr>
          <a:lvl5pPr marL="1828800" indent="0">
            <a:defRPr sz="1100">
              <a:latin typeface="Arial"/>
            </a:defRPr>
          </a:lvl5pPr>
          <a:lvl6pPr marL="2286000" indent="0">
            <a:defRPr sz="1100">
              <a:latin typeface="Arial"/>
            </a:defRPr>
          </a:lvl6pPr>
          <a:lvl7pPr marL="2743200" indent="0">
            <a:defRPr sz="1100">
              <a:latin typeface="Arial"/>
            </a:defRPr>
          </a:lvl7pPr>
          <a:lvl8pPr marL="3200400" indent="0">
            <a:defRPr sz="1100">
              <a:latin typeface="Arial"/>
            </a:defRPr>
          </a:lvl8pPr>
          <a:lvl9pPr marL="3657600" indent="0">
            <a:defRPr sz="1100">
              <a:latin typeface="Arial"/>
            </a:defRPr>
          </a:lvl9pPr>
        </a:lstStyle>
        <a:p xmlns:a="http://schemas.openxmlformats.org/drawingml/2006/main">
          <a:pPr algn="ctr"/>
          <a:r>
            <a:rPr lang="en-US" sz="800" b="1" dirty="0" smtClean="0">
              <a:solidFill>
                <a:schemeClr val="tx1">
                  <a:lumMod val="85000"/>
                </a:schemeClr>
              </a:solidFill>
              <a:latin typeface="Calibri" pitchFamily="34" charset="0"/>
              <a:cs typeface="Calibri" pitchFamily="34" charset="0"/>
            </a:rPr>
            <a:t>Westmere</a:t>
          </a:r>
        </a:p>
        <a:p xmlns:a="http://schemas.openxmlformats.org/drawingml/2006/main">
          <a:pPr algn="ctr"/>
          <a:r>
            <a:rPr lang="en-US" sz="800" b="1" dirty="0" smtClean="0">
              <a:solidFill>
                <a:schemeClr val="tx1">
                  <a:lumMod val="85000"/>
                </a:schemeClr>
              </a:solidFill>
              <a:latin typeface="Calibri" pitchFamily="34" charset="0"/>
              <a:cs typeface="Calibri" pitchFamily="34" charset="0"/>
            </a:rPr>
            <a:t>3 GHz</a:t>
          </a:r>
          <a:endParaRPr lang="en-US" sz="800" b="1" dirty="0">
            <a:solidFill>
              <a:schemeClr val="tx1">
                <a:lumMod val="85000"/>
              </a:schemeClr>
            </a:solidFill>
            <a:latin typeface="Calibri" pitchFamily="34" charset="0"/>
            <a:cs typeface="Calibri" pitchFamily="34" charset="0"/>
          </a:endParaRPr>
        </a:p>
      </cdr:txBody>
    </cdr:sp>
  </cdr:relSizeAnchor>
  <cdr:relSizeAnchor xmlns:cdr="http://schemas.openxmlformats.org/drawingml/2006/chartDrawing">
    <cdr:from>
      <cdr:x>0.30033</cdr:x>
      <cdr:y>0.4042</cdr:y>
    </cdr:from>
    <cdr:to>
      <cdr:x>0.62642</cdr:x>
      <cdr:y>0.53476</cdr:y>
    </cdr:to>
    <cdr:sp macro="" textlink="">
      <cdr:nvSpPr>
        <cdr:cNvPr id="14" name="TextBox 8"/>
        <cdr:cNvSpPr txBox="1"/>
      </cdr:nvSpPr>
      <cdr:spPr>
        <a:xfrm xmlns:a="http://schemas.openxmlformats.org/drawingml/2006/main">
          <a:off x="728680" y="1238744"/>
          <a:ext cx="791186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b="1" dirty="0" smtClean="0">
              <a:solidFill>
                <a:schemeClr val="tx1">
                  <a:lumMod val="85000"/>
                </a:schemeClr>
              </a:solidFill>
              <a:latin typeface="Calibri" pitchFamily="34" charset="0"/>
              <a:cs typeface="Calibri" pitchFamily="34" charset="0"/>
            </a:rPr>
            <a:t>Fermi</a:t>
          </a:r>
        </a:p>
        <a:p xmlns:a="http://schemas.openxmlformats.org/drawingml/2006/main">
          <a:pPr algn="ctr"/>
          <a:r>
            <a:rPr lang="en-US" sz="1000" b="1" dirty="0" smtClean="0">
              <a:solidFill>
                <a:schemeClr val="tx1">
                  <a:lumMod val="85000"/>
                </a:schemeClr>
              </a:solidFill>
              <a:latin typeface="Calibri" pitchFamily="34" charset="0"/>
              <a:cs typeface="Calibri" pitchFamily="34" charset="0"/>
            </a:rPr>
            <a:t>M2070</a:t>
          </a:r>
          <a:endParaRPr lang="en-US" sz="1000" b="1" dirty="0">
            <a:solidFill>
              <a:schemeClr val="tx1">
                <a:lumMod val="85000"/>
              </a:schemeClr>
            </a:solidFill>
            <a:latin typeface="Calibri" pitchFamily="34" charset="0"/>
            <a:cs typeface="Calibri" pitchFamily="34" charset="0"/>
          </a:endParaRPr>
        </a:p>
      </cdr:txBody>
    </cdr:sp>
  </cdr:relSizeAnchor>
  <cdr:relSizeAnchor xmlns:cdr="http://schemas.openxmlformats.org/drawingml/2006/chartDrawing">
    <cdr:from>
      <cdr:x>0.56943</cdr:x>
      <cdr:y>0.22956</cdr:y>
    </cdr:from>
    <cdr:to>
      <cdr:x>0.93212</cdr:x>
      <cdr:y>0.36011</cdr:y>
    </cdr:to>
    <cdr:sp macro="" textlink="">
      <cdr:nvSpPr>
        <cdr:cNvPr id="15" name="TextBox 8"/>
        <cdr:cNvSpPr txBox="1"/>
      </cdr:nvSpPr>
      <cdr:spPr>
        <a:xfrm xmlns:a="http://schemas.openxmlformats.org/drawingml/2006/main">
          <a:off x="1381598" y="703515"/>
          <a:ext cx="879984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b="1" dirty="0" smtClean="0">
              <a:solidFill>
                <a:schemeClr val="tx1">
                  <a:lumMod val="85000"/>
                </a:schemeClr>
              </a:solidFill>
              <a:latin typeface="Calibri" pitchFamily="34" charset="0"/>
              <a:cs typeface="Calibri" pitchFamily="34" charset="0"/>
            </a:rPr>
            <a:t>Fermi+</a:t>
          </a:r>
        </a:p>
        <a:p xmlns:a="http://schemas.openxmlformats.org/drawingml/2006/main">
          <a:pPr algn="ctr"/>
          <a:r>
            <a:rPr lang="en-US" sz="1000" b="1" dirty="0" smtClean="0">
              <a:solidFill>
                <a:schemeClr val="tx1">
                  <a:lumMod val="85000"/>
                </a:schemeClr>
              </a:solidFill>
              <a:latin typeface="Calibri" pitchFamily="34" charset="0"/>
              <a:cs typeface="Calibri" pitchFamily="34" charset="0"/>
            </a:rPr>
            <a:t>M2090</a:t>
          </a:r>
          <a:endParaRPr lang="en-US" sz="1000" b="1" dirty="0">
            <a:solidFill>
              <a:schemeClr val="tx1">
                <a:lumMod val="85000"/>
              </a:schemeClr>
            </a:solidFill>
            <a:latin typeface="Calibri" pitchFamily="34" charset="0"/>
            <a:cs typeface="Calibri" pitchFamily="34" charset="0"/>
          </a:endParaRPr>
        </a:p>
      </cdr:txBody>
    </cdr:sp>
  </cdr:relSizeAnchor>
  <cdr:relSizeAnchor xmlns:cdr="http://schemas.openxmlformats.org/drawingml/2006/chartDrawing">
    <cdr:from>
      <cdr:x>0.69556</cdr:x>
      <cdr:y>0.52633</cdr:y>
    </cdr:from>
    <cdr:to>
      <cdr:x>0.99983</cdr:x>
      <cdr:y>0.7071</cdr:y>
    </cdr:to>
    <cdr:sp macro="" textlink="">
      <cdr:nvSpPr>
        <cdr:cNvPr id="19" name="TextBox 1"/>
        <cdr:cNvSpPr txBox="1"/>
      </cdr:nvSpPr>
      <cdr:spPr>
        <a:xfrm xmlns:a="http://schemas.openxmlformats.org/drawingml/2006/main">
          <a:off x="1687624" y="1613020"/>
          <a:ext cx="738235" cy="553998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r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b="1" dirty="0" smtClean="0">
              <a:solidFill>
                <a:schemeClr val="tx1">
                  <a:lumMod val="85000"/>
                </a:schemeClr>
              </a:solidFill>
              <a:latin typeface="Calibri" pitchFamily="34" charset="0"/>
              <a:cs typeface="Calibri" pitchFamily="34" charset="0"/>
            </a:rPr>
            <a:t>8-core</a:t>
          </a:r>
        </a:p>
        <a:p xmlns:a="http://schemas.openxmlformats.org/drawingml/2006/main">
          <a:pPr algn="ctr"/>
          <a:r>
            <a:rPr lang="en-US" sz="1000" b="1" dirty="0" smtClean="0">
              <a:solidFill>
                <a:schemeClr val="tx1">
                  <a:lumMod val="85000"/>
                </a:schemeClr>
              </a:solidFill>
              <a:latin typeface="Calibri" pitchFamily="34" charset="0"/>
              <a:cs typeface="Calibri" pitchFamily="34" charset="0"/>
            </a:rPr>
            <a:t>Sandy Bridge</a:t>
          </a:r>
        </a:p>
        <a:p xmlns:a="http://schemas.openxmlformats.org/drawingml/2006/main">
          <a:pPr algn="ctr"/>
          <a:r>
            <a:rPr lang="en-US" sz="1000" b="1" dirty="0" smtClean="0">
              <a:solidFill>
                <a:schemeClr val="tx1">
                  <a:lumMod val="85000"/>
                </a:schemeClr>
              </a:solidFill>
              <a:latin typeface="Calibri" pitchFamily="34" charset="0"/>
              <a:cs typeface="Calibri" pitchFamily="34" charset="0"/>
            </a:rPr>
            <a:t>3 GHz</a:t>
          </a:r>
          <a:endParaRPr lang="en-US" sz="1000" b="1" dirty="0">
            <a:solidFill>
              <a:schemeClr val="tx1">
                <a:lumMod val="85000"/>
              </a:schemeClr>
            </a:solidFill>
            <a:latin typeface="Calibri" pitchFamily="34" charset="0"/>
            <a:cs typeface="Calibri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A2A08-8F03-C84E-830F-49C51AD8A4B8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72C03-FC36-2945-98C0-900F1A26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8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3D7B-17B6-1E4E-98E5-2A930411C3E1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1546-5C6B-6F4B-8A1E-CDBD0E190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3D7B-17B6-1E4E-98E5-2A930411C3E1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1546-5C6B-6F4B-8A1E-CDBD0E190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3D7B-17B6-1E4E-98E5-2A930411C3E1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1546-5C6B-6F4B-8A1E-CDBD0E190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3D7B-17B6-1E4E-98E5-2A930411C3E1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1546-5C6B-6F4B-8A1E-CDBD0E190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3D7B-17B6-1E4E-98E5-2A930411C3E1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1546-5C6B-6F4B-8A1E-CDBD0E190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3D7B-17B6-1E4E-98E5-2A930411C3E1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1546-5C6B-6F4B-8A1E-CDBD0E190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3D7B-17B6-1E4E-98E5-2A930411C3E1}" type="datetimeFigureOut">
              <a:rPr lang="en-US" smtClean="0"/>
              <a:t>9/24/13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1546-5C6B-6F4B-8A1E-CDBD0E190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3D7B-17B6-1E4E-98E5-2A930411C3E1}" type="datetimeFigureOut">
              <a:rPr lang="en-US" smtClean="0"/>
              <a:t>9/24/13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1546-5C6B-6F4B-8A1E-CDBD0E190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3D7B-17B6-1E4E-98E5-2A930411C3E1}" type="datetimeFigureOut">
              <a:rPr lang="en-US" smtClean="0"/>
              <a:t>9/24/13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1546-5C6B-6F4B-8A1E-CDBD0E190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3D7B-17B6-1E4E-98E5-2A930411C3E1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1546-5C6B-6F4B-8A1E-CDBD0E190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63D7B-17B6-1E4E-98E5-2A930411C3E1}" type="datetimeFigureOut">
              <a:rPr lang="en-US" smtClean="0"/>
              <a:t>9/24/13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1546-5C6B-6F4B-8A1E-CDBD0E1904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63D7B-17B6-1E4E-98E5-2A930411C3E1}" type="datetimeFigureOut">
              <a:rPr lang="en-US" smtClean="0"/>
              <a:t>9/24/13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01546-5C6B-6F4B-8A1E-CDBD0E1904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hart" Target="../charts/chart1.xm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hart" Target="../charts/chart2.xm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GPU Enhancement of HLT</a:t>
            </a:r>
            <a:endParaRPr lang="en-US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47" y="1307465"/>
            <a:ext cx="1656652" cy="45716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Why GPU ? </a:t>
            </a:r>
            <a:endParaRPr lang="en-US" sz="2400" b="1" dirty="0">
              <a:solidFill>
                <a:schemeClr val="accent3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3" descr="NVTES_WithCUDA_3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04" y="1959248"/>
            <a:ext cx="1418898" cy="1418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\\netapp-hq06\Prodmktg\Tesla_20_Series\final\product_shots\M2050-M2070\TESLA_M20XX_3qtr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5753" y="1105979"/>
            <a:ext cx="1905591" cy="1411691"/>
          </a:xfrm>
          <a:prstGeom prst="rect">
            <a:avLst/>
          </a:prstGeom>
          <a:noFill/>
          <a:effectLst/>
        </p:spPr>
      </p:pic>
      <p:graphicFrame>
        <p:nvGraphicFramePr>
          <p:cNvPr id="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9161475"/>
              </p:ext>
            </p:extLst>
          </p:nvPr>
        </p:nvGraphicFramePr>
        <p:xfrm>
          <a:off x="6573261" y="1270590"/>
          <a:ext cx="2426271" cy="306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82730" y="3295403"/>
            <a:ext cx="781753" cy="31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M1060</a:t>
            </a:r>
            <a:endParaRPr lang="en-US" sz="1000" b="1" dirty="0">
              <a:solidFill>
                <a:schemeClr val="tx1">
                  <a:lumMod val="8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22401" y="1731018"/>
            <a:ext cx="40575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GB" dirty="0" smtClean="0"/>
              <a:t> GPU performance tracks Moore‘s Law, GPU architecture being a scalable architecture</a:t>
            </a:r>
          </a:p>
          <a:p>
            <a:pPr>
              <a:buFont typeface="Arial"/>
              <a:buChar char="•"/>
            </a:pPr>
            <a:r>
              <a:rPr lang="en-GB" dirty="0" smtClean="0"/>
              <a:t> Large Increase in memory bandwidth x10 in </a:t>
            </a:r>
            <a:r>
              <a:rPr lang="en-GB" dirty="0" err="1" smtClean="0"/>
              <a:t>Gbytes/s</a:t>
            </a:r>
            <a:endParaRPr lang="en-GB" dirty="0" smtClean="0"/>
          </a:p>
          <a:p>
            <a:pPr>
              <a:buFont typeface="Arial"/>
              <a:buChar char="•"/>
            </a:pPr>
            <a:r>
              <a:rPr lang="en-GB" dirty="0" smtClean="0"/>
              <a:t> Power efficient x3 with  latest GPU card</a:t>
            </a:r>
          </a:p>
          <a:p>
            <a:pPr>
              <a:buFont typeface="Arial"/>
              <a:buChar char="•"/>
            </a:pPr>
            <a:r>
              <a:rPr lang="en-GB" dirty="0" smtClean="0"/>
              <a:t> 3 out of the 5 fastest supercomputers are equipped with NVIDIA </a:t>
            </a:r>
            <a:r>
              <a:rPr lang="en-GB" dirty="0" err="1" smtClean="0"/>
              <a:t>GPUs</a:t>
            </a:r>
            <a:endParaRPr lang="en-GB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60216" y="4981199"/>
            <a:ext cx="2498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smtClean="0">
                <a:latin typeface="Times New Roman"/>
                <a:cs typeface="Times New Roman"/>
              </a:rPr>
              <a:t>AMBER  </a:t>
            </a:r>
            <a:r>
              <a:rPr lang="en-US" sz="1200" dirty="0">
                <a:solidFill>
                  <a:schemeClr val="bg2"/>
                </a:solidFill>
                <a:latin typeface="Times New Roman"/>
                <a:cs typeface="Times New Roman"/>
              </a:rPr>
              <a:t>,</a:t>
            </a:r>
            <a:r>
              <a:rPr lang="en-US" sz="1200" dirty="0" smtClean="0">
                <a:latin typeface="Times New Roman"/>
                <a:cs typeface="Times New Roman"/>
              </a:rPr>
              <a:t>CHARMM  </a:t>
            </a:r>
            <a:r>
              <a:rPr lang="en-US" sz="1200" dirty="0">
                <a:solidFill>
                  <a:schemeClr val="bg2"/>
                </a:solidFill>
                <a:latin typeface="Times New Roman"/>
                <a:cs typeface="Times New Roman"/>
              </a:rPr>
              <a:t>,</a:t>
            </a:r>
            <a:r>
              <a:rPr lang="en-US" sz="1200" dirty="0" smtClean="0">
                <a:latin typeface="Times New Roman"/>
                <a:cs typeface="Times New Roman"/>
              </a:rPr>
              <a:t>DL_POLY   GAMESS-US  GROMACS    LAMMPS  </a:t>
            </a:r>
            <a:r>
              <a:rPr lang="en-US" sz="1200" dirty="0" smtClean="0">
                <a:solidFill>
                  <a:schemeClr val="bg2"/>
                </a:solidFill>
                <a:latin typeface="Times New Roman"/>
                <a:cs typeface="Times New Roman"/>
              </a:rPr>
              <a:t>●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143904" y="4981295"/>
            <a:ext cx="2173306" cy="692960"/>
          </a:xfrm>
          <a:prstGeom prst="roundRect">
            <a:avLst>
              <a:gd name="adj" fmla="val 13852"/>
            </a:avLst>
          </a:prstGeom>
          <a:gradFill flip="none" rotWithShape="1">
            <a:gsLst>
              <a:gs pos="49000">
                <a:schemeClr val="accent3">
                  <a:lumMod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 w="9525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3000000"/>
            </a:lightRig>
          </a:scene3d>
          <a:sp3d extrusionH="76200" contourW="6350">
            <a:bevelT w="12700" h="6350"/>
            <a:extrusionClr>
              <a:schemeClr val="bg2">
                <a:lumMod val="75000"/>
              </a:schemeClr>
            </a:extrusionClr>
            <a:contourClr>
              <a:schemeClr val="bg2">
                <a:lumMod val="50000"/>
              </a:schemeClr>
            </a:contourClr>
          </a:sp3d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MS PGothic" pitchFamily="34" charset="-128"/>
              </a:rPr>
              <a:t>Molecular</a:t>
            </a:r>
            <a:b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MS PGothic" pitchFamily="34" charset="-128"/>
              </a:rPr>
            </a:b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MS PGothic" pitchFamily="34" charset="-128"/>
              </a:rPr>
              <a:t>Dynamics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ea typeface="MS PGothic" pitchFamily="34" charset="-128"/>
            </a:endParaRP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 rot="5400000">
            <a:off x="1540" y="5243511"/>
            <a:ext cx="231489" cy="178276"/>
          </a:xfrm>
          <a:prstGeom prst="triangle">
            <a:avLst/>
          </a:prstGeom>
          <a:gradFill flip="none" rotWithShape="0">
            <a:gsLst>
              <a:gs pos="0">
                <a:srgbClr val="8FD026"/>
              </a:gs>
              <a:gs pos="100000">
                <a:srgbClr val="76B900"/>
              </a:gs>
            </a:gsLst>
            <a:lin ang="16200000" scaled="1"/>
            <a:tileRect/>
          </a:gradFill>
          <a:ln w="19050" algn="ctr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3000000"/>
            </a:lightRig>
          </a:scene3d>
          <a:sp3d>
            <a:bevelT w="12700" h="6350"/>
            <a:contourClr>
              <a:schemeClr val="tx2"/>
            </a:contourClr>
          </a:sp3d>
        </p:spPr>
        <p:txBody>
          <a:bodyPr wrap="none" anchor="ctr"/>
          <a:lstStyle/>
          <a:p>
            <a:pPr algn="ctr">
              <a:defRPr/>
            </a:pPr>
            <a:endParaRPr lang="en-US" sz="1000" b="1" dirty="0">
              <a:solidFill>
                <a:schemeClr val="bg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153755" y="5833427"/>
            <a:ext cx="2173306" cy="692960"/>
          </a:xfrm>
          <a:prstGeom prst="roundRect">
            <a:avLst>
              <a:gd name="adj" fmla="val 13852"/>
            </a:avLst>
          </a:prstGeom>
          <a:gradFill flip="none" rotWithShape="1">
            <a:gsLst>
              <a:gs pos="49000">
                <a:schemeClr val="accent3">
                  <a:lumMod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 w="9525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3000000"/>
            </a:lightRig>
          </a:scene3d>
          <a:sp3d extrusionH="76200" contourW="6350">
            <a:bevelT w="12700" h="6350"/>
            <a:extrusionClr>
              <a:schemeClr val="bg2">
                <a:lumMod val="75000"/>
              </a:schemeClr>
            </a:extrusionClr>
            <a:contourClr>
              <a:schemeClr val="bg2">
                <a:lumMod val="50000"/>
              </a:schemeClr>
            </a:contourClr>
          </a:sp3d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MS PGothic" pitchFamily="34" charset="-128"/>
              </a:rPr>
              <a:t>Fluid</a:t>
            </a:r>
            <a:b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MS PGothic" pitchFamily="34" charset="-128"/>
              </a:rPr>
            </a:b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MS PGothic" pitchFamily="34" charset="-128"/>
              </a:rPr>
              <a:t>Dynamics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ea typeface="MS PGothic" pitchFamily="34" charset="-128"/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 rot="5400000">
            <a:off x="11391" y="6095643"/>
            <a:ext cx="231489" cy="178276"/>
          </a:xfrm>
          <a:prstGeom prst="triangle">
            <a:avLst/>
          </a:prstGeom>
          <a:gradFill flip="none" rotWithShape="0">
            <a:gsLst>
              <a:gs pos="0">
                <a:srgbClr val="8FD026"/>
              </a:gs>
              <a:gs pos="100000">
                <a:srgbClr val="76B900"/>
              </a:gs>
            </a:gsLst>
            <a:lin ang="16200000" scaled="1"/>
            <a:tileRect/>
          </a:gradFill>
          <a:ln w="19050" algn="ctr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3000000"/>
            </a:lightRig>
          </a:scene3d>
          <a:sp3d>
            <a:bevelT w="12700" h="6350"/>
            <a:contourClr>
              <a:schemeClr val="tx2"/>
            </a:contourClr>
          </a:sp3d>
        </p:spPr>
        <p:txBody>
          <a:bodyPr wrap="none" anchor="ctr"/>
          <a:lstStyle/>
          <a:p>
            <a:pPr algn="ctr">
              <a:defRPr/>
            </a:pPr>
            <a:endParaRPr lang="en-US" sz="1000" b="1" dirty="0">
              <a:solidFill>
                <a:schemeClr val="bg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5286088" y="4907834"/>
            <a:ext cx="2173306" cy="692960"/>
          </a:xfrm>
          <a:prstGeom prst="roundRect">
            <a:avLst>
              <a:gd name="adj" fmla="val 13852"/>
            </a:avLst>
          </a:prstGeom>
          <a:gradFill flip="none" rotWithShape="1">
            <a:gsLst>
              <a:gs pos="49000">
                <a:schemeClr val="accent3">
                  <a:lumMod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 w="9525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3000000"/>
            </a:lightRig>
          </a:scene3d>
          <a:sp3d extrusionH="76200" contourW="6350">
            <a:bevelT w="12700" h="6350"/>
            <a:extrusionClr>
              <a:schemeClr val="bg2">
                <a:lumMod val="75000"/>
              </a:schemeClr>
            </a:extrusionClr>
            <a:contourClr>
              <a:schemeClr val="bg2">
                <a:lumMod val="50000"/>
              </a:schemeClr>
            </a:contourClr>
          </a:sp3d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MS PGothic" pitchFamily="34" charset="-128"/>
              </a:rPr>
              <a:t>Engineering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MS PGothic" pitchFamily="34" charset="-128"/>
              </a:rPr>
              <a:t>Simulation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ea typeface="MS PGothic" pitchFamily="34" charset="-128"/>
            </a:endParaRP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 rot="5400000">
            <a:off x="5143724" y="5170050"/>
            <a:ext cx="231489" cy="178276"/>
          </a:xfrm>
          <a:prstGeom prst="triangle">
            <a:avLst/>
          </a:prstGeom>
          <a:gradFill flip="none" rotWithShape="0">
            <a:gsLst>
              <a:gs pos="0">
                <a:srgbClr val="8FD026"/>
              </a:gs>
              <a:gs pos="100000">
                <a:srgbClr val="76B900"/>
              </a:gs>
            </a:gsLst>
            <a:lin ang="16200000" scaled="1"/>
            <a:tileRect/>
          </a:gradFill>
          <a:ln w="19050" algn="ctr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3000000"/>
            </a:lightRig>
          </a:scene3d>
          <a:sp3d>
            <a:bevelT w="12700" h="6350"/>
            <a:contourClr>
              <a:schemeClr val="tx2"/>
            </a:contourClr>
          </a:sp3d>
        </p:spPr>
        <p:txBody>
          <a:bodyPr wrap="none" anchor="ctr"/>
          <a:lstStyle/>
          <a:p>
            <a:pPr algn="ctr">
              <a:defRPr/>
            </a:pPr>
            <a:endParaRPr lang="en-US" sz="1000" b="1" dirty="0">
              <a:solidFill>
                <a:schemeClr val="bg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5298173" y="5833427"/>
            <a:ext cx="2173306" cy="692960"/>
          </a:xfrm>
          <a:prstGeom prst="roundRect">
            <a:avLst>
              <a:gd name="adj" fmla="val 13852"/>
            </a:avLst>
          </a:prstGeom>
          <a:gradFill flip="none" rotWithShape="1">
            <a:gsLst>
              <a:gs pos="49000">
                <a:schemeClr val="accent3">
                  <a:lumMod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 w="9525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3000000"/>
            </a:lightRig>
          </a:scene3d>
          <a:sp3d extrusionH="76200" contourW="6350">
            <a:bevelT w="12700" h="6350"/>
            <a:extrusionClr>
              <a:schemeClr val="bg2">
                <a:lumMod val="75000"/>
              </a:schemeClr>
            </a:extrusionClr>
            <a:contourClr>
              <a:schemeClr val="bg2">
                <a:lumMod val="50000"/>
              </a:schemeClr>
            </a:contourClr>
          </a:sp3d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MS PGothic" pitchFamily="34" charset="-128"/>
              </a:rPr>
              <a:t>Earth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MS PGothic" pitchFamily="34" charset="-128"/>
              </a:rPr>
              <a:t>Sciences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ea typeface="MS PGothic" pitchFamily="34" charset="-128"/>
            </a:endParaRP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 rot="5400000">
            <a:off x="5155809" y="6095643"/>
            <a:ext cx="231489" cy="178276"/>
          </a:xfrm>
          <a:prstGeom prst="triangle">
            <a:avLst/>
          </a:prstGeom>
          <a:gradFill flip="none" rotWithShape="0">
            <a:gsLst>
              <a:gs pos="0">
                <a:srgbClr val="8FD026"/>
              </a:gs>
              <a:gs pos="100000">
                <a:srgbClr val="76B900"/>
              </a:gs>
            </a:gsLst>
            <a:lin ang="16200000" scaled="1"/>
            <a:tileRect/>
          </a:gradFill>
          <a:ln w="19050" algn="ctr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3000000"/>
            </a:lightRig>
          </a:scene3d>
          <a:sp3d>
            <a:bevelT w="12700" h="6350"/>
            <a:contourClr>
              <a:schemeClr val="tx2"/>
            </a:contourClr>
          </a:sp3d>
        </p:spPr>
        <p:txBody>
          <a:bodyPr wrap="none" anchor="ctr"/>
          <a:lstStyle/>
          <a:p>
            <a:pPr algn="ctr">
              <a:defRPr/>
            </a:pPr>
            <a:endParaRPr lang="en-US" sz="1000" b="1" dirty="0">
              <a:solidFill>
                <a:schemeClr val="bg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60216" y="5833427"/>
            <a:ext cx="239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latin typeface="Times New Roman"/>
                <a:cs typeface="Times New Roman"/>
              </a:rPr>
              <a:t>Altair </a:t>
            </a:r>
            <a:r>
              <a:rPr lang="en-US" sz="1400" dirty="0" err="1">
                <a:latin typeface="Times New Roman"/>
                <a:cs typeface="Times New Roman"/>
              </a:rPr>
              <a:t>Acusolve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Autodesk </a:t>
            </a:r>
            <a:r>
              <a:rPr lang="en-US" sz="1400" dirty="0" err="1">
                <a:latin typeface="Times New Roman"/>
                <a:cs typeface="Times New Roman"/>
              </a:rPr>
              <a:t>Moldflow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OpenFOAM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85876" y="5833427"/>
            <a:ext cx="1558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smtClean="0">
                <a:latin typeface="Times New Roman"/>
                <a:cs typeface="Times New Roman"/>
              </a:rPr>
              <a:t>ASUCA   HOMME   NASA GEOS-5    NOAA NIM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28571" y="4900143"/>
            <a:ext cx="1722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Times New Roman"/>
                <a:cs typeface="Times New Roman"/>
              </a:rPr>
              <a:t>Agilent </a:t>
            </a:r>
            <a:r>
              <a:rPr lang="en-US" sz="1200" dirty="0" err="1">
                <a:latin typeface="Times New Roman"/>
                <a:cs typeface="Times New Roman"/>
              </a:rPr>
              <a:t>EMPro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Times New Roman"/>
                <a:cs typeface="Times New Roman"/>
              </a:rPr>
              <a:t>●</a:t>
            </a:r>
            <a:r>
              <a:rPr lang="en-US" sz="1200" dirty="0" smtClean="0">
                <a:latin typeface="Times New Roman"/>
                <a:cs typeface="Times New Roman"/>
              </a:rPr>
              <a:t>  </a:t>
            </a:r>
            <a:r>
              <a:rPr lang="en-US" sz="1200" dirty="0">
                <a:latin typeface="Times New Roman"/>
                <a:cs typeface="Times New Roman"/>
              </a:rPr>
              <a:t>ANSYS </a:t>
            </a:r>
            <a:r>
              <a:rPr lang="en-US" sz="1200" dirty="0" smtClean="0">
                <a:latin typeface="Times New Roman"/>
                <a:cs typeface="Times New Roman"/>
              </a:rPr>
              <a:t>Mechanical   </a:t>
            </a:r>
            <a:r>
              <a:rPr lang="en-US" sz="1200" dirty="0">
                <a:latin typeface="Times New Roman"/>
                <a:cs typeface="Times New Roman"/>
              </a:rPr>
              <a:t>ANSYS </a:t>
            </a:r>
            <a:r>
              <a:rPr lang="en-US" sz="1200" dirty="0" err="1" smtClean="0">
                <a:latin typeface="Times New Roman"/>
                <a:cs typeface="Times New Roman"/>
              </a:rPr>
              <a:t>Nexxim</a:t>
            </a:r>
            <a:endParaRPr lang="en-US" sz="1200" dirty="0" smtClean="0">
              <a:latin typeface="Times New Roman"/>
              <a:cs typeface="Times New Roman"/>
            </a:endParaRPr>
          </a:p>
        </p:txBody>
      </p:sp>
      <p:pic>
        <p:nvPicPr>
          <p:cNvPr id="32" name="Picture 23" descr="viru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74" y="3990573"/>
            <a:ext cx="1114867" cy="80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6"/>
          <p:cNvSpPr txBox="1">
            <a:spLocks noChangeArrowheads="1"/>
          </p:cNvSpPr>
          <p:nvPr/>
        </p:nvSpPr>
        <p:spPr bwMode="auto">
          <a:xfrm>
            <a:off x="517374" y="4498217"/>
            <a:ext cx="1161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chemeClr val="bg1"/>
                </a:solidFill>
              </a:rPr>
              <a:t>36X</a:t>
            </a:r>
          </a:p>
        </p:txBody>
      </p:sp>
      <p:pic>
        <p:nvPicPr>
          <p:cNvPr id="36" name="Picture 18" descr="ParticleTracker#4.bmp"/>
          <p:cNvPicPr>
            <a:picLocks noChangeAspect="1"/>
          </p:cNvPicPr>
          <p:nvPr/>
        </p:nvPicPr>
        <p:blipFill>
          <a:blip r:embed="rId6" cstate="print">
            <a:lum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773" y="3990573"/>
            <a:ext cx="1205204" cy="83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2" descr="TeslaVertical_BioScience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285" y="3990574"/>
            <a:ext cx="1236083" cy="80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>
            <a:spLocks noChangeArrowheads="1"/>
          </p:cNvSpPr>
          <p:nvPr/>
        </p:nvSpPr>
        <p:spPr bwMode="auto">
          <a:xfrm>
            <a:off x="5877772" y="4859466"/>
            <a:ext cx="1514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0" name="Picture 11" descr="DNA_THANG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538" y="3994323"/>
            <a:ext cx="1089753" cy="83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3" descr="ULTRASOUND_MAGNETS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694" y="3988900"/>
            <a:ext cx="1114889" cy="81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2250370" y="4511585"/>
            <a:ext cx="662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100X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10815" y="4498217"/>
            <a:ext cx="662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130X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249255" y="4523515"/>
            <a:ext cx="54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36X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76674" y="4510148"/>
            <a:ext cx="54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20X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GPU Enhancement of HLT</a:t>
            </a:r>
            <a:endParaRPr lang="en-US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47" y="1307465"/>
            <a:ext cx="1656652" cy="45716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Times New Roman"/>
                <a:cs typeface="Times New Roman"/>
              </a:rPr>
              <a:t>Why GPU ? </a:t>
            </a:r>
            <a:endParaRPr lang="en-US" sz="2400" b="1" dirty="0">
              <a:solidFill>
                <a:schemeClr val="accent3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3" descr="NVTES_WithCUDA_3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04" y="1959248"/>
            <a:ext cx="1418898" cy="1418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\\netapp-hq06\Prodmktg\Tesla_20_Series\final\product_shots\M2050-M2070\TESLA_M20XX_3qtr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5753" y="1105979"/>
            <a:ext cx="1905591" cy="1411691"/>
          </a:xfrm>
          <a:prstGeom prst="rect">
            <a:avLst/>
          </a:prstGeom>
          <a:noFill/>
          <a:effectLst/>
        </p:spPr>
      </p:pic>
      <p:graphicFrame>
        <p:nvGraphicFramePr>
          <p:cNvPr id="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033432"/>
              </p:ext>
            </p:extLst>
          </p:nvPr>
        </p:nvGraphicFramePr>
        <p:xfrm>
          <a:off x="6573261" y="1270590"/>
          <a:ext cx="2426271" cy="3064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82730" y="3295403"/>
            <a:ext cx="781753" cy="310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>
                <a:solidFill>
                  <a:schemeClr val="tx1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M1060</a:t>
            </a:r>
            <a:endParaRPr lang="en-US" sz="1000" b="1" dirty="0">
              <a:solidFill>
                <a:schemeClr val="tx1">
                  <a:lumMod val="8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22401" y="1731018"/>
            <a:ext cx="40575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GB" dirty="0" smtClean="0"/>
              <a:t> GPU performance tracks Moore‘s Law, GPU architecture being a scalable architecture</a:t>
            </a:r>
          </a:p>
          <a:p>
            <a:pPr>
              <a:buFont typeface="Arial"/>
              <a:buChar char="•"/>
            </a:pPr>
            <a:r>
              <a:rPr lang="en-GB" dirty="0" smtClean="0"/>
              <a:t> Large Increase in memory bandwidth x10 in </a:t>
            </a:r>
            <a:r>
              <a:rPr lang="en-GB" dirty="0" err="1" smtClean="0"/>
              <a:t>Gbytes/s</a:t>
            </a:r>
            <a:endParaRPr lang="en-GB" dirty="0" smtClean="0"/>
          </a:p>
          <a:p>
            <a:pPr>
              <a:buFont typeface="Arial"/>
              <a:buChar char="•"/>
            </a:pPr>
            <a:r>
              <a:rPr lang="en-GB" dirty="0" smtClean="0"/>
              <a:t> Power efficient x3 with  latest GPU card</a:t>
            </a:r>
          </a:p>
          <a:p>
            <a:pPr>
              <a:buFont typeface="Arial"/>
              <a:buChar char="•"/>
            </a:pPr>
            <a:r>
              <a:rPr lang="en-GB" dirty="0" smtClean="0"/>
              <a:t> 3 out of the 5 fastest supercomputers are equipped with NVIDIA </a:t>
            </a:r>
            <a:r>
              <a:rPr lang="en-GB" dirty="0" err="1" smtClean="0"/>
              <a:t>GPUs</a:t>
            </a:r>
            <a:endParaRPr lang="en-GB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60216" y="4981199"/>
            <a:ext cx="2498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smtClean="0">
                <a:latin typeface="Times New Roman"/>
                <a:cs typeface="Times New Roman"/>
              </a:rPr>
              <a:t>AMBER  </a:t>
            </a:r>
            <a:r>
              <a:rPr lang="en-US" sz="1200" dirty="0">
                <a:solidFill>
                  <a:schemeClr val="bg2"/>
                </a:solidFill>
                <a:latin typeface="Times New Roman"/>
                <a:cs typeface="Times New Roman"/>
              </a:rPr>
              <a:t>,</a:t>
            </a:r>
            <a:r>
              <a:rPr lang="en-US" sz="1200" dirty="0" smtClean="0">
                <a:latin typeface="Times New Roman"/>
                <a:cs typeface="Times New Roman"/>
              </a:rPr>
              <a:t>CHARMM  </a:t>
            </a:r>
            <a:r>
              <a:rPr lang="en-US" sz="1200" dirty="0">
                <a:solidFill>
                  <a:schemeClr val="bg2"/>
                </a:solidFill>
                <a:latin typeface="Times New Roman"/>
                <a:cs typeface="Times New Roman"/>
              </a:rPr>
              <a:t>,</a:t>
            </a:r>
            <a:r>
              <a:rPr lang="en-US" sz="1200" dirty="0" smtClean="0">
                <a:latin typeface="Times New Roman"/>
                <a:cs typeface="Times New Roman"/>
              </a:rPr>
              <a:t>DL_POLY   GAMESS-US  GROMACS    LAMMPS  </a:t>
            </a:r>
            <a:r>
              <a:rPr lang="en-US" sz="1200" dirty="0" smtClean="0">
                <a:solidFill>
                  <a:schemeClr val="bg2"/>
                </a:solidFill>
                <a:latin typeface="Times New Roman"/>
                <a:cs typeface="Times New Roman"/>
              </a:rPr>
              <a:t>●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143904" y="4981295"/>
            <a:ext cx="2173306" cy="692960"/>
          </a:xfrm>
          <a:prstGeom prst="roundRect">
            <a:avLst>
              <a:gd name="adj" fmla="val 13852"/>
            </a:avLst>
          </a:prstGeom>
          <a:gradFill flip="none" rotWithShape="1">
            <a:gsLst>
              <a:gs pos="49000">
                <a:schemeClr val="accent3">
                  <a:lumMod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 w="9525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3000000"/>
            </a:lightRig>
          </a:scene3d>
          <a:sp3d extrusionH="76200" contourW="6350">
            <a:bevelT w="12700" h="6350"/>
            <a:extrusionClr>
              <a:schemeClr val="bg2">
                <a:lumMod val="75000"/>
              </a:schemeClr>
            </a:extrusionClr>
            <a:contourClr>
              <a:schemeClr val="bg2">
                <a:lumMod val="50000"/>
              </a:schemeClr>
            </a:contourClr>
          </a:sp3d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MS PGothic" pitchFamily="34" charset="-128"/>
              </a:rPr>
              <a:t>Molecular</a:t>
            </a:r>
            <a:b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MS PGothic" pitchFamily="34" charset="-128"/>
              </a:rPr>
            </a:b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MS PGothic" pitchFamily="34" charset="-128"/>
              </a:rPr>
              <a:t>Dynamics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ea typeface="MS PGothic" pitchFamily="34" charset="-128"/>
            </a:endParaRP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 rot="5400000">
            <a:off x="1540" y="5243511"/>
            <a:ext cx="231489" cy="178276"/>
          </a:xfrm>
          <a:prstGeom prst="triangle">
            <a:avLst/>
          </a:prstGeom>
          <a:gradFill flip="none" rotWithShape="0">
            <a:gsLst>
              <a:gs pos="0">
                <a:srgbClr val="8FD026"/>
              </a:gs>
              <a:gs pos="100000">
                <a:srgbClr val="76B900"/>
              </a:gs>
            </a:gsLst>
            <a:lin ang="16200000" scaled="1"/>
            <a:tileRect/>
          </a:gradFill>
          <a:ln w="19050" algn="ctr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3000000"/>
            </a:lightRig>
          </a:scene3d>
          <a:sp3d>
            <a:bevelT w="12700" h="6350"/>
            <a:contourClr>
              <a:schemeClr val="tx2"/>
            </a:contourClr>
          </a:sp3d>
        </p:spPr>
        <p:txBody>
          <a:bodyPr wrap="none" anchor="ctr"/>
          <a:lstStyle/>
          <a:p>
            <a:pPr algn="ctr">
              <a:defRPr/>
            </a:pPr>
            <a:endParaRPr lang="en-US" sz="1000" b="1" dirty="0">
              <a:solidFill>
                <a:schemeClr val="bg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153755" y="5833427"/>
            <a:ext cx="2173306" cy="692960"/>
          </a:xfrm>
          <a:prstGeom prst="roundRect">
            <a:avLst>
              <a:gd name="adj" fmla="val 13852"/>
            </a:avLst>
          </a:prstGeom>
          <a:gradFill flip="none" rotWithShape="1">
            <a:gsLst>
              <a:gs pos="49000">
                <a:schemeClr val="accent3">
                  <a:lumMod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 w="9525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3000000"/>
            </a:lightRig>
          </a:scene3d>
          <a:sp3d extrusionH="76200" contourW="6350">
            <a:bevelT w="12700" h="6350"/>
            <a:extrusionClr>
              <a:schemeClr val="bg2">
                <a:lumMod val="75000"/>
              </a:schemeClr>
            </a:extrusionClr>
            <a:contourClr>
              <a:schemeClr val="bg2">
                <a:lumMod val="50000"/>
              </a:schemeClr>
            </a:contourClr>
          </a:sp3d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MS PGothic" pitchFamily="34" charset="-128"/>
              </a:rPr>
              <a:t>Fluid</a:t>
            </a:r>
            <a:b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MS PGothic" pitchFamily="34" charset="-128"/>
              </a:rPr>
            </a:b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MS PGothic" pitchFamily="34" charset="-128"/>
              </a:rPr>
              <a:t>Dynamics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ea typeface="MS PGothic" pitchFamily="34" charset="-128"/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 rot="5400000">
            <a:off x="11391" y="6095643"/>
            <a:ext cx="231489" cy="178276"/>
          </a:xfrm>
          <a:prstGeom prst="triangle">
            <a:avLst/>
          </a:prstGeom>
          <a:gradFill flip="none" rotWithShape="0">
            <a:gsLst>
              <a:gs pos="0">
                <a:srgbClr val="8FD026"/>
              </a:gs>
              <a:gs pos="100000">
                <a:srgbClr val="76B900"/>
              </a:gs>
            </a:gsLst>
            <a:lin ang="16200000" scaled="1"/>
            <a:tileRect/>
          </a:gradFill>
          <a:ln w="19050" algn="ctr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3000000"/>
            </a:lightRig>
          </a:scene3d>
          <a:sp3d>
            <a:bevelT w="12700" h="6350"/>
            <a:contourClr>
              <a:schemeClr val="tx2"/>
            </a:contourClr>
          </a:sp3d>
        </p:spPr>
        <p:txBody>
          <a:bodyPr wrap="none" anchor="ctr"/>
          <a:lstStyle/>
          <a:p>
            <a:pPr algn="ctr">
              <a:defRPr/>
            </a:pPr>
            <a:endParaRPr lang="en-US" sz="1000" b="1" dirty="0">
              <a:solidFill>
                <a:schemeClr val="bg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5286088" y="4907834"/>
            <a:ext cx="2173306" cy="692960"/>
          </a:xfrm>
          <a:prstGeom prst="roundRect">
            <a:avLst>
              <a:gd name="adj" fmla="val 13852"/>
            </a:avLst>
          </a:prstGeom>
          <a:gradFill flip="none" rotWithShape="1">
            <a:gsLst>
              <a:gs pos="49000">
                <a:schemeClr val="accent3">
                  <a:lumMod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 w="9525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3000000"/>
            </a:lightRig>
          </a:scene3d>
          <a:sp3d extrusionH="76200" contourW="6350">
            <a:bevelT w="12700" h="6350"/>
            <a:extrusionClr>
              <a:schemeClr val="bg2">
                <a:lumMod val="75000"/>
              </a:schemeClr>
            </a:extrusionClr>
            <a:contourClr>
              <a:schemeClr val="bg2">
                <a:lumMod val="50000"/>
              </a:schemeClr>
            </a:contourClr>
          </a:sp3d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MS PGothic" pitchFamily="34" charset="-128"/>
              </a:rPr>
              <a:t>Engineering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MS PGothic" pitchFamily="34" charset="-128"/>
              </a:rPr>
              <a:t>Simulation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ea typeface="MS PGothic" pitchFamily="34" charset="-128"/>
            </a:endParaRP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 rot="5400000">
            <a:off x="5143724" y="5170050"/>
            <a:ext cx="231489" cy="178276"/>
          </a:xfrm>
          <a:prstGeom prst="triangle">
            <a:avLst/>
          </a:prstGeom>
          <a:gradFill flip="none" rotWithShape="0">
            <a:gsLst>
              <a:gs pos="0">
                <a:srgbClr val="8FD026"/>
              </a:gs>
              <a:gs pos="100000">
                <a:srgbClr val="76B900"/>
              </a:gs>
            </a:gsLst>
            <a:lin ang="16200000" scaled="1"/>
            <a:tileRect/>
          </a:gradFill>
          <a:ln w="19050" algn="ctr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3000000"/>
            </a:lightRig>
          </a:scene3d>
          <a:sp3d>
            <a:bevelT w="12700" h="6350"/>
            <a:contourClr>
              <a:schemeClr val="tx2"/>
            </a:contourClr>
          </a:sp3d>
        </p:spPr>
        <p:txBody>
          <a:bodyPr wrap="none" anchor="ctr"/>
          <a:lstStyle/>
          <a:p>
            <a:pPr algn="ctr">
              <a:defRPr/>
            </a:pPr>
            <a:endParaRPr lang="en-US" sz="1000" b="1" dirty="0">
              <a:solidFill>
                <a:schemeClr val="bg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5298173" y="5833427"/>
            <a:ext cx="2173306" cy="692960"/>
          </a:xfrm>
          <a:prstGeom prst="roundRect">
            <a:avLst>
              <a:gd name="adj" fmla="val 13852"/>
            </a:avLst>
          </a:prstGeom>
          <a:gradFill flip="none" rotWithShape="1">
            <a:gsLst>
              <a:gs pos="49000">
                <a:schemeClr val="accent3">
                  <a:lumMod val="50000"/>
                </a:schemeClr>
              </a:gs>
              <a:gs pos="100000">
                <a:srgbClr val="FFFFFF"/>
              </a:gs>
            </a:gsLst>
            <a:lin ang="0" scaled="1"/>
            <a:tileRect/>
          </a:gradFill>
          <a:ln w="9525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3000000"/>
            </a:lightRig>
          </a:scene3d>
          <a:sp3d extrusionH="76200" contourW="6350">
            <a:bevelT w="12700" h="6350"/>
            <a:extrusionClr>
              <a:schemeClr val="bg2">
                <a:lumMod val="75000"/>
              </a:schemeClr>
            </a:extrusionClr>
            <a:contourClr>
              <a:schemeClr val="bg2">
                <a:lumMod val="50000"/>
              </a:schemeClr>
            </a:contourClr>
          </a:sp3d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MS PGothic" pitchFamily="34" charset="-128"/>
              </a:rPr>
              <a:t>Earth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ea typeface="MS PGothic" pitchFamily="34" charset="-128"/>
              </a:rPr>
              <a:t>Sciences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  <a:ea typeface="MS PGothic" pitchFamily="34" charset="-128"/>
            </a:endParaRP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 rot="5400000">
            <a:off x="5155809" y="6095643"/>
            <a:ext cx="231489" cy="178276"/>
          </a:xfrm>
          <a:prstGeom prst="triangle">
            <a:avLst/>
          </a:prstGeom>
          <a:gradFill flip="none" rotWithShape="0">
            <a:gsLst>
              <a:gs pos="0">
                <a:srgbClr val="8FD026"/>
              </a:gs>
              <a:gs pos="100000">
                <a:srgbClr val="76B900"/>
              </a:gs>
            </a:gsLst>
            <a:lin ang="16200000" scaled="1"/>
            <a:tileRect/>
          </a:gradFill>
          <a:ln w="19050" algn="ctr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3000000"/>
            </a:lightRig>
          </a:scene3d>
          <a:sp3d>
            <a:bevelT w="12700" h="6350"/>
            <a:contourClr>
              <a:schemeClr val="tx2"/>
            </a:contourClr>
          </a:sp3d>
        </p:spPr>
        <p:txBody>
          <a:bodyPr wrap="none" anchor="ctr"/>
          <a:lstStyle/>
          <a:p>
            <a:pPr algn="ctr">
              <a:defRPr/>
            </a:pPr>
            <a:endParaRPr lang="en-US" sz="1000" b="1" dirty="0">
              <a:solidFill>
                <a:schemeClr val="bg1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60216" y="5833427"/>
            <a:ext cx="239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latin typeface="Times New Roman"/>
                <a:cs typeface="Times New Roman"/>
              </a:rPr>
              <a:t>Altair </a:t>
            </a:r>
            <a:r>
              <a:rPr lang="en-US" sz="1400" dirty="0" err="1">
                <a:latin typeface="Times New Roman"/>
                <a:cs typeface="Times New Roman"/>
              </a:rPr>
              <a:t>Acusolve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Autodesk </a:t>
            </a:r>
            <a:r>
              <a:rPr lang="en-US" sz="1400" dirty="0" err="1">
                <a:latin typeface="Times New Roman"/>
                <a:cs typeface="Times New Roman"/>
              </a:rPr>
              <a:t>Moldflow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OpenFOAM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85876" y="5833427"/>
            <a:ext cx="1558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 smtClean="0">
                <a:latin typeface="Times New Roman"/>
                <a:cs typeface="Times New Roman"/>
              </a:rPr>
              <a:t>ASUCA   HOMME   NASA GEOS-5    NOAA NIM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28571" y="4900143"/>
            <a:ext cx="1722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Times New Roman"/>
                <a:cs typeface="Times New Roman"/>
              </a:rPr>
              <a:t>Agilent </a:t>
            </a:r>
            <a:r>
              <a:rPr lang="en-US" sz="1200" dirty="0" err="1">
                <a:latin typeface="Times New Roman"/>
                <a:cs typeface="Times New Roman"/>
              </a:rPr>
              <a:t>EMPro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Times New Roman"/>
                <a:cs typeface="Times New Roman"/>
              </a:rPr>
              <a:t>●</a:t>
            </a:r>
            <a:r>
              <a:rPr lang="en-US" sz="1200" dirty="0" smtClean="0">
                <a:latin typeface="Times New Roman"/>
                <a:cs typeface="Times New Roman"/>
              </a:rPr>
              <a:t>  </a:t>
            </a:r>
            <a:r>
              <a:rPr lang="en-US" sz="1200" dirty="0">
                <a:latin typeface="Times New Roman"/>
                <a:cs typeface="Times New Roman"/>
              </a:rPr>
              <a:t>ANSYS </a:t>
            </a:r>
            <a:r>
              <a:rPr lang="en-US" sz="1200" dirty="0" smtClean="0">
                <a:latin typeface="Times New Roman"/>
                <a:cs typeface="Times New Roman"/>
              </a:rPr>
              <a:t>Mechanical   </a:t>
            </a:r>
            <a:r>
              <a:rPr lang="en-US" sz="1200" dirty="0">
                <a:latin typeface="Times New Roman"/>
                <a:cs typeface="Times New Roman"/>
              </a:rPr>
              <a:t>ANSYS </a:t>
            </a:r>
            <a:r>
              <a:rPr lang="en-US" sz="1200" dirty="0" err="1" smtClean="0">
                <a:latin typeface="Times New Roman"/>
                <a:cs typeface="Times New Roman"/>
              </a:rPr>
              <a:t>Nexxim</a:t>
            </a:r>
            <a:endParaRPr lang="en-US" sz="1200" dirty="0" smtClean="0">
              <a:latin typeface="Times New Roman"/>
              <a:cs typeface="Times New Roman"/>
            </a:endParaRPr>
          </a:p>
        </p:txBody>
      </p:sp>
      <p:pic>
        <p:nvPicPr>
          <p:cNvPr id="32" name="Picture 23" descr="virus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74" y="3990573"/>
            <a:ext cx="1114867" cy="80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6"/>
          <p:cNvSpPr txBox="1">
            <a:spLocks noChangeArrowheads="1"/>
          </p:cNvSpPr>
          <p:nvPr/>
        </p:nvSpPr>
        <p:spPr bwMode="auto">
          <a:xfrm>
            <a:off x="517374" y="4498217"/>
            <a:ext cx="1161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chemeClr val="bg1"/>
                </a:solidFill>
              </a:rPr>
              <a:t>36X</a:t>
            </a:r>
          </a:p>
        </p:txBody>
      </p:sp>
      <p:pic>
        <p:nvPicPr>
          <p:cNvPr id="36" name="Picture 18" descr="ParticleTracker#4.bmp"/>
          <p:cNvPicPr>
            <a:picLocks noChangeAspect="1"/>
          </p:cNvPicPr>
          <p:nvPr/>
        </p:nvPicPr>
        <p:blipFill>
          <a:blip r:embed="rId6" cstate="print">
            <a:lum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773" y="3990573"/>
            <a:ext cx="1205204" cy="83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2" descr="TeslaVertical_BioScience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285" y="3990574"/>
            <a:ext cx="1236083" cy="80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43"/>
          <p:cNvSpPr txBox="1">
            <a:spLocks noChangeArrowheads="1"/>
          </p:cNvSpPr>
          <p:nvPr/>
        </p:nvSpPr>
        <p:spPr bwMode="auto">
          <a:xfrm>
            <a:off x="5877772" y="4859466"/>
            <a:ext cx="1514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0" name="Picture 11" descr="DNA_THANG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538" y="3994323"/>
            <a:ext cx="1089753" cy="83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3" descr="ULTRASOUND_MAGNETS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694" y="3988900"/>
            <a:ext cx="1114889" cy="81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2250370" y="4511585"/>
            <a:ext cx="662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100X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810815" y="4498217"/>
            <a:ext cx="662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130X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249255" y="4523515"/>
            <a:ext cx="54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36X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76674" y="4510148"/>
            <a:ext cx="54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20X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15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240</Words>
  <Application>Microsoft Macintosh PowerPoint</Application>
  <PresentationFormat>On-screen Show (4:3)</PresentationFormat>
  <Paragraphs>70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GPU Enhancement of HLT</vt:lpstr>
      <vt:lpstr>GPU Enhancement of HLT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Enhancement for HLT</dc:title>
  <dc:creator>Administrator</dc:creator>
  <cp:lastModifiedBy>Administrator</cp:lastModifiedBy>
  <cp:revision>5</cp:revision>
  <dcterms:created xsi:type="dcterms:W3CDTF">2012-05-18T22:00:50Z</dcterms:created>
  <dcterms:modified xsi:type="dcterms:W3CDTF">2013-09-25T14:27:41Z</dcterms:modified>
</cp:coreProperties>
</file>