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492" r:id="rId3"/>
    <p:sldId id="489" r:id="rId4"/>
    <p:sldId id="490" r:id="rId5"/>
    <p:sldId id="491" r:id="rId6"/>
    <p:sldId id="425" r:id="rId7"/>
    <p:sldId id="430" r:id="rId8"/>
    <p:sldId id="470" r:id="rId9"/>
    <p:sldId id="431" r:id="rId10"/>
    <p:sldId id="432" r:id="rId11"/>
    <p:sldId id="433" r:id="rId12"/>
    <p:sldId id="434" r:id="rId13"/>
    <p:sldId id="435" r:id="rId14"/>
    <p:sldId id="436" r:id="rId15"/>
    <p:sldId id="468" r:id="rId16"/>
    <p:sldId id="469" r:id="rId17"/>
    <p:sldId id="444" r:id="rId18"/>
    <p:sldId id="438" r:id="rId19"/>
    <p:sldId id="440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73" r:id="rId31"/>
    <p:sldId id="474" r:id="rId32"/>
    <p:sldId id="475" r:id="rId33"/>
    <p:sldId id="441" r:id="rId34"/>
    <p:sldId id="456" r:id="rId35"/>
    <p:sldId id="465" r:id="rId36"/>
    <p:sldId id="463" r:id="rId37"/>
    <p:sldId id="464" r:id="rId38"/>
    <p:sldId id="461" r:id="rId39"/>
    <p:sldId id="496" r:id="rId40"/>
    <p:sldId id="460" r:id="rId41"/>
    <p:sldId id="30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7E5"/>
    <a:srgbClr val="F2929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81FD-235E-48E5-8A88-2B84A797FCFD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1B35-3D3F-4532-B67A-9ACCCE9FC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97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1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30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43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0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7B55-5AA4-4D62-81BC-89C4A15888D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6AD8-C944-4656-B289-CC811EA1545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8B5B-1B4A-4B2A-9841-3625B113659E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0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14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5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6C7F-E94F-4531-BD76-9BDA005E2D4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0A0-3AB8-4838-AA0E-ADBC8F603C17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9AEE-D01B-4E64-9416-C60355C9FF3D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1E83-1A26-40F0-8304-8B8598A3EFFD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2FA1-CE1D-4E63-9802-A6261F46CBBB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05F1-FB6A-41BE-9ED6-0E12F4464748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706B-F72F-41DF-AAAB-F043611B7D0E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6FF3-21D6-496A-8C30-EF2FBB6D050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5308-534C-4985-8235-E8B49AACDC6F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4E874D-906F-844B-9C8D-369BC0F99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" descr="LOGO_SENAI_BRANCO.png">
            <a:extLst>
              <a:ext uri="{FF2B5EF4-FFF2-40B4-BE49-F238E27FC236}">
                <a16:creationId xmlns:a16="http://schemas.microsoft.com/office/drawing/2014/main" id="{AD3F7FC9-6160-A749-95E8-B95A1EC9D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4" y="5374940"/>
            <a:ext cx="2042104" cy="88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877381" y="2763497"/>
            <a:ext cx="432003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eaLnBrk="1" hangingPunct="1">
              <a:spcAft>
                <a:spcPts val="600"/>
              </a:spcAft>
              <a:defRPr/>
            </a:pPr>
            <a:r>
              <a:rPr lang="en-US" sz="4400" smtClean="0"/>
              <a:t>Banco de dados</a:t>
            </a:r>
            <a:endParaRPr lang="en-US" sz="44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4" y="2000072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Consulta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com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44574" y="1832035"/>
            <a:ext cx="8702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Consulte titulo, ano lançamento e gênero dos filmes de Ação e Aventura ou Mistério e Suspense que foram lançados entre 2005 e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Consulte titulo, ano lançamento e gênero dos filmes de Ação e Aventura ou Mistério e Suspense que foram lançados entre 2005 e </a:t>
            </a:r>
            <a:r>
              <a:rPr lang="pt-BR" sz="2400" dirty="0" smtClean="0"/>
              <a:t>2010 com preço de aluguel maior que 3 reais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552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com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77534" y="1815773"/>
            <a:ext cx="7636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Antes dos exercícios execute o comando a seguir para desativar o safe </a:t>
            </a:r>
            <a:r>
              <a:rPr lang="pt-BR" sz="2000" dirty="0" err="1" smtClean="0"/>
              <a:t>update</a:t>
            </a:r>
            <a:r>
              <a:rPr lang="pt-BR" sz="2000" dirty="0" smtClean="0"/>
              <a:t> e realizar as atividades:</a:t>
            </a:r>
          </a:p>
          <a:p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29292"/>
                </a:solidFill>
              </a:rPr>
              <a:t>set </a:t>
            </a:r>
            <a:r>
              <a:rPr lang="pt-BR" sz="2000" dirty="0" err="1" smtClean="0">
                <a:solidFill>
                  <a:srgbClr val="F29292"/>
                </a:solidFill>
              </a:rPr>
              <a:t>sql_safe_updates</a:t>
            </a:r>
            <a:r>
              <a:rPr lang="pt-BR" sz="2000" dirty="0" smtClean="0">
                <a:solidFill>
                  <a:srgbClr val="F29292"/>
                </a:solidFill>
              </a:rPr>
              <a:t> = 0;</a:t>
            </a:r>
            <a:endParaRPr lang="pt-BR" sz="1200" dirty="0" smtClean="0">
              <a:solidFill>
                <a:srgbClr val="F2929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Aumente em 10% o preço de aluguel dos filmes que possuem o preço de aluguel entre 4 e 5 reais.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Aumente em </a:t>
            </a:r>
            <a:r>
              <a:rPr lang="pt-BR" sz="2000" dirty="0" smtClean="0"/>
              <a:t>15% </a:t>
            </a:r>
            <a:r>
              <a:rPr lang="pt-BR" sz="2000" dirty="0"/>
              <a:t>o preço de aluguel dos filmes que possuem o preço de aluguel entre </a:t>
            </a:r>
            <a:r>
              <a:rPr lang="pt-BR" sz="2000" dirty="0" smtClean="0"/>
              <a:t>2 </a:t>
            </a:r>
            <a:r>
              <a:rPr lang="pt-BR" sz="2000" dirty="0"/>
              <a:t>e </a:t>
            </a:r>
            <a:r>
              <a:rPr lang="pt-BR" sz="2000" dirty="0" smtClean="0"/>
              <a:t>3 </a:t>
            </a:r>
            <a:r>
              <a:rPr lang="pt-BR" sz="2000" dirty="0"/>
              <a:t>reais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047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Alteração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com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34959" y="2492881"/>
            <a:ext cx="6522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filmes lançados entre 2001 e 2003 terão um desconto de 10% no preço de aluguel.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filmes de comédia lançados em 2001 terão um desconto de 15%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12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Praticando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36742" y="2123549"/>
            <a:ext cx="9518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Ainda no mesmo banco de dados </a:t>
            </a:r>
            <a:r>
              <a:rPr lang="pt-BR" sz="2400" dirty="0" err="1" smtClean="0"/>
              <a:t>cine_senai_max</a:t>
            </a:r>
            <a:r>
              <a:rPr lang="pt-BR" sz="2400" dirty="0" smtClean="0"/>
              <a:t>, crie mais uma tabela chamada atores com as </a:t>
            </a:r>
            <a:r>
              <a:rPr lang="pt-BR" sz="2400" dirty="0"/>
              <a:t>seguintes colunas: </a:t>
            </a:r>
            <a:r>
              <a:rPr lang="pt-BR" sz="2400" dirty="0" err="1"/>
              <a:t>id_ator</a:t>
            </a:r>
            <a:r>
              <a:rPr lang="pt-BR" sz="2400" dirty="0"/>
              <a:t> INT,    </a:t>
            </a:r>
            <a:r>
              <a:rPr lang="pt-BR" sz="2400" dirty="0" err="1"/>
              <a:t>nome_ator</a:t>
            </a:r>
            <a:r>
              <a:rPr lang="pt-BR" sz="2400" dirty="0"/>
              <a:t> VARCHAR(60),    </a:t>
            </a:r>
            <a:r>
              <a:rPr lang="pt-BR" sz="2400" dirty="0" err="1"/>
              <a:t>ano_nascimento</a:t>
            </a:r>
            <a:r>
              <a:rPr lang="pt-BR" sz="2400" dirty="0"/>
              <a:t> INT,    nacionalidade VARCHAR(20),    sexo VARCHAR(10</a:t>
            </a:r>
            <a:r>
              <a:rPr lang="pt-BR" sz="2400" dirty="0" smtClean="0"/>
              <a:t>).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29292"/>
                </a:solidFill>
              </a:rPr>
              <a:t>Atenção para informar qual coluna será chave primária</a:t>
            </a:r>
            <a:endParaRPr lang="en-US" sz="2400" dirty="0">
              <a:solidFill>
                <a:srgbClr val="F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Praticando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34733" y="2862213"/>
            <a:ext cx="5722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Cadastre o ator Wagner Moura.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Faça o cadastro de todos os atores que estão no arquivo </a:t>
            </a:r>
            <a:r>
              <a:rPr lang="pt-BR" sz="2400" dirty="0" err="1"/>
              <a:t>dados_ator.sql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5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79710" y="2862518"/>
            <a:ext cx="84325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BETWEEN</a:t>
            </a:r>
          </a:p>
          <a:p>
            <a:r>
              <a:rPr lang="pt-BR" sz="2400" dirty="0" smtClean="0"/>
              <a:t>Ex.:</a:t>
            </a:r>
          </a:p>
          <a:p>
            <a:r>
              <a:rPr lang="pt-BR" sz="1800" dirty="0" smtClean="0"/>
              <a:t>SELECT nome, cargo FROM </a:t>
            </a:r>
            <a:r>
              <a:rPr lang="pt-BR" sz="1800" dirty="0" err="1" smtClean="0"/>
              <a:t>funcionarios</a:t>
            </a:r>
            <a:r>
              <a:rPr lang="pt-BR" sz="1800" dirty="0" smtClean="0"/>
              <a:t> WHERE salario BETWEEN 3000 AND 5000</a:t>
            </a:r>
          </a:p>
        </p:txBody>
      </p:sp>
    </p:spTree>
    <p:extLst>
      <p:ext uri="{BB962C8B-B14F-4D97-AF65-F5344CB8AC3E}">
        <p14:creationId xmlns:p14="http://schemas.microsoft.com/office/powerpoint/2010/main" val="41278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Consulta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com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r>
              <a:rPr lang="en-US" sz="2800" dirty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782235" y="3231545"/>
            <a:ext cx="662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Consulte titulo, ano lançamento dos filmes que foram lançados entre 2005 e 2010</a:t>
            </a:r>
          </a:p>
        </p:txBody>
      </p:sp>
    </p:spTree>
    <p:extLst>
      <p:ext uri="{BB962C8B-B14F-4D97-AF65-F5344CB8AC3E}">
        <p14:creationId xmlns:p14="http://schemas.microsoft.com/office/powerpoint/2010/main" val="34019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324" y="835238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17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2176" y="2839226"/>
            <a:ext cx="4223600" cy="10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Modelagem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de Banco de Dados</a:t>
            </a:r>
            <a:endParaRPr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66" y="960997"/>
            <a:ext cx="6674213" cy="48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latin typeface="Trebuchet MS"/>
                <a:sym typeface="Trebuchet MS"/>
              </a:rPr>
              <a:t>Modelagem de Banco de </a:t>
            </a:r>
            <a:r>
              <a:rPr lang="pt-BR" sz="3600" dirty="0" smtClean="0">
                <a:latin typeface="Trebuchet MS"/>
                <a:sym typeface="Trebuchet MS"/>
              </a:rPr>
              <a:t>Dados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93501" y="2050269"/>
            <a:ext cx="4204997" cy="65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Construção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casa: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9" y="2787203"/>
            <a:ext cx="2723406" cy="35404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93" y="2903533"/>
            <a:ext cx="2646214" cy="3307768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5388295" y="4557417"/>
            <a:ext cx="189919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lt1"/>
              </a:buClr>
              <a:buSzPts val="2600"/>
            </a:pPr>
            <a:r>
              <a:rPr lang="pt-BR" sz="3600" dirty="0">
                <a:latin typeface="Trebuchet MS"/>
                <a:sym typeface="Trebuchet MS"/>
              </a:rPr>
              <a:t>Modelagem de Banco de Dados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19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5" y="2087294"/>
            <a:ext cx="3143689" cy="3858163"/>
          </a:xfrm>
          <a:prstGeom prst="rect">
            <a:avLst/>
          </a:prstGeom>
        </p:spPr>
      </p:pic>
      <p:sp>
        <p:nvSpPr>
          <p:cNvPr id="6" name="Texto Explicativo 1 (Borda e Ênfase) 5"/>
          <p:cNvSpPr/>
          <p:nvPr/>
        </p:nvSpPr>
        <p:spPr>
          <a:xfrm>
            <a:off x="8153400" y="1990109"/>
            <a:ext cx="1432560" cy="631124"/>
          </a:xfrm>
          <a:prstGeom prst="accentBorderCallout1">
            <a:avLst>
              <a:gd name="adj1" fmla="val 18750"/>
              <a:gd name="adj2" fmla="val -8333"/>
              <a:gd name="adj3" fmla="val 68598"/>
              <a:gd name="adj4" fmla="val -138227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rebuchet MS" panose="020B0603020202020204" pitchFamily="34" charset="0"/>
              </a:rPr>
              <a:t>Tabela</a:t>
            </a:r>
            <a:endParaRPr lang="pt-BR" sz="2800">
              <a:latin typeface="Trebuchet MS" panose="020B0603020202020204" pitchFamily="34" charset="0"/>
            </a:endParaRPr>
          </a:p>
        </p:txBody>
      </p:sp>
      <p:sp>
        <p:nvSpPr>
          <p:cNvPr id="10" name="Texto Explicativo 1 (Borda e Ênfase) 9"/>
          <p:cNvSpPr/>
          <p:nvPr/>
        </p:nvSpPr>
        <p:spPr>
          <a:xfrm>
            <a:off x="1249678" y="2943290"/>
            <a:ext cx="1752601" cy="958149"/>
          </a:xfrm>
          <a:prstGeom prst="accentBorderCallout1">
            <a:avLst>
              <a:gd name="adj1" fmla="val 42897"/>
              <a:gd name="adj2" fmla="val 111880"/>
              <a:gd name="adj3" fmla="val -11955"/>
              <a:gd name="adj4" fmla="val 193013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rebuchet MS" panose="020B0603020202020204" pitchFamily="34" charset="0"/>
              </a:rPr>
              <a:t>Chave primária</a:t>
            </a:r>
            <a:endParaRPr lang="pt-BR" sz="2800">
              <a:latin typeface="Trebuchet MS" panose="020B0603020202020204" pitchFamily="34" charset="0"/>
            </a:endParaRPr>
          </a:p>
        </p:txBody>
      </p:sp>
      <p:sp>
        <p:nvSpPr>
          <p:cNvPr id="11" name="Texto Explicativo 1 (Borda e Ênfase) 10"/>
          <p:cNvSpPr/>
          <p:nvPr/>
        </p:nvSpPr>
        <p:spPr>
          <a:xfrm>
            <a:off x="1036320" y="5026043"/>
            <a:ext cx="1965959" cy="958149"/>
          </a:xfrm>
          <a:prstGeom prst="accentBorderCallout1">
            <a:avLst>
              <a:gd name="adj1" fmla="val 42897"/>
              <a:gd name="adj2" fmla="val 111880"/>
              <a:gd name="adj3" fmla="val -8774"/>
              <a:gd name="adj4" fmla="val 186036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rebuchet MS" panose="020B0603020202020204" pitchFamily="34" charset="0"/>
              </a:rPr>
              <a:t>Chave estrageira</a:t>
            </a:r>
            <a:endParaRPr lang="pt-BR" sz="2800">
              <a:latin typeface="Trebuchet MS" panose="020B0603020202020204" pitchFamily="34" charset="0"/>
            </a:endParaRPr>
          </a:p>
        </p:txBody>
      </p:sp>
      <p:sp>
        <p:nvSpPr>
          <p:cNvPr id="12" name="Texto Explicativo 1 (Borda e Ênfase) 11"/>
          <p:cNvSpPr/>
          <p:nvPr/>
        </p:nvSpPr>
        <p:spPr>
          <a:xfrm>
            <a:off x="8153400" y="3387756"/>
            <a:ext cx="2164080" cy="1260443"/>
          </a:xfrm>
          <a:prstGeom prst="accentBorderCallout1">
            <a:avLst>
              <a:gd name="adj1" fmla="val 18750"/>
              <a:gd name="adj2" fmla="val -8333"/>
              <a:gd name="adj3" fmla="val 52865"/>
              <a:gd name="adj4" fmla="val -55097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rebuchet MS" panose="020B0603020202020204" pitchFamily="34" charset="0"/>
              </a:rPr>
              <a:t>Domínio do atributo</a:t>
            </a:r>
            <a:endParaRPr lang="pt-BR" sz="2800">
              <a:latin typeface="Trebuchet MS" panose="020B0603020202020204" pitchFamily="34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5593080" y="3901439"/>
            <a:ext cx="1356360" cy="3810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2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2933401"/>
            <a:ext cx="32914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DIVISÕES DA LINGUAGEM SQL</a:t>
            </a:r>
          </a:p>
        </p:txBody>
      </p:sp>
    </p:spTree>
    <p:extLst>
      <p:ext uri="{BB962C8B-B14F-4D97-AF65-F5344CB8AC3E}">
        <p14:creationId xmlns:p14="http://schemas.microsoft.com/office/powerpoint/2010/main" val="1841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Vamos criar nosso primeiro modelo lógico com MySQL Workbench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0" y="1790336"/>
            <a:ext cx="8186060" cy="43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Clique em Models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1761166"/>
            <a:ext cx="8294916" cy="444555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2342857" y="2547257"/>
            <a:ext cx="4282440" cy="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302240" cy="9753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Clique no sinal de +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-13443"/>
            <a:ext cx="1889760" cy="98811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22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055544"/>
            <a:ext cx="9818914" cy="5249716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 flipV="1">
            <a:off x="2546168" y="1744530"/>
            <a:ext cx="281940" cy="3276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54" y="1064791"/>
            <a:ext cx="9664292" cy="5200742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302240" cy="9753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Clique em “Add Diagram”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-13443"/>
            <a:ext cx="1889760" cy="98811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2964180" y="2314941"/>
            <a:ext cx="281940" cy="3276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521450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302240" cy="9753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Aqui iremos criar nosso diagrama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-13443"/>
            <a:ext cx="1889760" cy="98811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521450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302240" cy="9753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smtClean="0">
                <a:latin typeface="Trebuchet MS" panose="020B0603020202020204" pitchFamily="34" charset="0"/>
              </a:rPr>
              <a:t>Observe no menu lateral as opções e crie uma tabela</a:t>
            </a:r>
            <a:endParaRPr lang="en-US" sz="32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-13443"/>
            <a:ext cx="1889760" cy="98811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1897380" y="3198861"/>
            <a:ext cx="2979420" cy="167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1897380" y="4099291"/>
            <a:ext cx="2979420" cy="167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384"/>
            <a:ext cx="12192000" cy="6517616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-13443"/>
            <a:ext cx="10302240" cy="97535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smtClean="0">
                <a:latin typeface="Trebuchet MS" panose="020B0603020202020204" pitchFamily="34" charset="0"/>
              </a:rPr>
              <a:t>Dê dois clique e edite o nome e adicione colunas</a:t>
            </a:r>
            <a:endParaRPr lang="en-US" sz="32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0" y="-13443"/>
            <a:ext cx="1889760" cy="98811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4396740" y="4082512"/>
            <a:ext cx="2979420" cy="167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6096000" y="4453118"/>
            <a:ext cx="2979420" cy="167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20771" y="2862213"/>
            <a:ext cx="4546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modelo de uma tabela livros com as colunas </a:t>
            </a:r>
            <a:r>
              <a:rPr lang="pt-BR" sz="2400" dirty="0" err="1" smtClean="0"/>
              <a:t>id_livro</a:t>
            </a:r>
            <a:r>
              <a:rPr lang="pt-BR" sz="2400" dirty="0" smtClean="0"/>
              <a:t>, titulo e </a:t>
            </a:r>
            <a:r>
              <a:rPr lang="pt-BR" sz="2400" dirty="0" err="1" smtClean="0"/>
              <a:t>lancamento</a:t>
            </a:r>
            <a:endParaRPr lang="en-US" sz="2400" dirty="0">
              <a:solidFill>
                <a:srgbClr val="F29292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55" y="2172909"/>
            <a:ext cx="3627952" cy="36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20771" y="2862213"/>
            <a:ext cx="4653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modelo de uma tabela editora com as colunas </a:t>
            </a:r>
            <a:r>
              <a:rPr lang="pt-BR" sz="2400" dirty="0" err="1" smtClean="0"/>
              <a:t>id_editora</a:t>
            </a:r>
            <a:r>
              <a:rPr lang="pt-BR" sz="2400" dirty="0" smtClean="0"/>
              <a:t>, nome e </a:t>
            </a:r>
            <a:r>
              <a:rPr lang="pt-BR" sz="2400" dirty="0" err="1" smtClean="0"/>
              <a:t>cnpj</a:t>
            </a:r>
            <a:endParaRPr lang="en-US" sz="2400" dirty="0">
              <a:solidFill>
                <a:srgbClr val="F2929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90" y="2372102"/>
            <a:ext cx="3342906" cy="32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02624" y="2549884"/>
            <a:ext cx="5386752" cy="293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script em branco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Agora crie um banco de dados e ative. Em seguida, crie as duas tabelas modeladas anteriormente.</a:t>
            </a:r>
            <a:endParaRPr lang="en-US" sz="2400" dirty="0">
              <a:solidFill>
                <a:srgbClr val="F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Divisões da linguagem SQL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25831" y="1647369"/>
            <a:ext cx="61403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DDL (Data Definition Language): Tem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objetivo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criar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alterar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estrutura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bancos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de dados;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CREATE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CREATE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CREATE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ALTER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DROP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DROP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DROP TABLE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043" y="847114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30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877895" y="2851102"/>
            <a:ext cx="4223600" cy="10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Relacionamento</a:t>
            </a:r>
            <a:r>
              <a:rPr lang="en-US" sz="3467" dirty="0" smtClean="0">
                <a:solidFill>
                  <a:schemeClr val="lt1"/>
                </a:solidFill>
                <a:latin typeface="Trebuchet MS"/>
                <a:sym typeface="Trebuchet MS"/>
              </a:rPr>
              <a:t> entre </a:t>
            </a:r>
            <a:r>
              <a:rPr lang="en-US" sz="3467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tabelas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827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Relacionamento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Problema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7738" y="2792407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637738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62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60138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172200" y="2792865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6172200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5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392647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Front-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Back-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11" name="Retângulo Arredondado 10"/>
          <p:cNvSpPr/>
          <p:nvPr/>
        </p:nvSpPr>
        <p:spPr>
          <a:xfrm>
            <a:off x="3808828" y="3413403"/>
            <a:ext cx="1705709" cy="1579813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5937661" y="2909455"/>
            <a:ext cx="5225143" cy="2280061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Relacionamento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7738" y="2792407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637738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62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60138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172200" y="2792865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6172200" y="350985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5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392647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Front-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 Back-</a:t>
                      </a:r>
                      <a:r>
                        <a:rPr lang="pt-BR" dirty="0" err="1" smtClean="0"/>
                        <a:t>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sp>
        <p:nvSpPr>
          <p:cNvPr id="11" name="Retângulo Arredondado 10"/>
          <p:cNvSpPr/>
          <p:nvPr/>
        </p:nvSpPr>
        <p:spPr>
          <a:xfrm>
            <a:off x="3808828" y="3413403"/>
            <a:ext cx="1705709" cy="1579813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5937661" y="2909455"/>
            <a:ext cx="5225143" cy="2280061"/>
          </a:xfrm>
          <a:prstGeom prst="roundRect">
            <a:avLst/>
          </a:prstGeom>
          <a:noFill/>
          <a:ln w="381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Cardinalidades</a:t>
            </a:r>
            <a:endParaRPr lang="en-US" sz="3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33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73" y="2499470"/>
            <a:ext cx="885853" cy="36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Relacionamento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-1:N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35" y="2953322"/>
            <a:ext cx="7188530" cy="248236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03583" y="1945775"/>
            <a:ext cx="8584834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editora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possui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MUITOS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livros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310742" y="3820544"/>
            <a:ext cx="712520" cy="748145"/>
          </a:xfrm>
          <a:prstGeom prst="ellipse">
            <a:avLst/>
          </a:prstGeom>
          <a:noFill/>
          <a:ln w="76200">
            <a:solidFill>
              <a:srgbClr val="F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Regra</a:t>
            </a:r>
            <a:r>
              <a:rPr lang="en-US" sz="3600" dirty="0" smtClean="0">
                <a:latin typeface="Trebuchet MS" panose="020B0603020202020204" pitchFamily="34" charset="0"/>
              </a:rPr>
              <a:t>: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35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1803583" y="2242486"/>
            <a:ext cx="8584834" cy="3539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 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cardinalidade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máxima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for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igual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1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entre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tabelas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Chave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SEMPRE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vai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migrar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do que tem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menor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para a que tem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maior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cardinalidade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máxima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Relacionamento</a:t>
            </a:r>
            <a:r>
              <a:rPr lang="en-US" sz="3600" dirty="0">
                <a:solidFill>
                  <a:schemeClr val="bg1"/>
                </a:solidFill>
                <a:latin typeface="Trebuchet MS" panose="020B0603020202020204" pitchFamily="34" charset="0"/>
              </a:rPr>
              <a:t> -1:N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36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1" y="3044620"/>
            <a:ext cx="7908116" cy="1935162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3860470" y="3775822"/>
            <a:ext cx="3947160" cy="419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803583" y="1945775"/>
            <a:ext cx="8584834" cy="821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Um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cliente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faz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F29292"/>
                </a:solidFill>
                <a:latin typeface="Trebuchet MS" panose="020B0603020202020204" pitchFamily="34" charset="0"/>
              </a:rPr>
              <a:t>MUITOS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pedido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Arredondado 11"/>
          <p:cNvSpPr/>
          <p:nvPr/>
        </p:nvSpPr>
        <p:spPr>
          <a:xfrm>
            <a:off x="6506308" y="1190665"/>
            <a:ext cx="1840522" cy="2400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658572" y="2016030"/>
            <a:ext cx="1597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idCliente: 4321</a:t>
            </a:r>
            <a:endParaRPr lang="pt-BR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492154" cy="91439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Exemplo - Regra 2: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61" y="-2850"/>
            <a:ext cx="1754239" cy="917249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37</a:t>
            </a:fld>
            <a:endParaRPr lang="en-US"/>
          </a:p>
        </p:txBody>
      </p:sp>
      <p:sp>
        <p:nvSpPr>
          <p:cNvPr id="3" name="Retângulo Arredondado 2"/>
          <p:cNvSpPr/>
          <p:nvPr/>
        </p:nvSpPr>
        <p:spPr>
          <a:xfrm>
            <a:off x="2649416" y="2232880"/>
            <a:ext cx="2121876" cy="28049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7139353" y="2384427"/>
            <a:ext cx="1840524" cy="23587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28205" y="2674543"/>
            <a:ext cx="15971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mtClean="0"/>
              <a:t>idCliente: 4321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928205" y="3087641"/>
            <a:ext cx="1597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nome: Fulano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35704" y="22713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/>
              <a:t>CLIENTE</a:t>
            </a:r>
            <a:endParaRPr lang="pt-BR" b="1"/>
          </a:p>
        </p:txBody>
      </p:sp>
      <p:sp>
        <p:nvSpPr>
          <p:cNvPr id="18" name="CaixaDeTexto 17"/>
          <p:cNvSpPr txBox="1"/>
          <p:nvPr/>
        </p:nvSpPr>
        <p:spPr>
          <a:xfrm>
            <a:off x="6658572" y="1602932"/>
            <a:ext cx="15906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mtClean="0"/>
              <a:t>idPedido: 1234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7001710" y="11897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/>
              <a:t>PEDIDO</a:t>
            </a:r>
            <a:endParaRPr lang="pt-BR" b="1"/>
          </a:p>
        </p:txBody>
      </p:sp>
      <p:sp>
        <p:nvSpPr>
          <p:cNvPr id="21" name="CaixaDeTexto 20"/>
          <p:cNvSpPr txBox="1"/>
          <p:nvPr/>
        </p:nvSpPr>
        <p:spPr>
          <a:xfrm>
            <a:off x="7291617" y="3178378"/>
            <a:ext cx="1597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idCliente: 4321</a:t>
            </a:r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291617" y="2765280"/>
            <a:ext cx="15906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mtClean="0"/>
              <a:t>idPedido: 5678</a:t>
            </a:r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634755" y="235207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/>
              <a:t>PEDIDO</a:t>
            </a:r>
            <a:endParaRPr lang="pt-BR" b="1"/>
          </a:p>
        </p:txBody>
      </p:sp>
      <p:sp>
        <p:nvSpPr>
          <p:cNvPr id="15" name="Retângulo Arredondado 14"/>
          <p:cNvSpPr/>
          <p:nvPr/>
        </p:nvSpPr>
        <p:spPr>
          <a:xfrm>
            <a:off x="7877908" y="3572567"/>
            <a:ext cx="1735014" cy="2508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979114" y="4395724"/>
            <a:ext cx="1597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mtClean="0"/>
              <a:t>idCliente: 4321</a:t>
            </a:r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979114" y="3982626"/>
            <a:ext cx="15906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mtClean="0"/>
              <a:t>idPedido: 9101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8322252" y="35694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/>
              <a:t>PEDIDO</a:t>
            </a:r>
            <a:endParaRPr lang="pt-BR" b="1"/>
          </a:p>
        </p:txBody>
      </p:sp>
      <p:cxnSp>
        <p:nvCxnSpPr>
          <p:cNvPr id="27" name="Conector de Seta Reta 26"/>
          <p:cNvCxnSpPr>
            <a:stCxn id="7" idx="3"/>
            <a:endCxn id="19" idx="1"/>
          </p:cNvCxnSpPr>
          <p:nvPr/>
        </p:nvCxnSpPr>
        <p:spPr>
          <a:xfrm flipV="1">
            <a:off x="4525309" y="2200696"/>
            <a:ext cx="2133263" cy="6585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7" idx="3"/>
            <a:endCxn id="21" idx="1"/>
          </p:cNvCxnSpPr>
          <p:nvPr/>
        </p:nvCxnSpPr>
        <p:spPr>
          <a:xfrm>
            <a:off x="4525309" y="2859209"/>
            <a:ext cx="2766308" cy="5038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24" idx="1"/>
          </p:cNvCxnSpPr>
          <p:nvPr/>
        </p:nvCxnSpPr>
        <p:spPr>
          <a:xfrm>
            <a:off x="4525309" y="2877542"/>
            <a:ext cx="3453805" cy="17028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180502" y="2492881"/>
            <a:ext cx="98309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modelo relacionando as tabelas conta bancária e agência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 modelo relacionando as tabelas </a:t>
            </a:r>
            <a:r>
              <a:rPr lang="pt-BR" sz="2400" dirty="0" smtClean="0"/>
              <a:t>cliente e pedido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 modelo relacionando as tabelas </a:t>
            </a:r>
            <a:r>
              <a:rPr lang="pt-BR" sz="2400" dirty="0" smtClean="0"/>
              <a:t>país </a:t>
            </a:r>
            <a:r>
              <a:rPr lang="pt-BR" sz="2400" dirty="0"/>
              <a:t>e </a:t>
            </a:r>
            <a:r>
              <a:rPr lang="pt-BR" sz="2400" dirty="0" smtClean="0"/>
              <a:t>estados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 modelo relacionando as tabelas </a:t>
            </a:r>
            <a:r>
              <a:rPr lang="pt-BR" sz="2400" dirty="0" smtClean="0"/>
              <a:t>estados </a:t>
            </a:r>
            <a:r>
              <a:rPr lang="pt-BR" sz="2400" dirty="0"/>
              <a:t>e </a:t>
            </a:r>
            <a:r>
              <a:rPr lang="pt-BR" sz="2400" dirty="0" smtClean="0"/>
              <a:t>cidades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48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699052" y="1754218"/>
            <a:ext cx="2793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Professor e Disciplina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Evento e ingresso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cidade e hotéis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fabricante e carros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biblioteca e livro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empresa e projetos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fazenda e safra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/>
              <a:t>cliente e reserva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439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Divisões da linguagem SQL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86478" y="2906898"/>
            <a:ext cx="76190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DML (Data Manipulation Language): Tem como objetivo criar, alterar e manipular os dados contidos em um bancos de dados;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INSERT INTO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UPDATE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DELETE FROM</a:t>
            </a:r>
          </a:p>
        </p:txBody>
      </p:sp>
    </p:spTree>
    <p:extLst>
      <p:ext uri="{BB962C8B-B14F-4D97-AF65-F5344CB8AC3E}">
        <p14:creationId xmlns:p14="http://schemas.microsoft.com/office/powerpoint/2010/main" val="261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2800" dirty="0">
                <a:latin typeface="Trebuchet MS"/>
                <a:sym typeface="Trebuchet MS"/>
              </a:rPr>
              <a:t>Modelagem de Banco de </a:t>
            </a:r>
            <a:r>
              <a:rPr lang="pt-BR" sz="2800" dirty="0" smtClean="0">
                <a:latin typeface="Trebuchet MS"/>
                <a:sym typeface="Trebuchet MS"/>
              </a:rPr>
              <a:t>Dados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40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40068" y="2770185"/>
            <a:ext cx="7711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Crie um modelo relacionando as seguintes tabelas:</a:t>
            </a:r>
            <a:endParaRPr lang="en-US" sz="2400" dirty="0" smtClean="0">
              <a:solidFill>
                <a:srgbClr val="F29292"/>
              </a:solidFill>
            </a:endParaRPr>
          </a:p>
          <a:p>
            <a:r>
              <a:rPr lang="en-US" sz="2400" dirty="0" smtClean="0"/>
              <a:t>medicos: </a:t>
            </a:r>
            <a:r>
              <a:rPr lang="en-US" sz="2400" dirty="0" err="1" smtClean="0"/>
              <a:t>id_medico</a:t>
            </a:r>
            <a:r>
              <a:rPr lang="en-US" sz="2400" dirty="0" smtClean="0"/>
              <a:t>, </a:t>
            </a:r>
            <a:r>
              <a:rPr lang="en-US" sz="2400" dirty="0" err="1"/>
              <a:t>nome</a:t>
            </a:r>
            <a:r>
              <a:rPr lang="en-US" sz="2400" dirty="0"/>
              <a:t>, </a:t>
            </a:r>
            <a:r>
              <a:rPr lang="en-US" sz="2400" dirty="0" err="1" smtClean="0"/>
              <a:t>crm</a:t>
            </a:r>
            <a:endParaRPr lang="en-US" sz="2400" dirty="0"/>
          </a:p>
          <a:p>
            <a:r>
              <a:rPr lang="en-US" sz="2400" dirty="0" err="1" smtClean="0"/>
              <a:t>especialidade</a:t>
            </a:r>
            <a:r>
              <a:rPr lang="en-US" sz="2400" dirty="0" smtClean="0"/>
              <a:t>: </a:t>
            </a:r>
            <a:r>
              <a:rPr lang="en-US" sz="2400" dirty="0" err="1" smtClean="0"/>
              <a:t>id_especialidade</a:t>
            </a:r>
            <a:r>
              <a:rPr lang="en-US" sz="2400" dirty="0" smtClean="0"/>
              <a:t>, </a:t>
            </a:r>
            <a:r>
              <a:rPr lang="en-US" sz="2400" dirty="0" err="1"/>
              <a:t>nome</a:t>
            </a:r>
            <a:r>
              <a:rPr lang="en-US" sz="2400" dirty="0"/>
              <a:t>, </a:t>
            </a:r>
            <a:r>
              <a:rPr lang="en-US" sz="2400" dirty="0" err="1"/>
              <a:t>descricao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83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1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17" y="2963334"/>
            <a:ext cx="1722967" cy="9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8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Divisões da linguagem SQL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a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86478" y="3185683"/>
            <a:ext cx="8451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DQL (Data Query Language): é responsável pela consulta (recuperação) de dados inseridos no banco;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6210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6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2933401"/>
            <a:ext cx="32914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930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Preparando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o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ambiente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013804" y="2492881"/>
            <a:ext cx="6164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Crie a pasta AULA 4;</a:t>
            </a:r>
          </a:p>
          <a:p>
            <a:r>
              <a:rPr lang="pt-BR" sz="2400" dirty="0" smtClean="0"/>
              <a:t>Copie o script da aula 3 para pasta AULA 4;</a:t>
            </a:r>
          </a:p>
          <a:p>
            <a:r>
              <a:rPr lang="pt-BR" sz="2400" dirty="0" smtClean="0"/>
              <a:t>Abra o script no Workbench</a:t>
            </a:r>
          </a:p>
          <a:p>
            <a:r>
              <a:rPr lang="pt-BR" sz="2400" dirty="0" smtClean="0"/>
              <a:t>Ative o banco de dados </a:t>
            </a:r>
            <a:r>
              <a:rPr lang="pt-BR" sz="2400" dirty="0" err="1" smtClean="0"/>
              <a:t>cine_senai_max</a:t>
            </a:r>
            <a:r>
              <a:rPr lang="pt-BR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36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2663" y="2400548"/>
            <a:ext cx="113866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pt-BR" sz="2400" dirty="0" smtClean="0"/>
              <a:t>AND, OR e NOT</a:t>
            </a:r>
          </a:p>
          <a:p>
            <a:r>
              <a:rPr lang="pt-BR" sz="2400" dirty="0" smtClean="0"/>
              <a:t>Ex.:</a:t>
            </a:r>
          </a:p>
          <a:p>
            <a:r>
              <a:rPr lang="pt-BR" sz="1800" dirty="0" smtClean="0"/>
              <a:t>SELECT nome, cargo </a:t>
            </a:r>
            <a:r>
              <a:rPr lang="pt-BR" sz="1800" dirty="0" err="1" smtClean="0"/>
              <a:t>from</a:t>
            </a:r>
            <a:r>
              <a:rPr lang="pt-BR" sz="1800" dirty="0" smtClean="0"/>
              <a:t> </a:t>
            </a:r>
            <a:r>
              <a:rPr lang="pt-BR" sz="1800" dirty="0" err="1" smtClean="0"/>
              <a:t>funcionarios</a:t>
            </a:r>
            <a:r>
              <a:rPr lang="pt-BR" sz="1800" dirty="0" smtClean="0"/>
              <a:t> </a:t>
            </a:r>
            <a:r>
              <a:rPr lang="pt-BR" sz="1800" dirty="0" err="1" smtClean="0"/>
              <a:t>where</a:t>
            </a:r>
            <a:r>
              <a:rPr lang="pt-BR" sz="1800" dirty="0" smtClean="0"/>
              <a:t> salario &gt; 5000 AND salario &lt; 10000</a:t>
            </a:r>
          </a:p>
          <a:p>
            <a:r>
              <a:rPr lang="pt-BR" sz="1800" dirty="0"/>
              <a:t>SELECT nome, cargo </a:t>
            </a:r>
            <a:r>
              <a:rPr lang="pt-BR" sz="1800" dirty="0" err="1"/>
              <a:t>from</a:t>
            </a:r>
            <a:r>
              <a:rPr lang="pt-BR" sz="1800" dirty="0"/>
              <a:t> </a:t>
            </a:r>
            <a:r>
              <a:rPr lang="pt-BR" sz="1800" dirty="0" err="1"/>
              <a:t>funcionarios</a:t>
            </a:r>
            <a:r>
              <a:rPr lang="pt-BR" sz="1800" dirty="0"/>
              <a:t> </a:t>
            </a:r>
            <a:r>
              <a:rPr lang="pt-BR" sz="1800" dirty="0" err="1"/>
              <a:t>where</a:t>
            </a:r>
            <a:r>
              <a:rPr lang="pt-BR" sz="1800" dirty="0"/>
              <a:t> </a:t>
            </a:r>
            <a:r>
              <a:rPr lang="pt-BR" sz="1800" dirty="0" smtClean="0"/>
              <a:t>cargo = “Recepcionista” OR cargo = “Programador Front-</a:t>
            </a:r>
            <a:r>
              <a:rPr lang="pt-BR" sz="1800" dirty="0" err="1" smtClean="0"/>
              <a:t>End</a:t>
            </a:r>
            <a:r>
              <a:rPr lang="pt-BR" sz="1800" dirty="0" smtClean="0"/>
              <a:t>”</a:t>
            </a:r>
          </a:p>
          <a:p>
            <a:r>
              <a:rPr lang="pt-BR" sz="1800" dirty="0"/>
              <a:t>SELECT nome, cargo </a:t>
            </a:r>
            <a:r>
              <a:rPr lang="pt-BR" sz="1800" dirty="0" err="1"/>
              <a:t>from</a:t>
            </a:r>
            <a:r>
              <a:rPr lang="pt-BR" sz="1800" dirty="0"/>
              <a:t> </a:t>
            </a:r>
            <a:r>
              <a:rPr lang="pt-BR" sz="1800" dirty="0" err="1"/>
              <a:t>funcionarios</a:t>
            </a:r>
            <a:r>
              <a:rPr lang="pt-BR" sz="1800" dirty="0"/>
              <a:t> </a:t>
            </a:r>
            <a:r>
              <a:rPr lang="pt-BR" sz="1800" dirty="0" err="1"/>
              <a:t>where</a:t>
            </a:r>
            <a:r>
              <a:rPr lang="pt-BR" sz="1800" dirty="0"/>
              <a:t> </a:t>
            </a:r>
            <a:r>
              <a:rPr lang="pt-BR" sz="1800" dirty="0" smtClean="0"/>
              <a:t>NOT cargo </a:t>
            </a:r>
            <a:r>
              <a:rPr lang="pt-BR" sz="1800" dirty="0"/>
              <a:t>= “</a:t>
            </a:r>
            <a:r>
              <a:rPr lang="pt-BR" sz="1800" dirty="0" smtClean="0"/>
              <a:t>Recepcionista”;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597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782442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Consulta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com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operadores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lógicos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Exercícios</a:t>
            </a:r>
            <a:endParaRPr lang="en-US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13 e 16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42" y="-105508"/>
            <a:ext cx="2409558" cy="159785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44574" y="1781910"/>
            <a:ext cx="8702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200000"/>
              </a:lnSpc>
              <a:defRPr sz="28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Consulte o titulo, gênero e preço do aluguel dos filmes que são de Drama OU Comédia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Consulte titulo e ano lançamento dos filmes lançados entre 2001 E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Consulte titulo, ano lançamento e gênero dos filmes de Drama ou Animação que foram lançados depois de 2009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93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1178</Words>
  <Application>Microsoft Office PowerPoint</Application>
  <PresentationFormat>Widescreen</PresentationFormat>
  <Paragraphs>249</Paragraphs>
  <Slides>41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</dc:creator>
  <cp:lastModifiedBy>Vitor</cp:lastModifiedBy>
  <cp:revision>279</cp:revision>
  <dcterms:created xsi:type="dcterms:W3CDTF">2022-03-22T22:38:44Z</dcterms:created>
  <dcterms:modified xsi:type="dcterms:W3CDTF">2023-10-25T11:32:06Z</dcterms:modified>
</cp:coreProperties>
</file>