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499" r:id="rId3"/>
    <p:sldId id="478" r:id="rId4"/>
    <p:sldId id="500" r:id="rId5"/>
    <p:sldId id="501" r:id="rId6"/>
    <p:sldId id="497" r:id="rId7"/>
    <p:sldId id="507" r:id="rId8"/>
    <p:sldId id="498" r:id="rId9"/>
    <p:sldId id="496" r:id="rId10"/>
    <p:sldId id="476" r:id="rId11"/>
    <p:sldId id="477" r:id="rId12"/>
    <p:sldId id="479" r:id="rId13"/>
    <p:sldId id="472" r:id="rId14"/>
    <p:sldId id="480" r:id="rId15"/>
    <p:sldId id="458" r:id="rId16"/>
    <p:sldId id="481" r:id="rId17"/>
    <p:sldId id="494" r:id="rId18"/>
    <p:sldId id="482" r:id="rId19"/>
    <p:sldId id="483" r:id="rId20"/>
    <p:sldId id="484" r:id="rId21"/>
    <p:sldId id="488" r:id="rId22"/>
    <p:sldId id="485" r:id="rId23"/>
    <p:sldId id="471" r:id="rId24"/>
    <p:sldId id="486" r:id="rId25"/>
    <p:sldId id="487" r:id="rId26"/>
    <p:sldId id="493" r:id="rId27"/>
    <p:sldId id="495" r:id="rId28"/>
    <p:sldId id="502" r:id="rId29"/>
    <p:sldId id="503" r:id="rId30"/>
    <p:sldId id="504" r:id="rId31"/>
    <p:sldId id="505" r:id="rId32"/>
    <p:sldId id="508" r:id="rId33"/>
    <p:sldId id="506" r:id="rId34"/>
    <p:sldId id="509" r:id="rId35"/>
    <p:sldId id="510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0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92"/>
    <a:srgbClr val="83C7E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81FD-235E-48E5-8A88-2B84A797FCF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1B35-3D3F-4532-B67A-9ACCCE9FC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92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25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6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47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53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3D9-9BFB-432A-A3F9-A3E6C1B1964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C65F-2E75-457E-858C-BD8E498C27B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8BE-6223-474C-AB5A-537D4331A1DD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0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14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3CE-B012-4508-AAD8-360D521AF597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5D9-B016-4866-B45C-CCD90C6F4113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B8D3-8A0C-4493-BF93-0E958B94D3B2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2096-12ED-478D-A331-65162E57E306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79D9-A606-4B36-BB31-D57247B61398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AB05-1ABE-40DA-9BBA-7606FB2E22BC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6B82-0629-4341-A0AD-3692843D78FD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8009-0C76-413F-8A27-7BE760E6A171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321C-70B4-4DA5-92BF-9689B295DB87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4E874D-906F-844B-9C8D-369BC0F99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" descr="LOGO_SENAI_BRANCO.png">
            <a:extLst>
              <a:ext uri="{FF2B5EF4-FFF2-40B4-BE49-F238E27FC236}">
                <a16:creationId xmlns:a16="http://schemas.microsoft.com/office/drawing/2014/main" id="{AD3F7FC9-6160-A749-95E8-B95A1EC9D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4" y="5374940"/>
            <a:ext cx="2042104" cy="88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877381" y="2763497"/>
            <a:ext cx="432003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eaLnBrk="1" hangingPunct="1">
              <a:spcAft>
                <a:spcPts val="600"/>
              </a:spcAft>
              <a:defRPr/>
            </a:pPr>
            <a:r>
              <a:rPr lang="en-US" sz="4400" smtClean="0"/>
              <a:t>Banco de dados</a:t>
            </a:r>
            <a:endParaRPr lang="en-US" sz="44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4" y="2000072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Chave estrangeira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12398" y="2492881"/>
            <a:ext cx="9574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É uma coluna ou combinação de colunas, cujos valores aparecem </a:t>
            </a:r>
            <a:r>
              <a:rPr lang="en-US" sz="2400" smtClean="0">
                <a:solidFill>
                  <a:srgbClr val="83C7E5"/>
                </a:solidFill>
                <a:latin typeface="Trebuchet MS" panose="020B0603020202020204" pitchFamily="34" charset="0"/>
              </a:rPr>
              <a:t>necessariamente na primária de uma outra tabela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É a chave estrangeira que permite o relacionamento entre tabelas no 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18108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451737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Chave estrangeira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11" y="-136709"/>
            <a:ext cx="2299388" cy="15247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2032000" y="40223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4099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0993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876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66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codigo_emp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nome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codigo_depto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categ_funcional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Sousa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E3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Santos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Silva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Soares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_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5165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4064000" y="2059193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4099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099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codigo_depto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nome_depto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Compras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Engenharia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D3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Vendas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73208"/>
                  </a:ext>
                </a:extLst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000" y="4007115"/>
            <a:ext cx="398585" cy="3985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6000" y="4004937"/>
            <a:ext cx="398585" cy="398585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5884984" y="3847481"/>
            <a:ext cx="2426677" cy="22039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1 12"/>
          <p:cNvSpPr/>
          <p:nvPr/>
        </p:nvSpPr>
        <p:spPr>
          <a:xfrm>
            <a:off x="8610600" y="2735844"/>
            <a:ext cx="3335681" cy="1046608"/>
          </a:xfrm>
          <a:prstGeom prst="borderCallout1">
            <a:avLst>
              <a:gd name="adj1" fmla="val 80356"/>
              <a:gd name="adj2" fmla="val -3413"/>
              <a:gd name="adj3" fmla="val 129116"/>
              <a:gd name="adj4" fmla="val -31534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Essas são as chaves estrangeiras que fazem referências à chave primária na tabela Departamento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2000" y="3574012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Empregado</a:t>
            </a:r>
            <a:endParaRPr lang="pt-BR" sz="200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38600" y="169163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Departamento</a:t>
            </a:r>
            <a:endParaRPr lang="pt-BR" sz="200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Chave estrangeira SQL – FOREIGN KEY (FK)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06779" y="3724292"/>
            <a:ext cx="1037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FOREIGN KEY (coluna) REFERENCES tabela_relacionamento(PK_tabela_relacionamento)</a:t>
            </a:r>
            <a:endParaRPr lang="pt-BR" sz="200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95" y="3939713"/>
            <a:ext cx="6777990" cy="2327110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218" y="1829365"/>
            <a:ext cx="5029200" cy="17386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8856" y="2370635"/>
            <a:ext cx="3477235" cy="508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possui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MUITOS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88" y="4109410"/>
            <a:ext cx="394390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" y="2792009"/>
            <a:ext cx="7132228" cy="2448732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14</a:t>
            </a:fld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07677" y="3992373"/>
            <a:ext cx="1413164" cy="330244"/>
          </a:xfrm>
          <a:prstGeom prst="rect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120841" y="4616557"/>
            <a:ext cx="1413164" cy="330244"/>
          </a:xfrm>
          <a:prstGeom prst="rect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Angulado 16"/>
          <p:cNvCxnSpPr>
            <a:stCxn id="12" idx="3"/>
            <a:endCxn id="14" idx="0"/>
          </p:cNvCxnSpPr>
          <p:nvPr/>
        </p:nvCxnSpPr>
        <p:spPr>
          <a:xfrm>
            <a:off x="2120841" y="4157495"/>
            <a:ext cx="706582" cy="459062"/>
          </a:xfrm>
          <a:prstGeom prst="bentConnector2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833258" y="4616557"/>
            <a:ext cx="1080654" cy="330244"/>
          </a:xfrm>
          <a:prstGeom prst="rect">
            <a:avLst/>
          </a:prstGeom>
          <a:noFill/>
          <a:ln w="762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92" y="2930963"/>
            <a:ext cx="3943900" cy="2162477"/>
          </a:xfrm>
          <a:prstGeom prst="rect">
            <a:avLst/>
          </a:prstGeom>
        </p:spPr>
      </p:pic>
      <p:cxnSp>
        <p:nvCxnSpPr>
          <p:cNvPr id="15" name="Conector Angulado 14"/>
          <p:cNvCxnSpPr>
            <a:stCxn id="13" idx="0"/>
          </p:cNvCxnSpPr>
          <p:nvPr/>
        </p:nvCxnSpPr>
        <p:spPr>
          <a:xfrm rot="5400000" flipH="1" flipV="1">
            <a:off x="6893676" y="1641834"/>
            <a:ext cx="1454632" cy="4494814"/>
          </a:xfrm>
          <a:prstGeom prst="bentConnector2">
            <a:avLst/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865994" y="2992624"/>
            <a:ext cx="1213683" cy="330244"/>
          </a:xfrm>
          <a:prstGeom prst="rect">
            <a:avLst/>
          </a:prstGeom>
          <a:noFill/>
          <a:ln w="762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970816" y="4616557"/>
            <a:ext cx="1434543" cy="330244"/>
          </a:xfrm>
          <a:prstGeom prst="rect">
            <a:avLst/>
          </a:prstGeom>
          <a:noFill/>
          <a:ln w="7620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Angulado 25"/>
          <p:cNvCxnSpPr>
            <a:stCxn id="25" idx="0"/>
          </p:cNvCxnSpPr>
          <p:nvPr/>
        </p:nvCxnSpPr>
        <p:spPr>
          <a:xfrm rot="5400000" flipH="1" flipV="1">
            <a:off x="7091541" y="3097496"/>
            <a:ext cx="1115609" cy="1922514"/>
          </a:xfrm>
          <a:prstGeom prst="bentConnector2">
            <a:avLst/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Relacionamento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4600" y="2560191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Livros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84390"/>
              </p:ext>
            </p:extLst>
          </p:nvPr>
        </p:nvGraphicFramePr>
        <p:xfrm>
          <a:off x="174600" y="3277640"/>
          <a:ext cx="611932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556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30381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377537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594657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Id_livro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titulo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lancamento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Id_editora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Uma Breve História do 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Pai Rico,</a:t>
                      </a:r>
                      <a:r>
                        <a:rPr lang="pt-BR" baseline="0" dirty="0" smtClean="0"/>
                        <a:t> Pai Pobre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Uma</a:t>
                      </a:r>
                      <a:r>
                        <a:rPr lang="pt-BR" baseline="0" dirty="0" smtClean="0"/>
                        <a:t> breve história da humanidade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630683" y="2543744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Editoras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39767"/>
              </p:ext>
            </p:extLst>
          </p:nvPr>
        </p:nvGraphicFramePr>
        <p:xfrm>
          <a:off x="6630683" y="3277182"/>
          <a:ext cx="50190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7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26444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2565202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Id_editora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cnpj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Intrínseca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11.111.111</a:t>
                      </a:r>
                      <a:r>
                        <a:rPr lang="pt-BR" baseline="0" dirty="0" smtClean="0"/>
                        <a:t>/0001-11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Alta Books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22.222.222/0001-22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L&amp;PM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33.333.333/0001-33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11" name="Retângulo Arredondado 10"/>
          <p:cNvSpPr/>
          <p:nvPr/>
        </p:nvSpPr>
        <p:spPr>
          <a:xfrm>
            <a:off x="4756593" y="3260735"/>
            <a:ext cx="1537329" cy="2038745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6621908" y="3260735"/>
            <a:ext cx="1203931" cy="1499807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16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0" y="2491301"/>
            <a:ext cx="10822380" cy="30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17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0" y="2491301"/>
            <a:ext cx="10822380" cy="30501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859584" y="3348841"/>
            <a:ext cx="646110" cy="427511"/>
          </a:xfrm>
          <a:prstGeom prst="rect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8" idx="3"/>
          </p:cNvCxnSpPr>
          <p:nvPr/>
        </p:nvCxnSpPr>
        <p:spPr>
          <a:xfrm>
            <a:off x="2505694" y="3562597"/>
            <a:ext cx="6875812" cy="1721922"/>
          </a:xfrm>
          <a:prstGeom prst="bentConnector3">
            <a:avLst>
              <a:gd name="adj1" fmla="val 104059"/>
            </a:avLst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92" y="2566170"/>
            <a:ext cx="2314898" cy="34675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77" y="2635780"/>
            <a:ext cx="2295845" cy="342947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06779" y="1781910"/>
            <a:ext cx="1037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dois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Intrinseca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19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06135" y="2180110"/>
            <a:ext cx="4330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próximos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Atlas. Antes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claro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Nome: Atlas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CNPJ: 61080370000766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74" y="2245713"/>
            <a:ext cx="2867425" cy="38391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405" y="2236187"/>
            <a:ext cx="277216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819" y="88278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80539"/>
            <a:ext cx="3938954" cy="344043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23998" y="2635488"/>
            <a:ext cx="4380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Trebuchet MS" panose="020B0603020202020204" pitchFamily="34" charset="0"/>
              </a:rPr>
              <a:t>Composição de um Banco de Dados Relacional</a:t>
            </a:r>
            <a:endParaRPr lang="pt-BR" sz="32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20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085679" y="3416211"/>
            <a:ext cx="602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Cadastre pelo menos mais um livro de uma editora diferente de sua preferência.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-1" y="1"/>
            <a:ext cx="9782443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Inserindo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dados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87996" y="3324182"/>
            <a:ext cx="961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 todos os livros que são da editora Atlas. (busque pelo id)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Consulte os livros que são da editora </a:t>
            </a: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Intrinseca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ou Atlas.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043" y="847114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22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877895" y="2851102"/>
            <a:ext cx="4223600" cy="10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Praticando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chave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estrangeira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33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3583" y="3539322"/>
            <a:ext cx="8584834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banco de dados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chamado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estoque_senai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estrangeira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49" y="3274253"/>
            <a:ext cx="7860702" cy="235980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3583" y="1597853"/>
            <a:ext cx="8584834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marca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possui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MUITOS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produtos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Cadastre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os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seguintes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produtos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31" y="1822410"/>
            <a:ext cx="1653634" cy="43879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08" y="2549321"/>
            <a:ext cx="3105583" cy="29341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34" y="2192083"/>
            <a:ext cx="275310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Praticando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6260" y="2579659"/>
            <a:ext cx="4881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banco de dados chamados </a:t>
            </a:r>
            <a:r>
              <a:rPr lang="pt-BR" sz="2400" dirty="0" err="1" smtClean="0"/>
              <a:t>entregas_express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as tabelas seguindo as estruturas do modelo ao lado.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91" y="1849956"/>
            <a:ext cx="6169748" cy="45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Praticando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15959" y="2492881"/>
            <a:ext cx="7760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Cadastre um país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Cadastre 3 unidades federativas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Para cada unidades federativa cadastre 2 municípios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Cadastre os dados fieis com a realidade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043" y="847114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28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877895" y="2851102"/>
            <a:ext cx="4223600" cy="10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RELACIONAMENTO N:M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51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36629" y="3600877"/>
            <a:ext cx="9718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pt-BR" sz="2400" dirty="0" smtClean="0"/>
              <a:t>Filmes possuem muitos atores e atores atuam em muitos filmes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253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043" y="847114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877895" y="3117874"/>
            <a:ext cx="4223600" cy="53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REVISÃO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335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38600" y="2431326"/>
            <a:ext cx="41191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000" dirty="0" smtClean="0"/>
              <a:t>Aeroportos </a:t>
            </a:r>
            <a:r>
              <a:rPr lang="pt-BR" sz="2000" dirty="0"/>
              <a:t>&lt;-&gt; Companhias Aéreas</a:t>
            </a:r>
          </a:p>
          <a:p>
            <a:r>
              <a:rPr lang="pt-BR" sz="2000" dirty="0"/>
              <a:t>Projetos &lt;-&gt; Tarefas</a:t>
            </a:r>
          </a:p>
          <a:p>
            <a:r>
              <a:rPr lang="pt-BR" sz="2000" dirty="0"/>
              <a:t>Alunos &lt;-&gt; Professores</a:t>
            </a:r>
          </a:p>
          <a:p>
            <a:r>
              <a:rPr lang="pt-BR" sz="2000" dirty="0" smtClean="0"/>
              <a:t>Eventos </a:t>
            </a:r>
            <a:r>
              <a:rPr lang="pt-BR" sz="2000" dirty="0"/>
              <a:t>&lt;-&gt; Palestrantes</a:t>
            </a:r>
          </a:p>
          <a:p>
            <a:r>
              <a:rPr lang="pt-BR" sz="2000" dirty="0" smtClean="0"/>
              <a:t>Estudantes </a:t>
            </a:r>
            <a:r>
              <a:rPr lang="pt-BR" sz="2000" dirty="0"/>
              <a:t>&lt;-&gt; </a:t>
            </a:r>
            <a:r>
              <a:rPr lang="pt-BR" sz="2000" dirty="0" smtClean="0"/>
              <a:t>Disciplinas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602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91300" y="1815773"/>
            <a:ext cx="3409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000" dirty="0" smtClean="0"/>
              <a:t>Autores &lt;-&gt; Livros</a:t>
            </a:r>
          </a:p>
          <a:p>
            <a:r>
              <a:rPr lang="pt-BR" sz="2000" dirty="0" smtClean="0"/>
              <a:t>Médicos </a:t>
            </a:r>
            <a:r>
              <a:rPr lang="pt-BR" sz="2000" dirty="0"/>
              <a:t>&lt;-&gt; Pacientes</a:t>
            </a:r>
          </a:p>
          <a:p>
            <a:r>
              <a:rPr lang="pt-BR" sz="2000" dirty="0" smtClean="0"/>
              <a:t>Funcionários </a:t>
            </a:r>
            <a:r>
              <a:rPr lang="pt-BR" sz="2000" dirty="0"/>
              <a:t>&lt;-&gt; Projetos</a:t>
            </a:r>
          </a:p>
          <a:p>
            <a:r>
              <a:rPr lang="pt-BR" sz="2000" dirty="0" smtClean="0"/>
              <a:t>Membros </a:t>
            </a:r>
            <a:r>
              <a:rPr lang="pt-BR" sz="2000" dirty="0"/>
              <a:t>&lt;-&gt; Clubes</a:t>
            </a:r>
          </a:p>
          <a:p>
            <a:r>
              <a:rPr lang="pt-BR" sz="2000" dirty="0" smtClean="0"/>
              <a:t>Filmes </a:t>
            </a:r>
            <a:r>
              <a:rPr lang="pt-BR" sz="2000" dirty="0"/>
              <a:t>&lt;-&gt; Atores</a:t>
            </a:r>
          </a:p>
          <a:p>
            <a:r>
              <a:rPr lang="pt-BR" sz="2000" dirty="0" smtClean="0"/>
              <a:t>Compositores </a:t>
            </a:r>
            <a:r>
              <a:rPr lang="pt-BR" sz="2000" dirty="0"/>
              <a:t>&lt;-&gt; Canções</a:t>
            </a:r>
          </a:p>
          <a:p>
            <a:r>
              <a:rPr lang="pt-BR" sz="2000" dirty="0" smtClean="0"/>
              <a:t>Pacientes &lt;-&gt; Medicamentos</a:t>
            </a:r>
          </a:p>
        </p:txBody>
      </p:sp>
    </p:spTree>
    <p:extLst>
      <p:ext uri="{BB962C8B-B14F-4D97-AF65-F5344CB8AC3E}">
        <p14:creationId xmlns:p14="http://schemas.microsoft.com/office/powerpoint/2010/main" val="14005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Regra</a:t>
            </a:r>
            <a:r>
              <a:rPr lang="en-US" sz="3600" dirty="0" smtClean="0">
                <a:latin typeface="Trebuchet MS" panose="020B0603020202020204" pitchFamily="34" charset="0"/>
              </a:rPr>
              <a:t>: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32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803583" y="1811599"/>
            <a:ext cx="8584834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cardinalidade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máxima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for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igual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>
                <a:solidFill>
                  <a:srgbClr val="F29292"/>
                </a:solidFill>
                <a:latin typeface="Trebuchet MS" panose="020B0603020202020204" pitchFamily="34" charset="0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 </a:t>
            </a:r>
            <a:r>
              <a:rPr lang="en-US" sz="2800" dirty="0">
                <a:solidFill>
                  <a:srgbClr val="F29292"/>
                </a:solidFill>
                <a:latin typeface="Trebuchet MS" panose="020B0603020202020204" pitchFamily="34" charset="0"/>
              </a:rPr>
              <a:t>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entre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intermediária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surge no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recebendo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primária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estão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relacionando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25236" y="1781910"/>
            <a:ext cx="1014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pt-BR" dirty="0" smtClean="0"/>
              <a:t>Filme possui MUITOS atores, atores atuam em MUITOS filmes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3" y="3219382"/>
            <a:ext cx="8091054" cy="23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69572" y="3108434"/>
            <a:ext cx="7252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/>
            <a:r>
              <a:rPr lang="pt-BR" dirty="0" smtClean="0"/>
              <a:t>Baixe o arquivo cine_senai_max_aula_5.sql</a:t>
            </a:r>
          </a:p>
          <a:p>
            <a:pPr algn="l"/>
            <a:r>
              <a:rPr lang="pt-BR" dirty="0" smtClean="0"/>
              <a:t>Execute linha por linha cada comando SQL</a:t>
            </a:r>
          </a:p>
        </p:txBody>
      </p:sp>
    </p:spTree>
    <p:extLst>
      <p:ext uri="{BB962C8B-B14F-4D97-AF65-F5344CB8AC3E}">
        <p14:creationId xmlns:p14="http://schemas.microsoft.com/office/powerpoint/2010/main" val="2412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68436" y="1676401"/>
            <a:ext cx="4655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/>
            <a:r>
              <a:rPr lang="pt-BR" sz="2000" dirty="0" smtClean="0"/>
              <a:t>Verifique se as tabelas estão corretas:</a:t>
            </a:r>
          </a:p>
          <a:p>
            <a:pPr algn="l"/>
            <a:r>
              <a:rPr lang="pt-BR" sz="2000" dirty="0" smtClean="0"/>
              <a:t>DESRCIBE filmes;</a:t>
            </a:r>
          </a:p>
          <a:p>
            <a:pPr algn="l"/>
            <a:r>
              <a:rPr lang="pt-BR" sz="2000" dirty="0" smtClean="0"/>
              <a:t>DESCRIBE atores;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9" y="4424000"/>
            <a:ext cx="4883934" cy="1739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10" y="4424002"/>
            <a:ext cx="5342116" cy="17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660072" y="1676401"/>
            <a:ext cx="687185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pt-BR" sz="2000" dirty="0" smtClean="0"/>
              <a:t>Agora vamos relacionar essas duas tabelas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72" y="2795387"/>
            <a:ext cx="10676254" cy="30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25388" y="1781910"/>
            <a:ext cx="374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/>
            <a:r>
              <a:rPr lang="pt-BR" dirty="0" smtClean="0"/>
              <a:t>Cadastrando um filme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1" y="3682954"/>
            <a:ext cx="1067901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25388" y="1781910"/>
            <a:ext cx="3741223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/>
            <a:r>
              <a:rPr lang="pt-BR" dirty="0" smtClean="0"/>
              <a:t>Cadastrando os atores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6" y="3211400"/>
            <a:ext cx="964064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99896" y="1597853"/>
            <a:ext cx="9334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/>
            <a:r>
              <a:rPr lang="pt-BR" dirty="0" smtClean="0"/>
              <a:t>Agora precisamos indicar que atores atuaram no filme. Isso será feito cadastrando os dados na tabela </a:t>
            </a:r>
            <a:r>
              <a:rPr lang="pt-BR" dirty="0" err="1" smtClean="0"/>
              <a:t>atuacoes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69" y="3862989"/>
            <a:ext cx="8423058" cy="1148598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>
            <a:off x="2918594" y="4785756"/>
            <a:ext cx="976512" cy="938150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3272" y="5366816"/>
            <a:ext cx="8655897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29292"/>
                </a:solidFill>
              </a:rPr>
              <a:t>filme Carandiru</a:t>
            </a:r>
            <a:r>
              <a:rPr lang="pt-BR" dirty="0" smtClean="0"/>
              <a:t> tem como </a:t>
            </a:r>
            <a:r>
              <a:rPr lang="pt-BR" dirty="0" smtClean="0">
                <a:solidFill>
                  <a:srgbClr val="F29292"/>
                </a:solidFill>
              </a:rPr>
              <a:t>ator Rodrigo Santoro</a:t>
            </a:r>
            <a:endParaRPr lang="pt-BR" dirty="0">
              <a:solidFill>
                <a:srgbClr val="F29292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904509" y="4785755"/>
            <a:ext cx="1645985" cy="938151"/>
          </a:xfrm>
          <a:prstGeom prst="straightConnector1">
            <a:avLst/>
          </a:prstGeom>
          <a:ln w="76200">
            <a:solidFill>
              <a:srgbClr val="F292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312984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-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primária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(primary key)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284867"/>
            <a:ext cx="2409558" cy="159785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032000" y="41193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4099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0993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876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66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codigo_emp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nome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codigo_depot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categ_funcional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Sousa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E3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Santos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Silva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Soares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_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51654"/>
                  </a:ext>
                </a:extLst>
              </a:tr>
            </a:tbl>
          </a:graphicData>
        </a:graphic>
      </p:graphicFrame>
      <p:sp>
        <p:nvSpPr>
          <p:cNvPr id="9" name="Retângulo Arredondado 8"/>
          <p:cNvSpPr/>
          <p:nvPr/>
        </p:nvSpPr>
        <p:spPr>
          <a:xfrm>
            <a:off x="1840523" y="3974122"/>
            <a:ext cx="2426677" cy="22039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032000" y="3574012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Empregado</a:t>
            </a:r>
            <a:endParaRPr lang="pt-BR" sz="200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000" y="4104122"/>
            <a:ext cx="398585" cy="398585"/>
          </a:xfrm>
          <a:prstGeom prst="rect">
            <a:avLst/>
          </a:prstGeom>
        </p:spPr>
      </p:pic>
      <p:sp>
        <p:nvSpPr>
          <p:cNvPr id="11" name="Texto Explicativo 1 10"/>
          <p:cNvSpPr/>
          <p:nvPr/>
        </p:nvSpPr>
        <p:spPr>
          <a:xfrm>
            <a:off x="4267200" y="3101481"/>
            <a:ext cx="1852246" cy="872641"/>
          </a:xfrm>
          <a:prstGeom prst="borderCallout1">
            <a:avLst>
              <a:gd name="adj1" fmla="val 18750"/>
              <a:gd name="adj2" fmla="val -8333"/>
              <a:gd name="adj3" fmla="val 129559"/>
              <a:gd name="adj4" fmla="val -34757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Chave primária/ Primary key  (PK)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783575" y="1308463"/>
            <a:ext cx="662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É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combinação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cujos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valores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distinguem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linha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valor é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único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126269" y="3108434"/>
            <a:ext cx="7939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dirty="0" smtClean="0"/>
              <a:t>Faça o seguinte cadastro:</a:t>
            </a:r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29292"/>
                </a:solidFill>
              </a:rPr>
              <a:t>filme Carandiru</a:t>
            </a:r>
            <a:r>
              <a:rPr lang="pt-BR" dirty="0" smtClean="0"/>
              <a:t> tem como </a:t>
            </a:r>
            <a:r>
              <a:rPr lang="pt-BR" dirty="0" smtClean="0">
                <a:solidFill>
                  <a:srgbClr val="F29292"/>
                </a:solidFill>
              </a:rPr>
              <a:t>ator Wagner Moura</a:t>
            </a:r>
            <a:endParaRPr lang="pt-BR" dirty="0">
              <a:solidFill>
                <a:srgbClr val="F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692472" y="2123549"/>
            <a:ext cx="6611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just"/>
            <a:r>
              <a:rPr lang="pt-BR" sz="2000" dirty="0" smtClean="0"/>
              <a:t>Cadastre o filme da imagem ao lado.</a:t>
            </a:r>
          </a:p>
          <a:p>
            <a:pPr algn="just"/>
            <a:r>
              <a:rPr lang="pt-BR" sz="2000" dirty="0"/>
              <a:t>Perceba que um dos atores desse filme já existe na sua tabela atores, logo, não precisamos cadastrar novamente.</a:t>
            </a:r>
          </a:p>
          <a:p>
            <a:pPr algn="just"/>
            <a:r>
              <a:rPr lang="pt-BR" sz="2000" dirty="0"/>
              <a:t>Aproveite então e cadastre em atuações esse filme e esse ator que já está cadastrado</a:t>
            </a: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4" y="1781910"/>
            <a:ext cx="3201532" cy="47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2706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3609" y="3507042"/>
            <a:ext cx="436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just"/>
            <a:r>
              <a:rPr lang="pt-BR" sz="2000" dirty="0" smtClean="0"/>
              <a:t>Faça o cadastro desses três filmes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85" y="1597853"/>
            <a:ext cx="6048498" cy="46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2706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3609" y="3507042"/>
            <a:ext cx="436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just"/>
            <a:r>
              <a:rPr lang="pt-BR" sz="2000" dirty="0" smtClean="0"/>
              <a:t>Faça o cadastro desses três atores</a:t>
            </a: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82" y="2333450"/>
            <a:ext cx="496321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2706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 smtClean="0">
                <a:latin typeface="Trebuchet MS"/>
                <a:sym typeface="Trebuchet MS"/>
              </a:rPr>
              <a:t>Cardinalidade N:M ou N:N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Banco de dados - Aula 17 e 20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643680" y="2474677"/>
            <a:ext cx="4904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just"/>
            <a:r>
              <a:rPr lang="pt-BR" dirty="0" smtClean="0"/>
              <a:t>Faça o cadastro da tabela de atuações para esses três filmes com esses três atores.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1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17" y="2963334"/>
            <a:ext cx="1722967" cy="9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Exemplos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24783"/>
            <a:ext cx="4114800" cy="365125"/>
          </a:xfrm>
        </p:spPr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1" y="2577900"/>
            <a:ext cx="3219899" cy="287695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164772" y="4721235"/>
            <a:ext cx="2873828" cy="418011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>
            <a:endCxn id="10" idx="1"/>
          </p:cNvCxnSpPr>
          <p:nvPr/>
        </p:nvCxnSpPr>
        <p:spPr>
          <a:xfrm rot="5400000">
            <a:off x="324395" y="4028903"/>
            <a:ext cx="1741715" cy="60960"/>
          </a:xfrm>
          <a:prstGeom prst="curvedConnector4">
            <a:avLst>
              <a:gd name="adj1" fmla="val -7000"/>
              <a:gd name="adj2" fmla="val 1274995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67" y="2530268"/>
            <a:ext cx="3191320" cy="2924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644" y="2530268"/>
            <a:ext cx="3839111" cy="292458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044888" y="4721235"/>
            <a:ext cx="2873828" cy="319983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em Curva 13"/>
          <p:cNvCxnSpPr>
            <a:endCxn id="13" idx="1"/>
          </p:cNvCxnSpPr>
          <p:nvPr/>
        </p:nvCxnSpPr>
        <p:spPr>
          <a:xfrm rot="5400000">
            <a:off x="4180004" y="3955382"/>
            <a:ext cx="1790730" cy="60961"/>
          </a:xfrm>
          <a:prstGeom prst="curvedConnector4">
            <a:avLst>
              <a:gd name="adj1" fmla="val -3541"/>
              <a:gd name="adj2" fmla="val 1078882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8590807" y="4733578"/>
            <a:ext cx="3142013" cy="319983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em Curva 17"/>
          <p:cNvCxnSpPr>
            <a:endCxn id="17" idx="1"/>
          </p:cNvCxnSpPr>
          <p:nvPr/>
        </p:nvCxnSpPr>
        <p:spPr>
          <a:xfrm rot="5400000">
            <a:off x="7725925" y="3967724"/>
            <a:ext cx="1790729" cy="60963"/>
          </a:xfrm>
          <a:prstGeom prst="curvedConnector4">
            <a:avLst>
              <a:gd name="adj1" fmla="val -4204"/>
              <a:gd name="adj2" fmla="val 1020409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Relacionamento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7738" y="2792407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637738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62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60138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172200" y="2792865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6172200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5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392647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Front-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Back-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11" name="Retângulo Arredondado 10"/>
          <p:cNvSpPr/>
          <p:nvPr/>
        </p:nvSpPr>
        <p:spPr>
          <a:xfrm>
            <a:off x="3808828" y="3413403"/>
            <a:ext cx="1705709" cy="1579813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5937661" y="2909455"/>
            <a:ext cx="5225143" cy="2280061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Regra</a:t>
            </a:r>
            <a:r>
              <a:rPr lang="en-US" sz="3600" dirty="0" smtClean="0">
                <a:latin typeface="Trebuchet MS" panose="020B0603020202020204" pitchFamily="34" charset="0"/>
              </a:rPr>
              <a:t>: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7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803583" y="2242486"/>
            <a:ext cx="8584834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cardinalidade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máxima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for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igual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entre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SEMPRE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migrar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que tem </a:t>
            </a:r>
            <a:r>
              <a:rPr lang="en-US" sz="28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menor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a que tem </a:t>
            </a:r>
            <a:r>
              <a:rPr lang="en-US" sz="28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maior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cardinalidade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máxima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Relacionamento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1:N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17 e 20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35" y="2953322"/>
            <a:ext cx="7188530" cy="248236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03583" y="1945775"/>
            <a:ext cx="8584834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possui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MUITOS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310742" y="3820544"/>
            <a:ext cx="712520" cy="748145"/>
          </a:xfrm>
          <a:prstGeom prst="ellipse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043" y="847114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9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877895" y="2584330"/>
            <a:ext cx="4223600" cy="160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Relacionamento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entre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tabelas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–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Chave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estrangeira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1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1122</Words>
  <Application>Microsoft Office PowerPoint</Application>
  <PresentationFormat>Widescreen</PresentationFormat>
  <Paragraphs>291</Paragraphs>
  <Slides>45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</dc:creator>
  <cp:lastModifiedBy>Vitor</cp:lastModifiedBy>
  <cp:revision>292</cp:revision>
  <dcterms:created xsi:type="dcterms:W3CDTF">2022-03-22T22:38:44Z</dcterms:created>
  <dcterms:modified xsi:type="dcterms:W3CDTF">2023-10-25T14:53:34Z</dcterms:modified>
</cp:coreProperties>
</file>