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7" r:id="rId2"/>
    <p:sldId id="350" r:id="rId3"/>
    <p:sldId id="316" r:id="rId4"/>
    <p:sldId id="373" r:id="rId5"/>
    <p:sldId id="351" r:id="rId6"/>
    <p:sldId id="347" r:id="rId7"/>
    <p:sldId id="320" r:id="rId8"/>
    <p:sldId id="318" r:id="rId9"/>
    <p:sldId id="346" r:id="rId10"/>
    <p:sldId id="352" r:id="rId11"/>
    <p:sldId id="319" r:id="rId12"/>
    <p:sldId id="321" r:id="rId13"/>
    <p:sldId id="322" r:id="rId14"/>
    <p:sldId id="353" r:id="rId15"/>
    <p:sldId id="327" r:id="rId16"/>
    <p:sldId id="335" r:id="rId17"/>
    <p:sldId id="332" r:id="rId18"/>
    <p:sldId id="333" r:id="rId19"/>
    <p:sldId id="348" r:id="rId20"/>
    <p:sldId id="331" r:id="rId21"/>
    <p:sldId id="334" r:id="rId22"/>
    <p:sldId id="374" r:id="rId23"/>
    <p:sldId id="354" r:id="rId24"/>
    <p:sldId id="355" r:id="rId25"/>
    <p:sldId id="356" r:id="rId26"/>
    <p:sldId id="357" r:id="rId27"/>
    <p:sldId id="363" r:id="rId28"/>
    <p:sldId id="358" r:id="rId29"/>
    <p:sldId id="361" r:id="rId30"/>
    <p:sldId id="359" r:id="rId31"/>
    <p:sldId id="362" r:id="rId32"/>
    <p:sldId id="372" r:id="rId33"/>
    <p:sldId id="370" r:id="rId34"/>
    <p:sldId id="364" r:id="rId35"/>
    <p:sldId id="365" r:id="rId36"/>
    <p:sldId id="366" r:id="rId37"/>
    <p:sldId id="375" r:id="rId38"/>
    <p:sldId id="376" r:id="rId39"/>
    <p:sldId id="367" r:id="rId40"/>
    <p:sldId id="368" r:id="rId41"/>
    <p:sldId id="369" r:id="rId42"/>
    <p:sldId id="371" r:id="rId43"/>
    <p:sldId id="377" r:id="rId44"/>
    <p:sldId id="382" r:id="rId45"/>
    <p:sldId id="381" r:id="rId46"/>
    <p:sldId id="378" r:id="rId47"/>
    <p:sldId id="383" r:id="rId48"/>
    <p:sldId id="379" r:id="rId49"/>
    <p:sldId id="380" r:id="rId50"/>
    <p:sldId id="384" r:id="rId51"/>
    <p:sldId id="303" r:id="rId52"/>
    <p:sldId id="304" r:id="rId53"/>
    <p:sldId id="302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5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781FD-235E-48E5-8A88-2B84A797FCFD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51B35-3D3F-4532-B67A-9ACCCE9FC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8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2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236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994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4981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961e74e1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e961e74e1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4732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43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8FA7-83F7-439B-A24B-B29E4E358FFB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7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C77BD-0082-4069-9661-7EB63DB79C96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54D1-2568-4A9A-870B-88E8749A76D2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5609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848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14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40C2-C66C-4961-A98A-4277007481E5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4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BD97-773A-4DD5-AAB9-46E3803CB2E9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7B419-EAC1-4DFE-8E9A-A94F8E8F7C4E}" type="datetime1">
              <a:rPr lang="en-US" smtClean="0"/>
              <a:t>10/19/2023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0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518E-D490-4D3A-BA68-37D4145E0908}" type="datetime1">
              <a:rPr lang="en-US" smtClean="0"/>
              <a:t>10/19/2023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8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2A98-6D39-407E-BE81-66F977FBD6B3}" type="datetime1">
              <a:rPr lang="en-US" smtClean="0"/>
              <a:t>10/19/2023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7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1370-D6CD-492D-BBDF-2240DF72B94E}" type="datetime1">
              <a:rPr lang="en-US" smtClean="0"/>
              <a:t>10/19/2023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98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52B9D-F0DD-4C48-AAB2-72124C75C06B}" type="datetime1">
              <a:rPr lang="en-US" smtClean="0"/>
              <a:t>10/19/2023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1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57644-DC3C-45E2-AE56-99F446C0EBDD}" type="datetime1">
              <a:rPr lang="en-US" smtClean="0"/>
              <a:t>10/19/2023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926D0-5046-4128-96F4-8FE374C551ED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06B7D-949A-4386-8CF3-31B4EDB087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app/board/uXjVMbCIP4o=/?share_link_id=46379588554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vafacilnaweb.com.br/blog/curva-do-esquecimento/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jpg"/><Relationship Id="rId4" Type="http://schemas.openxmlformats.org/officeDocument/2006/relationships/hyperlink" Target="https://ead.pucpr.br/blog/curva-esquecimento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4E874D-906F-844B-9C8D-369BC0F995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Picture 1" descr="LOGO_SENAI_BRANCO.png">
            <a:extLst>
              <a:ext uri="{FF2B5EF4-FFF2-40B4-BE49-F238E27FC236}">
                <a16:creationId xmlns:a16="http://schemas.microsoft.com/office/drawing/2014/main" id="{AD3F7FC9-6160-A749-95E8-B95A1EC9DB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314" y="5374940"/>
            <a:ext cx="2042104" cy="88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6179996-68E6-1A4F-89BF-BF27B8F2B809}"/>
              </a:ext>
            </a:extLst>
          </p:cNvPr>
          <p:cNvSpPr txBox="1">
            <a:spLocks/>
          </p:cNvSpPr>
          <p:nvPr/>
        </p:nvSpPr>
        <p:spPr>
          <a:xfrm>
            <a:off x="5877381" y="2763497"/>
            <a:ext cx="432003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703020202090204" pitchFamily="34" charset="0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219170" eaLnBrk="1" hangingPunct="1">
              <a:spcAft>
                <a:spcPts val="600"/>
              </a:spcAft>
              <a:defRPr/>
            </a:pPr>
            <a:r>
              <a:rPr lang="en-US" sz="4400" smtClean="0"/>
              <a:t>Banco de dados</a:t>
            </a:r>
            <a:endParaRPr lang="en-US" sz="4400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4A3BAC4E-97F8-EC4E-AD6E-EF22AA0C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974" y="2000072"/>
            <a:ext cx="2984558" cy="2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80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728" y="826756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10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4278676" y="3148844"/>
            <a:ext cx="329140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2800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Termos</a:t>
            </a:r>
            <a:r>
              <a:rPr lang="en-US" sz="2800" dirty="0" smtClean="0">
                <a:solidFill>
                  <a:schemeClr val="lt1"/>
                </a:solidFill>
                <a:latin typeface="Trebuchet MS"/>
                <a:sym typeface="Trebuchet MS"/>
              </a:rPr>
              <a:t> </a:t>
            </a:r>
            <a:r>
              <a:rPr lang="en-US" sz="2800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importantes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98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-13444"/>
            <a:ext cx="9616440" cy="134112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Conceitos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básicos</a:t>
            </a:r>
            <a:r>
              <a:rPr lang="en-US" sz="3600" dirty="0" smtClean="0">
                <a:latin typeface="Trebuchet MS" panose="020B0603020202020204" pitchFamily="34" charset="0"/>
              </a:rPr>
              <a:t> - Dados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440" y="-13444"/>
            <a:ext cx="2575560" cy="134669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10320" y="2687851"/>
            <a:ext cx="57713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Dado – São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elementos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que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isoladamente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não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representam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nada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muito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relevante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Ex.: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livro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, 1,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tênis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celular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2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-13444"/>
            <a:ext cx="9616440" cy="134112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Conceitos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básicos</a:t>
            </a:r>
            <a:r>
              <a:rPr lang="en-US" sz="3600" dirty="0" smtClean="0">
                <a:latin typeface="Trebuchet MS" panose="020B0603020202020204" pitchFamily="34" charset="0"/>
              </a:rPr>
              <a:t> - </a:t>
            </a:r>
            <a:r>
              <a:rPr lang="en-US" sz="3600" dirty="0" err="1" smtClean="0">
                <a:latin typeface="Trebuchet MS" panose="020B0603020202020204" pitchFamily="34" charset="0"/>
              </a:rPr>
              <a:t>Informação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440" y="-13444"/>
            <a:ext cx="2575560" cy="134669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678430" y="2318519"/>
            <a:ext cx="68351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Informação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– É um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conjunto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de dados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organizados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capazes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retornar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algo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significativo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Ex.: 1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celular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-13444"/>
            <a:ext cx="9616440" cy="134112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Conceitos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básicos</a:t>
            </a:r>
            <a:r>
              <a:rPr lang="en-US" sz="3600" dirty="0" smtClean="0">
                <a:latin typeface="Trebuchet MS" panose="020B0603020202020204" pitchFamily="34" charset="0"/>
              </a:rPr>
              <a:t> - </a:t>
            </a:r>
            <a:r>
              <a:rPr lang="en-US" sz="3600" dirty="0" err="1" smtClean="0">
                <a:latin typeface="Trebuchet MS" panose="020B0603020202020204" pitchFamily="34" charset="0"/>
              </a:rPr>
              <a:t>Conhecimento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440" y="-13444"/>
            <a:ext cx="2575560" cy="134669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346885" y="2315730"/>
            <a:ext cx="74982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Conhecimento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– É 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informação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sendo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aplicada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no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processo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tomada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decisão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Ex.: Se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eu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tenho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um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celular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eu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devo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repor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estoque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728" y="826756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14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4278676" y="2933401"/>
            <a:ext cx="329140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2800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Conceitos</a:t>
            </a:r>
            <a:r>
              <a:rPr lang="en-US" sz="2800" dirty="0" smtClean="0">
                <a:solidFill>
                  <a:schemeClr val="lt1"/>
                </a:solidFill>
                <a:latin typeface="Trebuchet MS"/>
                <a:sym typeface="Trebuchet MS"/>
              </a:rPr>
              <a:t> </a:t>
            </a:r>
            <a:r>
              <a:rPr lang="en-US" sz="2800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básicos</a:t>
            </a:r>
            <a:r>
              <a:rPr lang="en-US" sz="2800" dirty="0" smtClean="0">
                <a:solidFill>
                  <a:schemeClr val="lt1"/>
                </a:solidFill>
                <a:latin typeface="Trebuchet MS"/>
                <a:sym typeface="Trebuchet MS"/>
              </a:rPr>
              <a:t> de Banco de Dados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467106" cy="1934213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Conceitos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básicos</a:t>
            </a:r>
            <a:r>
              <a:rPr lang="en-US" sz="3600" dirty="0" smtClean="0">
                <a:latin typeface="Trebuchet MS" panose="020B0603020202020204" pitchFamily="34" charset="0"/>
              </a:rPr>
              <a:t> – Banco de dados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106" y="-13444"/>
            <a:ext cx="3724894" cy="1947657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928326" y="2532273"/>
            <a:ext cx="3741640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Banco de Dados </a:t>
            </a:r>
            <a:r>
              <a:rPr lang="en-US" sz="200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ou</a:t>
            </a:r>
            <a:r>
              <a:rPr lang="en-US" sz="200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Database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23" y="3086271"/>
            <a:ext cx="1750247" cy="193297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160057" y="3452592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smtClean="0"/>
              <a:t>=</a:t>
            </a:r>
            <a:endParaRPr lang="en-US" sz="7200"/>
          </a:p>
        </p:txBody>
      </p:sp>
      <p:sp>
        <p:nvSpPr>
          <p:cNvPr id="8" name="CaixaDeTexto 7"/>
          <p:cNvSpPr txBox="1"/>
          <p:nvPr/>
        </p:nvSpPr>
        <p:spPr>
          <a:xfrm>
            <a:off x="6441840" y="2877279"/>
            <a:ext cx="5290783" cy="18440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200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pt-BR" dirty="0" smtClean="0"/>
              <a:t>“Conjunto </a:t>
            </a:r>
            <a:r>
              <a:rPr lang="pt-BR" dirty="0"/>
              <a:t>de dados integrados que tem por objetivo atender a uma comunidade de </a:t>
            </a:r>
            <a:r>
              <a:rPr lang="pt-BR" dirty="0" smtClean="0"/>
              <a:t>usuários.” (Carlos Alberto </a:t>
            </a:r>
            <a:r>
              <a:rPr lang="pt-BR" dirty="0" err="1" smtClean="0"/>
              <a:t>Heuser</a:t>
            </a:r>
            <a:r>
              <a:rPr lang="pt-BR" dirty="0" smtClean="0"/>
              <a:t>, 2009)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Conceitos</a:t>
            </a:r>
            <a:r>
              <a:rPr lang="en-US" sz="3600" dirty="0" smtClean="0">
                <a:latin typeface="Trebuchet MS" panose="020B0603020202020204" pitchFamily="34" charset="0"/>
              </a:rPr>
              <a:t> de BD - </a:t>
            </a:r>
            <a:r>
              <a:rPr lang="en-US" sz="3600" dirty="0" err="1" smtClean="0">
                <a:latin typeface="Trebuchet MS" panose="020B0603020202020204" pitchFamily="34" charset="0"/>
              </a:rPr>
              <a:t>Tabelas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045019" y="2679815"/>
            <a:ext cx="61019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Um banco de dados é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formado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várias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tabelas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.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Tabela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é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matriz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cujas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linhas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correspondem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a </a:t>
            </a:r>
            <a:r>
              <a:rPr lang="en-US" sz="2400" dirty="0" err="1">
                <a:solidFill>
                  <a:srgbClr val="FF7575"/>
                </a:solidFill>
                <a:latin typeface="Trebuchet MS" panose="020B0603020202020204" pitchFamily="34" charset="0"/>
              </a:rPr>
              <a:t>registros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e as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colunas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correspondem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a </a:t>
            </a:r>
            <a:r>
              <a:rPr lang="en-US" sz="2400" dirty="0" err="1">
                <a:solidFill>
                  <a:srgbClr val="FF7575"/>
                </a:solidFill>
                <a:latin typeface="Trebuchet MS" panose="020B0603020202020204" pitchFamily="34" charset="0"/>
              </a:rPr>
              <a:t>campos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de dados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pt-BR" sz="2400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Conceitos</a:t>
            </a:r>
            <a:r>
              <a:rPr lang="en-US" sz="3600" dirty="0" smtClean="0">
                <a:latin typeface="Trebuchet MS" panose="020B0603020202020204" pitchFamily="34" charset="0"/>
              </a:rPr>
              <a:t> de BD - </a:t>
            </a:r>
            <a:r>
              <a:rPr lang="en-US" sz="3600" dirty="0" err="1" smtClean="0">
                <a:latin typeface="Trebuchet MS" panose="020B0603020202020204" pitchFamily="34" charset="0"/>
              </a:rPr>
              <a:t>Tabelas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1280550" y="3190500"/>
          <a:ext cx="9705785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1648449"/>
                    </a:ext>
                  </a:extLst>
                </a:gridCol>
                <a:gridCol w="3203385">
                  <a:extLst>
                    <a:ext uri="{9D8B030D-6E8A-4147-A177-3AD203B41FA5}">
                      <a16:colId xmlns:a16="http://schemas.microsoft.com/office/drawing/2014/main" val="3578318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583280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29990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7307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CODIGO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NOME_JOGO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EMPRESA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ANO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GENERO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Minecraft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Mojang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Sandbox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85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Fortnite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Epic Games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Battle royale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6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003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Call Of Duty: Black Ops 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Activision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FPS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19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004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Need for Speed</a:t>
                      </a:r>
                      <a:r>
                        <a:rPr lang="en-US" baseline="0" smtClean="0"/>
                        <a:t>: Underground 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2004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Corrida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9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005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Battlefield 3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FPS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006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Skate</a:t>
                      </a:r>
                      <a:r>
                        <a:rPr lang="en-US" baseline="0" smtClean="0"/>
                        <a:t> 3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2010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Simulação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10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mtClean="0"/>
                        <a:t>007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Tony Hawks Pro Skater HD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Activision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Simulação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48833"/>
                  </a:ext>
                </a:extLst>
              </a:tr>
            </a:tbl>
          </a:graphicData>
        </a:graphic>
      </p:graphicFrame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17</a:t>
            </a:fld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280550" y="3538847"/>
            <a:ext cx="9705785" cy="368135"/>
          </a:xfrm>
          <a:prstGeom prst="rect">
            <a:avLst/>
          </a:prstGeom>
          <a:noFill/>
          <a:ln w="38100">
            <a:solidFill>
              <a:srgbClr val="FF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280550" y="3906982"/>
            <a:ext cx="9705785" cy="368135"/>
          </a:xfrm>
          <a:prstGeom prst="rect">
            <a:avLst/>
          </a:prstGeom>
          <a:noFill/>
          <a:ln w="38100">
            <a:solidFill>
              <a:srgbClr val="FF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905491" y="3190499"/>
            <a:ext cx="3205023" cy="2961641"/>
          </a:xfrm>
          <a:prstGeom prst="rect">
            <a:avLst/>
          </a:prstGeom>
          <a:noFill/>
          <a:ln w="38100">
            <a:solidFill>
              <a:srgbClr val="FF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Angulado 12"/>
          <p:cNvCxnSpPr/>
          <p:nvPr/>
        </p:nvCxnSpPr>
        <p:spPr>
          <a:xfrm rot="16200000" flipH="1">
            <a:off x="538675" y="3165108"/>
            <a:ext cx="990600" cy="493150"/>
          </a:xfrm>
          <a:prstGeom prst="bentConnector3">
            <a:avLst>
              <a:gd name="adj1" fmla="val 100000"/>
            </a:avLst>
          </a:prstGeom>
          <a:ln w="38100">
            <a:solidFill>
              <a:srgbClr val="FF75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97708" y="254825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Linhas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6133442" y="3190499"/>
            <a:ext cx="1602013" cy="2961641"/>
          </a:xfrm>
          <a:prstGeom prst="rect">
            <a:avLst/>
          </a:prstGeom>
          <a:noFill/>
          <a:ln w="38100">
            <a:solidFill>
              <a:srgbClr val="FF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Angulado 20"/>
          <p:cNvCxnSpPr/>
          <p:nvPr/>
        </p:nvCxnSpPr>
        <p:spPr>
          <a:xfrm rot="16200000" flipH="1">
            <a:off x="5721164" y="2778219"/>
            <a:ext cx="576659" cy="247897"/>
          </a:xfrm>
          <a:prstGeom prst="bentConnector3">
            <a:avLst>
              <a:gd name="adj1" fmla="val -2856"/>
            </a:avLst>
          </a:prstGeom>
          <a:ln w="38100">
            <a:solidFill>
              <a:srgbClr val="FF75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4958688" y="241840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Colunas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2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smtClean="0">
                <a:latin typeface="Trebuchet MS" panose="020B0603020202020204" pitchFamily="34" charset="0"/>
              </a:rPr>
              <a:t>Conceitos de BD</a:t>
            </a:r>
            <a:endParaRPr lang="en-US" sz="36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515463" y="2313054"/>
            <a:ext cx="5994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Trebuchet MS" panose="020B0603020202020204" pitchFamily="34" charset="0"/>
              </a:rPr>
              <a:t>Registro</a:t>
            </a:r>
            <a:r>
              <a:rPr lang="en-US" sz="2800" b="1" dirty="0" smtClean="0">
                <a:latin typeface="Trebuchet MS" panose="020B0603020202020204" pitchFamily="34" charset="0"/>
              </a:rPr>
              <a:t> – </a:t>
            </a:r>
            <a:r>
              <a:rPr lang="en-US" sz="2800" dirty="0" smtClean="0">
                <a:latin typeface="Trebuchet MS" panose="020B0603020202020204" pitchFamily="34" charset="0"/>
              </a:rPr>
              <a:t>É um </a:t>
            </a:r>
            <a:r>
              <a:rPr lang="en-US" sz="2800" dirty="0" err="1" smtClean="0">
                <a:latin typeface="Trebuchet MS" panose="020B0603020202020204" pitchFamily="34" charset="0"/>
              </a:rPr>
              <a:t>conjunto</a:t>
            </a:r>
            <a:r>
              <a:rPr lang="en-US" sz="2800" dirty="0" smtClean="0">
                <a:latin typeface="Trebuchet MS" panose="020B0603020202020204" pitchFamily="34" charset="0"/>
              </a:rPr>
              <a:t> de </a:t>
            </a:r>
            <a:r>
              <a:rPr lang="en-US" sz="2800" dirty="0" err="1" smtClean="0">
                <a:latin typeface="Trebuchet MS" panose="020B0603020202020204" pitchFamily="34" charset="0"/>
              </a:rPr>
              <a:t>campos</a:t>
            </a:r>
            <a:endParaRPr lang="pt-BR" sz="2800" dirty="0">
              <a:latin typeface="Trebuchet MS" panose="020B0603020202020204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2002142" y="3099059"/>
          <a:ext cx="90209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3394048"/>
                    </a:ext>
                  </a:extLst>
                </a:gridCol>
                <a:gridCol w="2518537">
                  <a:extLst>
                    <a:ext uri="{9D8B030D-6E8A-4147-A177-3AD203B41FA5}">
                      <a16:colId xmlns:a16="http://schemas.microsoft.com/office/drawing/2014/main" val="16738668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918362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66576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71728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CODIGO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NOME_JOGO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EMPRESA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ANO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GENERO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85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003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Call Of Duty: Black Ops 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Activision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FPS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592072"/>
                  </a:ext>
                </a:extLst>
              </a:tr>
            </a:tbl>
          </a:graphicData>
        </a:graphic>
      </p:graphicFrame>
      <p:cxnSp>
        <p:nvCxnSpPr>
          <p:cNvPr id="6" name="Conector de Seta Reta 5"/>
          <p:cNvCxnSpPr/>
          <p:nvPr/>
        </p:nvCxnSpPr>
        <p:spPr>
          <a:xfrm>
            <a:off x="935342" y="3642360"/>
            <a:ext cx="1066800" cy="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164941" y="4103524"/>
            <a:ext cx="669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rebuchet MS" panose="020B0603020202020204" pitchFamily="34" charset="0"/>
              </a:rPr>
              <a:t>Campo – </a:t>
            </a:r>
            <a:r>
              <a:rPr lang="en-US" sz="2800" dirty="0" smtClean="0">
                <a:latin typeface="Trebuchet MS" panose="020B0603020202020204" pitchFamily="34" charset="0"/>
              </a:rPr>
              <a:t>É o dado </a:t>
            </a:r>
            <a:r>
              <a:rPr lang="en-US" sz="2800" dirty="0" err="1" smtClean="0">
                <a:latin typeface="Trebuchet MS" panose="020B0603020202020204" pitchFamily="34" charset="0"/>
              </a:rPr>
              <a:t>dentro</a:t>
            </a:r>
            <a:r>
              <a:rPr lang="en-US" sz="2800" dirty="0" smtClean="0">
                <a:latin typeface="Trebuchet MS" panose="020B0603020202020204" pitchFamily="34" charset="0"/>
              </a:rPr>
              <a:t> de </a:t>
            </a:r>
            <a:r>
              <a:rPr lang="en-US" sz="2800" dirty="0" err="1" smtClean="0">
                <a:latin typeface="Trebuchet MS" panose="020B0603020202020204" pitchFamily="34" charset="0"/>
              </a:rPr>
              <a:t>uma</a:t>
            </a:r>
            <a:r>
              <a:rPr lang="en-US" sz="2800" dirty="0" smtClean="0">
                <a:latin typeface="Trebuchet MS" panose="020B0603020202020204" pitchFamily="34" charset="0"/>
              </a:rPr>
              <a:t> </a:t>
            </a:r>
            <a:r>
              <a:rPr lang="en-US" sz="2800" dirty="0" err="1" smtClean="0">
                <a:latin typeface="Trebuchet MS" panose="020B0603020202020204" pitchFamily="34" charset="0"/>
              </a:rPr>
              <a:t>tabela</a:t>
            </a:r>
            <a:endParaRPr lang="pt-BR" sz="2800" dirty="0">
              <a:latin typeface="Trebuchet MS" panose="020B0603020202020204" pitchFamily="34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/>
          </p:nvPr>
        </p:nvGraphicFramePr>
        <p:xfrm>
          <a:off x="5222313" y="4876086"/>
          <a:ext cx="2580591" cy="749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591">
                  <a:extLst>
                    <a:ext uri="{9D8B030D-6E8A-4147-A177-3AD203B41FA5}">
                      <a16:colId xmlns:a16="http://schemas.microsoft.com/office/drawing/2014/main" val="2878510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NOME_JOGO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90045"/>
                  </a:ext>
                </a:extLst>
              </a:tr>
              <a:tr h="3784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Call Of Duty: Black Ops 2</a:t>
                      </a:r>
                      <a:endParaRPr lang="pt-BR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70109"/>
                  </a:ext>
                </a:extLst>
              </a:tr>
            </a:tbl>
          </a:graphicData>
        </a:graphic>
      </p:graphicFrame>
      <p:cxnSp>
        <p:nvCxnSpPr>
          <p:cNvPr id="11" name="Conector de Seta Reta 10"/>
          <p:cNvCxnSpPr/>
          <p:nvPr/>
        </p:nvCxnSpPr>
        <p:spPr>
          <a:xfrm flipH="1" flipV="1">
            <a:off x="6503070" y="5625357"/>
            <a:ext cx="9538" cy="79248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7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smtClean="0">
                <a:latin typeface="Trebuchet MS" panose="020B0603020202020204" pitchFamily="34" charset="0"/>
              </a:rPr>
              <a:t>Conceitos de BD</a:t>
            </a:r>
            <a:endParaRPr lang="en-US" sz="36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369312" y="3055869"/>
            <a:ext cx="5453376" cy="221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Observando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o slide anterior,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onde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temos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dados e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onde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está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a </a:t>
            </a:r>
            <a:r>
              <a:rPr lang="en-US" sz="32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informação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?</a:t>
            </a:r>
            <a:endParaRPr lang="pt-BR" sz="3200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2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1219200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Competência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Geral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3346450" y="2310483"/>
            <a:ext cx="5499100" cy="37856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360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/>
              <a:t>Administrar sistemas de gerenciamento de banco de </a:t>
            </a:r>
            <a:r>
              <a:rPr lang="pt-BR" sz="2000" dirty="0" smtClean="0"/>
              <a:t>dados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 smtClean="0"/>
              <a:t>Documentar </a:t>
            </a:r>
            <a:r>
              <a:rPr lang="pt-BR" sz="2000" dirty="0"/>
              <a:t>rotinas, projetos e controlando os níveis de serviço de sistemas </a:t>
            </a:r>
            <a:r>
              <a:rPr lang="pt-BR" sz="2000" dirty="0" smtClean="0"/>
              <a:t>operacionais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/>
              <a:t>B</a:t>
            </a:r>
            <a:r>
              <a:rPr lang="pt-BR" sz="2000" dirty="0" smtClean="0"/>
              <a:t>anco </a:t>
            </a:r>
            <a:r>
              <a:rPr lang="pt-BR" sz="2000" dirty="0"/>
              <a:t>de dados em ambientes de </a:t>
            </a:r>
            <a:r>
              <a:rPr lang="pt-BR" sz="2000" dirty="0" smtClean="0"/>
              <a:t>redes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000" dirty="0"/>
              <a:t>G</a:t>
            </a:r>
            <a:r>
              <a:rPr lang="pt-BR" sz="2000" dirty="0" smtClean="0"/>
              <a:t>erenciar </a:t>
            </a:r>
            <a:r>
              <a:rPr lang="pt-BR" sz="2000" dirty="0"/>
              <a:t>a integridade dos dados do ambiente </a:t>
            </a:r>
            <a:r>
              <a:rPr lang="pt-BR" sz="2000" dirty="0" smtClean="0"/>
              <a:t>computacional</a:t>
            </a:r>
            <a:endParaRPr lang="en-US" sz="20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4A3BAC4E-97F8-EC4E-AD6E-EF22AA0C5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31" y="481377"/>
            <a:ext cx="1409694" cy="108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2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Conceitos</a:t>
            </a:r>
            <a:r>
              <a:rPr lang="en-US" sz="3600" dirty="0" smtClean="0">
                <a:latin typeface="Trebuchet MS" panose="020B0603020202020204" pitchFamily="34" charset="0"/>
              </a:rPr>
              <a:t> de BD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1280550" y="3190500"/>
          <a:ext cx="9705785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1648449"/>
                    </a:ext>
                  </a:extLst>
                </a:gridCol>
                <a:gridCol w="3203385">
                  <a:extLst>
                    <a:ext uri="{9D8B030D-6E8A-4147-A177-3AD203B41FA5}">
                      <a16:colId xmlns:a16="http://schemas.microsoft.com/office/drawing/2014/main" val="3578318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583280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029990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73076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CODIGO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NOME_JOGO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EMPRESA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ANO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GENERO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Minecraft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Mojang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Sandbox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85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Fortnite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Epic Games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Battle royale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862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003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Call Of Duty: Black Ops 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Activision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FPS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19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004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Need for Speed</a:t>
                      </a:r>
                      <a:r>
                        <a:rPr lang="en-US" baseline="0" smtClean="0"/>
                        <a:t>: Underground 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2004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Corrida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94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005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Battlefield 3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2011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FPS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006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Skate</a:t>
                      </a:r>
                      <a:r>
                        <a:rPr lang="en-US" baseline="0" smtClean="0"/>
                        <a:t> 3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EA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2010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Simulação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10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mtClean="0"/>
                        <a:t>007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Tony Hawks Pro Skater HD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Activision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2012</a:t>
                      </a:r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Simulação</a:t>
                      </a:r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548833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748960" y="2358774"/>
            <a:ext cx="2768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>
                <a:latin typeface="Trebuchet MS" panose="020B0603020202020204" pitchFamily="34" charset="0"/>
              </a:rPr>
              <a:t>Tabela de jogos</a:t>
            </a:r>
            <a:endParaRPr lang="pt-BR" sz="2800" b="1">
              <a:latin typeface="Trebuchet MS" panose="020B0603020202020204" pitchFamily="34" charset="0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Exercício</a:t>
            </a:r>
            <a:r>
              <a:rPr lang="en-US" sz="3600" dirty="0" smtClean="0">
                <a:latin typeface="Trebuchet MS" panose="020B0603020202020204" pitchFamily="34" charset="0"/>
              </a:rPr>
              <a:t> 1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901758" y="3106150"/>
            <a:ext cx="6388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1.1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Qual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é 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registro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presente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na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4ª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linha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1.2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Qual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é o dado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presente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na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coluna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empresas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na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5ª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linha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3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Resumo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360827" y="3418479"/>
            <a:ext cx="5470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hlinkClick r:id="rId3"/>
              </a:rPr>
              <a:t>https://miro.com/app/board/uXjVMbCIP4o=/?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  <a:hlinkClick r:id="rId3"/>
              </a:rPr>
              <a:t>share_link_id=463795885546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3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Exercício</a:t>
            </a:r>
            <a:r>
              <a:rPr lang="en-US" sz="3600" dirty="0" smtClean="0">
                <a:latin typeface="Trebuchet MS" panose="020B0603020202020204" pitchFamily="34" charset="0"/>
              </a:rPr>
              <a:t> – </a:t>
            </a:r>
            <a:r>
              <a:rPr lang="en-US" sz="3600" dirty="0" err="1" smtClean="0">
                <a:latin typeface="Trebuchet MS" panose="020B0603020202020204" pitchFamily="34" charset="0"/>
              </a:rPr>
              <a:t>Transformando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em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tabelas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19468" y="2035800"/>
            <a:ext cx="6388484" cy="145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Crie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tabela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partir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objetos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Celular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592079"/>
              </p:ext>
            </p:extLst>
          </p:nvPr>
        </p:nvGraphicFramePr>
        <p:xfrm>
          <a:off x="219468" y="4063276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16887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Marca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Versão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Preço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Samsung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A54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Verde-lima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R$1.980,00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75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Iphone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Titânio azul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R$9.299,00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61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Samsung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S23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Creme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R$5.949,00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762738"/>
                  </a:ext>
                </a:extLst>
              </a:tr>
            </a:tbl>
          </a:graphicData>
        </a:graphic>
      </p:graphicFrame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66" y="3384468"/>
            <a:ext cx="1242768" cy="255547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7898" y="3388712"/>
            <a:ext cx="2046592" cy="255123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728" y="3350368"/>
            <a:ext cx="2075776" cy="255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Exercício</a:t>
            </a:r>
            <a:r>
              <a:rPr lang="en-US" sz="3600" dirty="0" smtClean="0">
                <a:latin typeface="Trebuchet MS" panose="020B0603020202020204" pitchFamily="34" charset="0"/>
              </a:rPr>
              <a:t> – </a:t>
            </a:r>
            <a:r>
              <a:rPr lang="en-US" sz="3600" dirty="0" err="1" smtClean="0">
                <a:latin typeface="Trebuchet MS" panose="020B0603020202020204" pitchFamily="34" charset="0"/>
              </a:rPr>
              <a:t>Transformando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em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tabelas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24</a:t>
            </a:fld>
            <a:endParaRPr lang="en-US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56" y="2308225"/>
            <a:ext cx="2809875" cy="40481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2" y="2117725"/>
            <a:ext cx="3038475" cy="423862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468" y="2212974"/>
            <a:ext cx="28194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Exercício</a:t>
            </a:r>
            <a:r>
              <a:rPr lang="en-US" sz="3600" dirty="0" smtClean="0">
                <a:latin typeface="Trebuchet MS" panose="020B0603020202020204" pitchFamily="34" charset="0"/>
              </a:rPr>
              <a:t> – </a:t>
            </a:r>
            <a:r>
              <a:rPr lang="en-US" sz="3600" dirty="0" err="1" smtClean="0">
                <a:latin typeface="Trebuchet MS" panose="020B0603020202020204" pitchFamily="34" charset="0"/>
              </a:rPr>
              <a:t>Transformando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em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tabelas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671320" y="2089096"/>
            <a:ext cx="6388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Crie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tabela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partir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objetos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Livros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87191"/>
              </p:ext>
            </p:extLst>
          </p:nvPr>
        </p:nvGraphicFramePr>
        <p:xfrm>
          <a:off x="1671320" y="4049333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241" y="3838781"/>
            <a:ext cx="1321922" cy="190446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255" y="3747633"/>
            <a:ext cx="1430562" cy="199561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909" y="3795133"/>
            <a:ext cx="1356802" cy="19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1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Exercício</a:t>
            </a:r>
            <a:r>
              <a:rPr lang="en-US" sz="3600" dirty="0" smtClean="0">
                <a:latin typeface="Trebuchet MS" panose="020B0603020202020204" pitchFamily="34" charset="0"/>
              </a:rPr>
              <a:t> – </a:t>
            </a:r>
            <a:r>
              <a:rPr lang="en-US" sz="3600" dirty="0" err="1" smtClean="0">
                <a:latin typeface="Trebuchet MS" panose="020B0603020202020204" pitchFamily="34" charset="0"/>
              </a:rPr>
              <a:t>Transformando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em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tabelas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677821" y="2671722"/>
            <a:ext cx="5216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Crie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tabela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partir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objetos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Funcionários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12036"/>
              </p:ext>
            </p:extLst>
          </p:nvPr>
        </p:nvGraphicFramePr>
        <p:xfrm>
          <a:off x="3677821" y="4251537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Tipos</a:t>
            </a:r>
            <a:r>
              <a:rPr lang="en-US" sz="3600" dirty="0" smtClean="0">
                <a:latin typeface="Trebuchet MS" panose="020B0603020202020204" pitchFamily="34" charset="0"/>
              </a:rPr>
              <a:t> de dados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677821" y="2671722"/>
            <a:ext cx="5216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Crie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tabela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partir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objetos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Funcionários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61214"/>
              </p:ext>
            </p:extLst>
          </p:nvPr>
        </p:nvGraphicFramePr>
        <p:xfrm>
          <a:off x="1445820" y="4557186"/>
          <a:ext cx="96803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81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2029073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1989350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  <a:gridCol w="1365662">
                  <a:extLst>
                    <a:ext uri="{9D8B030D-6E8A-4147-A177-3AD203B41FA5}">
                      <a16:colId xmlns:a16="http://schemas.microsoft.com/office/drawing/2014/main" val="2501099767"/>
                    </a:ext>
                  </a:extLst>
                </a:gridCol>
                <a:gridCol w="1971304">
                  <a:extLst>
                    <a:ext uri="{9D8B030D-6E8A-4147-A177-3AD203B41FA5}">
                      <a16:colId xmlns:a16="http://schemas.microsoft.com/office/drawing/2014/main" val="411196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Salario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Nascimento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João</a:t>
                      </a:r>
                      <a:r>
                        <a:rPr lang="pt-BR" baseline="0" dirty="0" smtClean="0"/>
                        <a:t> Vitor Almeida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111.111.111-11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1998-09-04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Paulo Vítor Araújo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222.222.222.22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Recursos Humanos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1999-03-12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Millena</a:t>
                      </a:r>
                      <a:r>
                        <a:rPr lang="pt-BR" dirty="0" smtClean="0"/>
                        <a:t>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333.333.333-33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Produção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2003-06-09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5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Exercício</a:t>
            </a:r>
            <a:r>
              <a:rPr lang="en-US" sz="3600" dirty="0" smtClean="0">
                <a:latin typeface="Trebuchet MS" panose="020B0603020202020204" pitchFamily="34" charset="0"/>
              </a:rPr>
              <a:t> – </a:t>
            </a:r>
            <a:r>
              <a:rPr lang="en-US" sz="3600" dirty="0" err="1" smtClean="0">
                <a:latin typeface="Trebuchet MS" panose="020B0603020202020204" pitchFamily="34" charset="0"/>
              </a:rPr>
              <a:t>Transformando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em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tabelas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677821" y="2671722"/>
            <a:ext cx="5216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Crie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tabela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partir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objetos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Alunos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3677821" y="4251537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2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Exercício</a:t>
            </a:r>
            <a:r>
              <a:rPr lang="en-US" sz="3600" dirty="0" smtClean="0">
                <a:latin typeface="Trebuchet MS" panose="020B0603020202020204" pitchFamily="34" charset="0"/>
              </a:rPr>
              <a:t> – </a:t>
            </a:r>
            <a:r>
              <a:rPr lang="en-US" sz="3600" dirty="0" err="1" smtClean="0">
                <a:latin typeface="Trebuchet MS" panose="020B0603020202020204" pitchFamily="34" charset="0"/>
              </a:rPr>
              <a:t>Transformando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em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tabelas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677821" y="2671722"/>
            <a:ext cx="5216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Crie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tabela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partir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objetos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Alunos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39062"/>
              </p:ext>
            </p:extLst>
          </p:nvPr>
        </p:nvGraphicFramePr>
        <p:xfrm>
          <a:off x="3677821" y="4251537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062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2060138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Matrícula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Curso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000100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Leon Marques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Programador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000101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Eduardo Madureira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Programador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000200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Lucas Cavalheiro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Eletricista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2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err="1" smtClean="0">
                <a:latin typeface="Trebuchet MS" panose="020B0603020202020204" pitchFamily="34" charset="0"/>
              </a:rPr>
              <a:t>Contexto</a:t>
            </a:r>
            <a:endParaRPr lang="en-US" sz="36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359514" y="2077156"/>
            <a:ext cx="5472972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Banco de dados no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dia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a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dia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: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44" y="3863078"/>
            <a:ext cx="905256" cy="90525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80" y="3477719"/>
            <a:ext cx="1464624" cy="146462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336" y="3777698"/>
            <a:ext cx="1454300" cy="109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Exercício</a:t>
            </a:r>
            <a:r>
              <a:rPr lang="en-US" sz="3600" dirty="0" smtClean="0">
                <a:latin typeface="Trebuchet MS" panose="020B0603020202020204" pitchFamily="34" charset="0"/>
              </a:rPr>
              <a:t> – </a:t>
            </a:r>
            <a:r>
              <a:rPr lang="en-US" sz="3600" dirty="0" err="1" smtClean="0">
                <a:latin typeface="Trebuchet MS" panose="020B0603020202020204" pitchFamily="34" charset="0"/>
              </a:rPr>
              <a:t>Transformando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em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tabelas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677821" y="2671722"/>
            <a:ext cx="5216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Crie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tabela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partir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objetos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Cursos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3677821" y="4251537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21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Exercício</a:t>
            </a:r>
            <a:r>
              <a:rPr lang="en-US" sz="3600" dirty="0" smtClean="0">
                <a:latin typeface="Trebuchet MS" panose="020B0603020202020204" pitchFamily="34" charset="0"/>
              </a:rPr>
              <a:t> – </a:t>
            </a:r>
            <a:r>
              <a:rPr lang="en-US" sz="3600" dirty="0" err="1" smtClean="0">
                <a:latin typeface="Trebuchet MS" panose="020B0603020202020204" pitchFamily="34" charset="0"/>
              </a:rPr>
              <a:t>Transformando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em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tabelas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677821" y="2671722"/>
            <a:ext cx="5216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Crie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tabela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partir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objetos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Cursos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18174"/>
              </p:ext>
            </p:extLst>
          </p:nvPr>
        </p:nvGraphicFramePr>
        <p:xfrm>
          <a:off x="3677821" y="4251537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53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2392647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do Curso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Qtd</a:t>
                      </a:r>
                      <a:r>
                        <a:rPr lang="pt-BR" dirty="0" smtClean="0"/>
                        <a:t>. Vagas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Programador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Eletrotécnica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Auxiliar Administrativo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8968154" cy="1676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Trebuchet MS" panose="020B0603020202020204" pitchFamily="34" charset="0"/>
              </a:rPr>
              <a:t>Domínio do atributo</a:t>
            </a:r>
            <a:endParaRPr lang="pt-BR" sz="280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54" y="-13444"/>
            <a:ext cx="3223846" cy="1685671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e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020759"/>
              </p:ext>
            </p:extLst>
          </p:nvPr>
        </p:nvGraphicFramePr>
        <p:xfrm>
          <a:off x="484065" y="2528841"/>
          <a:ext cx="1122386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629">
                  <a:extLst>
                    <a:ext uri="{9D8B030D-6E8A-4147-A177-3AD203B41FA5}">
                      <a16:colId xmlns:a16="http://schemas.microsoft.com/office/drawing/2014/main" val="3821084260"/>
                    </a:ext>
                  </a:extLst>
                </a:gridCol>
                <a:gridCol w="7325240">
                  <a:extLst>
                    <a:ext uri="{9D8B030D-6E8A-4147-A177-3AD203B41FA5}">
                      <a16:colId xmlns:a16="http://schemas.microsoft.com/office/drawing/2014/main" val="3961024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Domínio</a:t>
                      </a:r>
                      <a:r>
                        <a:rPr lang="pt-BR" sz="1600" baseline="0" dirty="0" smtClean="0">
                          <a:solidFill>
                            <a:schemeClr val="bg1"/>
                          </a:solidFill>
                        </a:rPr>
                        <a:t> do atributo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smtClean="0">
                          <a:solidFill>
                            <a:schemeClr val="bg1"/>
                          </a:solidFill>
                        </a:rPr>
                        <a:t>Aplicação</a:t>
                      </a:r>
                      <a:endParaRPr lang="pt-BR" sz="16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89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INTEGER OU INT</a:t>
                      </a:r>
                      <a:endParaRPr lang="pt-BR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Um inteiro de tamanho normal. De -2147483648 a 2147483647</a:t>
                      </a:r>
                      <a:endParaRPr lang="pt-BR" sz="16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93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FLOAT</a:t>
                      </a:r>
                      <a:endParaRPr lang="pt-BR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Um número decimal, onde</a:t>
                      </a:r>
                      <a:r>
                        <a:rPr lang="pt-BR" sz="1600" baseline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N é número de dígitos e P o número de casas após a vírgula</a:t>
                      </a:r>
                      <a:endParaRPr lang="pt-BR" sz="16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069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DATE</a:t>
                      </a:r>
                      <a:endParaRPr lang="pt-BR" sz="16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Suporta uma</a:t>
                      </a:r>
                      <a:r>
                        <a:rPr lang="pt-BR" sz="1600" baseline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data. No formato YYYY-MM-DD</a:t>
                      </a:r>
                      <a:endParaRPr lang="pt-BR" sz="16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48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DATETIME</a:t>
                      </a:r>
                      <a:endParaRPr lang="pt-BR" sz="16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Uma combinação de data e hora. No formato</a:t>
                      </a:r>
                      <a:r>
                        <a:rPr lang="pt-BR" sz="1600" baseline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YYYY-MM-DD HH:MM:SS</a:t>
                      </a:r>
                      <a:endParaRPr lang="pt-BR" sz="16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793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TIME</a:t>
                      </a:r>
                      <a:endParaRPr lang="pt-BR" sz="16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Suporta</a:t>
                      </a:r>
                      <a:r>
                        <a:rPr lang="pt-BR" sz="1600" baseline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uma hora. No formato HH:MM:SS</a:t>
                      </a:r>
                      <a:endParaRPr lang="pt-BR" sz="16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40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CHAR(T)</a:t>
                      </a:r>
                      <a:endParaRPr lang="pt-BR" sz="16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Cadeia de caracteres. Em T deve ser determinado o tamanho da coluna</a:t>
                      </a:r>
                      <a:endParaRPr lang="pt-BR" sz="16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78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VARCHAR(T)</a:t>
                      </a:r>
                      <a:endParaRPr lang="pt-BR" sz="160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Cadeia de caracteres. Em T deve ser determinado o tamanho da coluna</a:t>
                      </a:r>
                      <a:endParaRPr lang="pt-BR" sz="16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990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0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Exercício</a:t>
            </a:r>
            <a:r>
              <a:rPr lang="en-US" sz="3600" dirty="0" smtClean="0">
                <a:latin typeface="Trebuchet MS" panose="020B0603020202020204" pitchFamily="34" charset="0"/>
              </a:rPr>
              <a:t> – </a:t>
            </a:r>
            <a:r>
              <a:rPr lang="en-US" sz="3600" dirty="0" err="1" smtClean="0">
                <a:latin typeface="Trebuchet MS" panose="020B0603020202020204" pitchFamily="34" charset="0"/>
              </a:rPr>
              <a:t>Transformando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em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tabelas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445820" y="3265488"/>
            <a:ext cx="5216368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Funcionários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89699"/>
              </p:ext>
            </p:extLst>
          </p:nvPr>
        </p:nvGraphicFramePr>
        <p:xfrm>
          <a:off x="1445820" y="4130851"/>
          <a:ext cx="96803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81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2029073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1989350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  <a:gridCol w="1365662">
                  <a:extLst>
                    <a:ext uri="{9D8B030D-6E8A-4147-A177-3AD203B41FA5}">
                      <a16:colId xmlns:a16="http://schemas.microsoft.com/office/drawing/2014/main" val="2501099767"/>
                    </a:ext>
                  </a:extLst>
                </a:gridCol>
                <a:gridCol w="1971304">
                  <a:extLst>
                    <a:ext uri="{9D8B030D-6E8A-4147-A177-3AD203B41FA5}">
                      <a16:colId xmlns:a16="http://schemas.microsoft.com/office/drawing/2014/main" val="411196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 </a:t>
                      </a: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(60)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CPF char(12)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Cargo </a:t>
                      </a: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(60)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Salario </a:t>
                      </a:r>
                      <a:r>
                        <a:rPr lang="pt-BR" dirty="0" err="1" smtClean="0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Nascimento date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João</a:t>
                      </a:r>
                      <a:r>
                        <a:rPr lang="pt-BR" baseline="0" dirty="0" smtClean="0"/>
                        <a:t> Vitor Almeida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111.111.111-11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1998-09-04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Paulo Vítor Araújo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222.222.222.22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Recursos Humanos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1999-03-12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Millena</a:t>
                      </a:r>
                      <a:r>
                        <a:rPr lang="pt-BR" dirty="0" smtClean="0"/>
                        <a:t>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333.333.333-33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Produção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2003-06-09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22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>
                <a:latin typeface="Trebuchet MS" panose="020B0603020202020204" pitchFamily="34" charset="0"/>
              </a:rPr>
              <a:t>Tipos</a:t>
            </a:r>
            <a:r>
              <a:rPr lang="en-US" sz="3600" dirty="0">
                <a:latin typeface="Trebuchet MS" panose="020B0603020202020204" pitchFamily="34" charset="0"/>
              </a:rPr>
              <a:t> de dados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345310" y="2911149"/>
            <a:ext cx="5216368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Alunos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041644"/>
              </p:ext>
            </p:extLst>
          </p:nvPr>
        </p:nvGraphicFramePr>
        <p:xfrm>
          <a:off x="3345310" y="3669647"/>
          <a:ext cx="61668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23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2611393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2055608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Matrícula </a:t>
                      </a:r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</a:t>
                      </a: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(45)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Curso </a:t>
                      </a: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(45)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Leon Marques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Programador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Eduardo Madureira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Programador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Lucas Cavalheiro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Eletricista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3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>
                <a:latin typeface="Trebuchet MS" panose="020B0603020202020204" pitchFamily="34" charset="0"/>
              </a:rPr>
              <a:t>Tipos</a:t>
            </a:r>
            <a:r>
              <a:rPr lang="en-US" sz="3600" dirty="0">
                <a:latin typeface="Trebuchet MS" panose="020B0603020202020204" pitchFamily="34" charset="0"/>
              </a:rPr>
              <a:t> de dados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273846" y="3090560"/>
            <a:ext cx="5216368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Cursos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76610"/>
              </p:ext>
            </p:extLst>
          </p:nvPr>
        </p:nvGraphicFramePr>
        <p:xfrm>
          <a:off x="3273846" y="3832699"/>
          <a:ext cx="61905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17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3087584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 </a:t>
                      </a:r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do Curso </a:t>
                      </a: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(45)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Qtd</a:t>
                      </a:r>
                      <a:r>
                        <a:rPr lang="pt-BR" dirty="0" smtClean="0"/>
                        <a:t>. Vagas </a:t>
                      </a:r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Programador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Eletrotécnica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Auxiliar Administrativo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1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728" y="826756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36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4278676" y="3148844"/>
            <a:ext cx="329140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2800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Código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03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467106" cy="1934213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Código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106" y="-13444"/>
            <a:ext cx="3724894" cy="1947657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116446" y="2504960"/>
            <a:ext cx="7959107" cy="3280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Abra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o MySQL Workbench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Conecte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48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ao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BD</a:t>
            </a:r>
          </a:p>
          <a:p>
            <a:pPr marL="685800" indent="-6858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Senha</a:t>
            </a:r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: </a:t>
            </a:r>
            <a:r>
              <a:rPr lang="en-US" sz="48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alunolab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10414660" cy="9144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Conhecendo</a:t>
            </a:r>
            <a:r>
              <a:rPr lang="en-US" sz="3600" dirty="0" smtClean="0">
                <a:latin typeface="Trebuchet MS" panose="020B0603020202020204" pitchFamily="34" charset="0"/>
              </a:rPr>
              <a:t> software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660" y="-13443"/>
            <a:ext cx="1777340" cy="929328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38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370" y="1058175"/>
            <a:ext cx="6357260" cy="51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467106" cy="1934213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Criando</a:t>
            </a:r>
            <a:r>
              <a:rPr lang="en-US" sz="3600" dirty="0" smtClean="0">
                <a:latin typeface="Trebuchet MS" panose="020B0603020202020204" pitchFamily="34" charset="0"/>
              </a:rPr>
              <a:t> Banco de dados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106" y="-13444"/>
            <a:ext cx="3724894" cy="194765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76" y="2098133"/>
            <a:ext cx="1750247" cy="1932973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5773635" y="3915038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=</a:t>
            </a:r>
            <a:endParaRPr lang="en-US" sz="720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39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677" y="5445305"/>
            <a:ext cx="8916644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640366"/>
            <a:ext cx="1715984" cy="171598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478" y="4842015"/>
            <a:ext cx="692228" cy="1175497"/>
          </a:xfrm>
          <a:prstGeom prst="rect">
            <a:avLst/>
          </a:prstGeom>
        </p:spPr>
      </p:pic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err="1" smtClean="0">
                <a:latin typeface="Trebuchet MS" panose="020B0603020202020204" pitchFamily="34" charset="0"/>
              </a:rPr>
              <a:t>Contexto</a:t>
            </a:r>
            <a:endParaRPr lang="en-US" sz="36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</a:t>
            </a:fld>
            <a:endParaRPr lang="en-US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76" y="2121432"/>
            <a:ext cx="1750247" cy="193297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153" y="4306765"/>
            <a:ext cx="2674544" cy="267454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5053" y="4953501"/>
            <a:ext cx="1371601" cy="898129"/>
          </a:xfrm>
          <a:prstGeom prst="rect">
            <a:avLst/>
          </a:prstGeom>
        </p:spPr>
      </p:pic>
      <p:cxnSp>
        <p:nvCxnSpPr>
          <p:cNvPr id="15" name="Conector de Seta Reta 14"/>
          <p:cNvCxnSpPr>
            <a:stCxn id="3" idx="0"/>
            <a:endCxn id="10" idx="2"/>
          </p:cNvCxnSpPr>
          <p:nvPr/>
        </p:nvCxnSpPr>
        <p:spPr>
          <a:xfrm flipV="1">
            <a:off x="4896592" y="4054405"/>
            <a:ext cx="1199408" cy="585961"/>
          </a:xfrm>
          <a:prstGeom prst="straightConnector1">
            <a:avLst/>
          </a:prstGeom>
          <a:ln w="76200">
            <a:solidFill>
              <a:srgbClr val="FF75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endCxn id="10" idx="2"/>
          </p:cNvCxnSpPr>
          <p:nvPr/>
        </p:nvCxnSpPr>
        <p:spPr>
          <a:xfrm flipH="1" flipV="1">
            <a:off x="6096000" y="4054405"/>
            <a:ext cx="1513425" cy="787610"/>
          </a:xfrm>
          <a:prstGeom prst="straightConnector1">
            <a:avLst/>
          </a:prstGeom>
          <a:ln w="76200">
            <a:solidFill>
              <a:srgbClr val="FF75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0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467106" cy="1934213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Ativando</a:t>
            </a:r>
            <a:r>
              <a:rPr lang="en-US" sz="3600" dirty="0" smtClean="0">
                <a:latin typeface="Trebuchet MS" panose="020B0603020202020204" pitchFamily="34" charset="0"/>
              </a:rPr>
              <a:t> Banco de dados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106" y="-13444"/>
            <a:ext cx="3724894" cy="1947657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40</a:t>
            </a:fld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154" y="3897597"/>
            <a:ext cx="5677692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467106" cy="1934213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Criando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tabela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106" y="-13444"/>
            <a:ext cx="3724894" cy="1947657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41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723" y="3624624"/>
            <a:ext cx="4884718" cy="2731878"/>
          </a:xfrm>
          <a:prstGeom prst="rect">
            <a:avLst/>
          </a:prstGeom>
        </p:spPr>
      </p:pic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60715"/>
              </p:ext>
            </p:extLst>
          </p:nvPr>
        </p:nvGraphicFramePr>
        <p:xfrm>
          <a:off x="1628897" y="2040278"/>
          <a:ext cx="968037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81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2029073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1989350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  <a:gridCol w="1365662">
                  <a:extLst>
                    <a:ext uri="{9D8B030D-6E8A-4147-A177-3AD203B41FA5}">
                      <a16:colId xmlns:a16="http://schemas.microsoft.com/office/drawing/2014/main" val="2501099767"/>
                    </a:ext>
                  </a:extLst>
                </a:gridCol>
                <a:gridCol w="1971304">
                  <a:extLst>
                    <a:ext uri="{9D8B030D-6E8A-4147-A177-3AD203B41FA5}">
                      <a16:colId xmlns:a16="http://schemas.microsoft.com/office/drawing/2014/main" val="411196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Salario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Nascimento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467106" cy="1934213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Cadastrando</a:t>
            </a:r>
            <a:r>
              <a:rPr lang="en-US" sz="3600" dirty="0" smtClean="0">
                <a:latin typeface="Trebuchet MS" panose="020B0603020202020204" pitchFamily="34" charset="0"/>
              </a:rPr>
              <a:t> dados </a:t>
            </a:r>
            <a:r>
              <a:rPr lang="en-US" sz="3600" dirty="0" err="1" smtClean="0">
                <a:latin typeface="Trebuchet MS" panose="020B0603020202020204" pitchFamily="34" charset="0"/>
              </a:rPr>
              <a:t>na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tabela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106" y="-13444"/>
            <a:ext cx="3724894" cy="1947657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80006"/>
              </p:ext>
            </p:extLst>
          </p:nvPr>
        </p:nvGraphicFramePr>
        <p:xfrm>
          <a:off x="1628897" y="2040278"/>
          <a:ext cx="968037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81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2029073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1989350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  <a:gridCol w="1365662">
                  <a:extLst>
                    <a:ext uri="{9D8B030D-6E8A-4147-A177-3AD203B41FA5}">
                      <a16:colId xmlns:a16="http://schemas.microsoft.com/office/drawing/2014/main" val="2501099767"/>
                    </a:ext>
                  </a:extLst>
                </a:gridCol>
                <a:gridCol w="1971304">
                  <a:extLst>
                    <a:ext uri="{9D8B030D-6E8A-4147-A177-3AD203B41FA5}">
                      <a16:colId xmlns:a16="http://schemas.microsoft.com/office/drawing/2014/main" val="411196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Salario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Nascimento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Vitor Hugo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111111111-11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2000.00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1998-09-04</a:t>
                      </a:r>
                      <a:endParaRPr lang="pt-B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80" y="4389313"/>
            <a:ext cx="10943240" cy="109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467106" cy="1934213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Consultando</a:t>
            </a:r>
            <a:r>
              <a:rPr lang="en-US" sz="3600" dirty="0" smtClean="0">
                <a:latin typeface="Trebuchet MS" panose="020B0603020202020204" pitchFamily="34" charset="0"/>
              </a:rPr>
              <a:t> dados </a:t>
            </a:r>
            <a:r>
              <a:rPr lang="en-US" sz="3600" dirty="0" err="1" smtClean="0">
                <a:latin typeface="Trebuchet MS" panose="020B0603020202020204" pitchFamily="34" charset="0"/>
              </a:rPr>
              <a:t>na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tabela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106" y="-13444"/>
            <a:ext cx="3724894" cy="1947657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43</a:t>
            </a:fld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951" y="2774065"/>
            <a:ext cx="7904094" cy="7885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253" y="5051349"/>
            <a:ext cx="6305991" cy="797106"/>
          </a:xfrm>
          <a:prstGeom prst="rect">
            <a:avLst/>
          </a:prstGeom>
        </p:spPr>
      </p:pic>
      <p:cxnSp>
        <p:nvCxnSpPr>
          <p:cNvPr id="10" name="Conector de Seta Reta 9"/>
          <p:cNvCxnSpPr>
            <a:stCxn id="3" idx="2"/>
            <a:endCxn id="4" idx="0"/>
          </p:cNvCxnSpPr>
          <p:nvPr/>
        </p:nvCxnSpPr>
        <p:spPr>
          <a:xfrm flipH="1">
            <a:off x="6072249" y="3562597"/>
            <a:ext cx="23749" cy="1488752"/>
          </a:xfrm>
          <a:prstGeom prst="straightConnector1">
            <a:avLst/>
          </a:prstGeom>
          <a:ln w="76200">
            <a:solidFill>
              <a:srgbClr val="FF75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41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728" y="826756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44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4278676" y="3148844"/>
            <a:ext cx="329140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2800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Praticando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5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467106" cy="1934213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Praticando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106" y="-13444"/>
            <a:ext cx="3724894" cy="1947657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45</a:t>
            </a:fld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1484134" y="1990620"/>
            <a:ext cx="92237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Crie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pasta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na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Área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Trabalho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chamada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Banco de Dados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Dentro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dessa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pasta,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crie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outra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pasta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chamada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AULA 1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No MySQL Workbench,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crie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um novo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arquivo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SQL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em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branco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cada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novo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exercício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executado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83" y="4387150"/>
            <a:ext cx="9577486" cy="1969200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6650183" y="5548329"/>
            <a:ext cx="819396" cy="808021"/>
          </a:xfrm>
          <a:prstGeom prst="ellipse">
            <a:avLst/>
          </a:prstGeom>
          <a:noFill/>
          <a:ln w="76200">
            <a:solidFill>
              <a:srgbClr val="FF75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7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1"/>
            <a:ext cx="9559636" cy="1401288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Exercício</a:t>
            </a:r>
            <a:r>
              <a:rPr lang="en-US" sz="3600" dirty="0" smtClean="0">
                <a:latin typeface="Trebuchet MS" panose="020B0603020202020204" pitchFamily="34" charset="0"/>
              </a:rPr>
              <a:t> 1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034" y="0"/>
            <a:ext cx="2679965" cy="140128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723829" y="1401289"/>
            <a:ext cx="67443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Crie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um banco de dados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chamado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rgbClr val="FF7575"/>
                </a:solidFill>
                <a:latin typeface="Trebuchet MS" panose="020B0603020202020204" pitchFamily="34" charset="0"/>
              </a:rPr>
              <a:t>empresa_xpto</a:t>
            </a:r>
            <a:endParaRPr lang="en-US" sz="2000" dirty="0" smtClean="0">
              <a:solidFill>
                <a:srgbClr val="FF7575"/>
              </a:solidFill>
              <a:latin typeface="Trebuchet MS" panose="020B0603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Ative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esse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banco de dados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Crie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a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tabela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rgbClr val="FF7575"/>
                </a:solidFill>
                <a:latin typeface="Trebuchet MS" panose="020B0603020202020204" pitchFamily="34" charset="0"/>
              </a:rPr>
              <a:t>funcionarios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seguindo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o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modelo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abaixo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Em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seguida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cadastre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3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funcionário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consulte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para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verificar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se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realmente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criou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54154"/>
              </p:ext>
            </p:extLst>
          </p:nvPr>
        </p:nvGraphicFramePr>
        <p:xfrm>
          <a:off x="1255812" y="4694248"/>
          <a:ext cx="968037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981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2029073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1989350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  <a:gridCol w="1365662">
                  <a:extLst>
                    <a:ext uri="{9D8B030D-6E8A-4147-A177-3AD203B41FA5}">
                      <a16:colId xmlns:a16="http://schemas.microsoft.com/office/drawing/2014/main" val="2501099767"/>
                    </a:ext>
                  </a:extLst>
                </a:gridCol>
                <a:gridCol w="1971304">
                  <a:extLst>
                    <a:ext uri="{9D8B030D-6E8A-4147-A177-3AD203B41FA5}">
                      <a16:colId xmlns:a16="http://schemas.microsoft.com/office/drawing/2014/main" val="411196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 </a:t>
                      </a: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(60)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CPF char(12)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Cargo </a:t>
                      </a: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(60)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Salario </a:t>
                      </a:r>
                      <a:r>
                        <a:rPr lang="pt-BR" dirty="0" err="1" smtClean="0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Nascimento date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João</a:t>
                      </a:r>
                      <a:r>
                        <a:rPr lang="pt-BR" baseline="0" dirty="0" smtClean="0"/>
                        <a:t> Vitor Almeida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111.111.111-11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1998-09-04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Paulo Vítor Araújo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222.222.222.22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Recursos Humanos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1999-03-12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Millena</a:t>
                      </a:r>
                      <a:r>
                        <a:rPr lang="pt-BR" dirty="0" smtClean="0"/>
                        <a:t>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333.333.333-33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Produção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5000,00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2003-06-09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9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-13443"/>
            <a:ext cx="10284030" cy="999096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Praticando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030" y="-13444"/>
            <a:ext cx="1907969" cy="997631"/>
          </a:xfrm>
          <a:prstGeom prst="rect">
            <a:avLst/>
          </a:prstGeom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47</a:t>
            </a:fld>
            <a:endParaRPr lang="en-US"/>
          </a:p>
        </p:txBody>
      </p:sp>
      <p:sp>
        <p:nvSpPr>
          <p:cNvPr id="9" name="CaixaDeTexto 8"/>
          <p:cNvSpPr txBox="1"/>
          <p:nvPr/>
        </p:nvSpPr>
        <p:spPr>
          <a:xfrm>
            <a:off x="1484135" y="841183"/>
            <a:ext cx="9223730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Salve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cada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arquivo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dentro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da pasta AULA 1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97" y="1732792"/>
            <a:ext cx="2353003" cy="287695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434" y="1732792"/>
            <a:ext cx="7240010" cy="447737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412184" y="1558403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7575"/>
                </a:solidFill>
                <a:latin typeface="Trebuchet MS" panose="020B0603020202020204" pitchFamily="34" charset="0"/>
              </a:rPr>
              <a:t>1</a:t>
            </a:r>
            <a:endParaRPr lang="pt-BR" sz="2800" dirty="0">
              <a:solidFill>
                <a:srgbClr val="FF7575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720524" y="3575229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FF7575"/>
                </a:solidFill>
                <a:latin typeface="Trebuchet MS" panose="020B0603020202020204" pitchFamily="34" charset="0"/>
              </a:rPr>
              <a:t>2</a:t>
            </a:r>
            <a:endParaRPr lang="pt-BR" sz="2800" dirty="0">
              <a:solidFill>
                <a:srgbClr val="FF7575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737280" y="1889580"/>
            <a:ext cx="3175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7575"/>
                </a:solidFill>
                <a:latin typeface="Trebuchet MS" panose="020B0603020202020204" pitchFamily="34" charset="0"/>
              </a:rPr>
              <a:t>3 – Acessar a pasta</a:t>
            </a:r>
            <a:endParaRPr lang="pt-BR" sz="2800" dirty="0">
              <a:solidFill>
                <a:srgbClr val="FF7575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742859" y="5058313"/>
            <a:ext cx="3437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7575"/>
                </a:solidFill>
                <a:latin typeface="Trebuchet MS" panose="020B0603020202020204" pitchFamily="34" charset="0"/>
              </a:rPr>
              <a:t>4 – Nome do arquivo</a:t>
            </a:r>
            <a:endParaRPr lang="pt-BR" sz="2800" dirty="0">
              <a:solidFill>
                <a:srgbClr val="FF7575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9796091" y="5723432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7575"/>
                </a:solidFill>
                <a:latin typeface="Trebuchet MS" panose="020B0603020202020204" pitchFamily="34" charset="0"/>
              </a:rPr>
              <a:t>5</a:t>
            </a:r>
            <a:endParaRPr lang="pt-BR" sz="2800" dirty="0">
              <a:solidFill>
                <a:srgbClr val="FF7575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3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Exercício</a:t>
            </a:r>
            <a:r>
              <a:rPr lang="en-US" sz="3600" dirty="0" smtClean="0">
                <a:latin typeface="Trebuchet MS" panose="020B0603020202020204" pitchFamily="34" charset="0"/>
              </a:rPr>
              <a:t> 2.0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345310" y="1876580"/>
            <a:ext cx="592931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Crie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um banco de dados com um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nome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que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faça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sentido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com o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contexto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da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tabela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descrita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abaixo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;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Crie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a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tabela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;</a:t>
            </a:r>
          </a:p>
          <a:p>
            <a:pPr>
              <a:lnSpc>
                <a:spcPct val="200000"/>
              </a:lnSpc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Cadastre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dados e no final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faça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consulta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Alunos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05922"/>
              </p:ext>
            </p:extLst>
          </p:nvPr>
        </p:nvGraphicFramePr>
        <p:xfrm>
          <a:off x="3345310" y="4959835"/>
          <a:ext cx="61668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23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2611393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2055608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Matrícula </a:t>
                      </a:r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</a:t>
                      </a: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(45)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Curso </a:t>
                      </a: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(45)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Leon Marques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Programador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Eduardo Madureira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Programador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Lucas Cavalheiro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Eletricista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97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9678390" cy="1306286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Exercício</a:t>
            </a:r>
            <a:r>
              <a:rPr lang="en-US" sz="3600" dirty="0" smtClean="0">
                <a:latin typeface="Trebuchet MS" panose="020B0603020202020204" pitchFamily="34" charset="0"/>
              </a:rPr>
              <a:t> 2.1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390" y="-13444"/>
            <a:ext cx="2513610" cy="131430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071857" y="1319729"/>
            <a:ext cx="6048285" cy="307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Utilizando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o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mesmo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banco de dados da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atividade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anterior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crie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a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tabela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faça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cadastros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como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demonstrado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abaixo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. Utilize o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mesmo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arquivo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da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atividade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anterior.</a:t>
            </a:r>
          </a:p>
          <a:p>
            <a:pPr algn="just">
              <a:lnSpc>
                <a:spcPct val="200000"/>
              </a:lnSpc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Cursos</a:t>
            </a:r>
            <a:endParaRPr lang="en-US" sz="2000" dirty="0" smtClean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436931"/>
              </p:ext>
            </p:extLst>
          </p:nvPr>
        </p:nvGraphicFramePr>
        <p:xfrm>
          <a:off x="3071857" y="4394866"/>
          <a:ext cx="61905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17">
                  <a:extLst>
                    <a:ext uri="{9D8B030D-6E8A-4147-A177-3AD203B41FA5}">
                      <a16:colId xmlns:a16="http://schemas.microsoft.com/office/drawing/2014/main" val="58817273"/>
                    </a:ext>
                  </a:extLst>
                </a:gridCol>
                <a:gridCol w="3087584">
                  <a:extLst>
                    <a:ext uri="{9D8B030D-6E8A-4147-A177-3AD203B41FA5}">
                      <a16:colId xmlns:a16="http://schemas.microsoft.com/office/drawing/2014/main" val="278978294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2240501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Código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 do </a:t>
                      </a:r>
                      <a:r>
                        <a:rPr lang="pt-BR" dirty="0" smtClean="0"/>
                        <a:t>Curso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Qtd</a:t>
                      </a:r>
                      <a:r>
                        <a:rPr lang="pt-BR" dirty="0" smtClean="0"/>
                        <a:t>. Vagas </a:t>
                      </a:r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2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Programador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6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Eletrotécnica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9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Auxiliar Administrativo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83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07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9" descr="ELEMENTO_SENAI_BANDEIRA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728" y="826756"/>
            <a:ext cx="4531304" cy="507506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/>
        </p:nvSpPr>
        <p:spPr>
          <a:xfrm>
            <a:off x="3980996" y="6321331"/>
            <a:ext cx="480400" cy="164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fld id="{00000000-1234-1234-1234-123412341234}" type="slidenum">
              <a:rPr lang="en-US" sz="1067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pPr/>
              <a:t>5</a:t>
            </a:fld>
            <a:endParaRPr sz="1067" b="1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4278676" y="3148844"/>
            <a:ext cx="329140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algn="ctr">
              <a:buClr>
                <a:schemeClr val="lt1"/>
              </a:buClr>
              <a:buSzPts val="2600"/>
            </a:pPr>
            <a:r>
              <a:rPr lang="en-US" sz="2800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Onde</a:t>
            </a:r>
            <a:r>
              <a:rPr lang="en-US" sz="2800" dirty="0" smtClean="0">
                <a:solidFill>
                  <a:schemeClr val="lt1"/>
                </a:solidFill>
                <a:latin typeface="Trebuchet MS"/>
                <a:sym typeface="Trebuchet MS"/>
              </a:rPr>
              <a:t> se </a:t>
            </a:r>
            <a:r>
              <a:rPr lang="en-US" sz="2800" dirty="0" err="1" smtClean="0">
                <a:solidFill>
                  <a:schemeClr val="lt1"/>
                </a:solidFill>
                <a:latin typeface="Trebuchet MS"/>
                <a:sym typeface="Trebuchet MS"/>
              </a:rPr>
              <a:t>aplica</a:t>
            </a:r>
            <a:r>
              <a:rPr lang="en-US" sz="2800" dirty="0" smtClean="0">
                <a:solidFill>
                  <a:schemeClr val="lt1"/>
                </a:solidFill>
                <a:latin typeface="Trebuchet MS"/>
                <a:sym typeface="Trebuchet MS"/>
              </a:rPr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1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610600" cy="1876301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smtClean="0">
                <a:latin typeface="Trebuchet MS" panose="020B0603020202020204" pitchFamily="34" charset="0"/>
              </a:rPr>
              <a:t>DESAFIO – </a:t>
            </a:r>
            <a:r>
              <a:rPr lang="en-US" sz="3600" dirty="0" err="1" smtClean="0">
                <a:latin typeface="Trebuchet MS" panose="020B0603020202020204" pitchFamily="34" charset="0"/>
              </a:rPr>
              <a:t>Crie</a:t>
            </a:r>
            <a:r>
              <a:rPr lang="en-US" sz="3600" dirty="0" smtClean="0">
                <a:latin typeface="Trebuchet MS" panose="020B0603020202020204" pitchFamily="34" charset="0"/>
              </a:rPr>
              <a:t> um BD, </a:t>
            </a:r>
            <a:r>
              <a:rPr lang="en-US" sz="3600" dirty="0" err="1" smtClean="0">
                <a:latin typeface="Trebuchet MS" panose="020B0603020202020204" pitchFamily="34" charset="0"/>
              </a:rPr>
              <a:t>tabela</a:t>
            </a:r>
            <a:r>
              <a:rPr lang="en-US" sz="3600" dirty="0" smtClean="0">
                <a:latin typeface="Trebuchet MS" panose="020B0603020202020204" pitchFamily="34" charset="0"/>
              </a:rPr>
              <a:t> e </a:t>
            </a:r>
            <a:r>
              <a:rPr lang="en-US" sz="3600" dirty="0" err="1" smtClean="0">
                <a:latin typeface="Trebuchet MS" panose="020B0603020202020204" pitchFamily="34" charset="0"/>
              </a:rPr>
              <a:t>cadastre</a:t>
            </a:r>
            <a:r>
              <a:rPr lang="en-US" sz="3600" dirty="0" smtClean="0">
                <a:latin typeface="Trebuchet MS" panose="020B0603020202020204" pitchFamily="34" charset="0"/>
              </a:rPr>
              <a:t> </a:t>
            </a:r>
            <a:r>
              <a:rPr lang="en-US" sz="3600" dirty="0" err="1" smtClean="0">
                <a:latin typeface="Trebuchet MS" panose="020B0603020202020204" pitchFamily="34" charset="0"/>
              </a:rPr>
              <a:t>os</a:t>
            </a:r>
            <a:r>
              <a:rPr lang="en-US" sz="3600" dirty="0" smtClean="0">
                <a:latin typeface="Trebuchet MS" panose="020B0603020202020204" pitchFamily="34" charset="0"/>
              </a:rPr>
              <a:t> 3 </a:t>
            </a:r>
            <a:r>
              <a:rPr lang="en-US" sz="3600" dirty="0" err="1" smtClean="0">
                <a:latin typeface="Trebuchet MS" panose="020B0603020202020204" pitchFamily="34" charset="0"/>
              </a:rPr>
              <a:t>livros</a:t>
            </a:r>
            <a:r>
              <a:rPr lang="en-US" sz="3600" dirty="0" smtClean="0">
                <a:latin typeface="Trebuchet MS" panose="020B0603020202020204" pitchFamily="34" charset="0"/>
              </a:rPr>
              <a:t> a </a:t>
            </a:r>
            <a:r>
              <a:rPr lang="en-US" sz="3600" dirty="0" err="1" smtClean="0">
                <a:latin typeface="Trebuchet MS" panose="020B0603020202020204" pitchFamily="34" charset="0"/>
              </a:rPr>
              <a:t>seguir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0"/>
            <a:ext cx="3581400" cy="1872628"/>
          </a:xfrm>
          <a:prstGeom prst="rect">
            <a:avLst/>
          </a:prstGeom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50</a:t>
            </a:fld>
            <a:endParaRPr lang="en-US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56" y="2308225"/>
            <a:ext cx="2809875" cy="40481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762" y="2117725"/>
            <a:ext cx="3038475" cy="423862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468" y="2212974"/>
            <a:ext cx="28194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2609088" y="0"/>
            <a:ext cx="9582911" cy="163068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smtClean="0">
                <a:latin typeface="Trebuchet MS" panose="020B0603020202020204" pitchFamily="34" charset="0"/>
              </a:rPr>
              <a:t>Dúvidas?</a:t>
            </a:r>
            <a:endParaRPr lang="en-US" sz="3600">
              <a:latin typeface="Trebuchet MS" panose="020B0603020202020204" pitchFamily="34" charset="0"/>
            </a:endParaRPr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51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609088" cy="163068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2374265"/>
            <a:ext cx="42862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2609088" y="0"/>
            <a:ext cx="9582911" cy="163068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Fontes</a:t>
            </a:r>
            <a:endParaRPr lang="en-US" sz="3600" dirty="0" smtClean="0">
              <a:latin typeface="Trebuchet MS" panose="020B0603020202020204" pitchFamily="34" charset="0"/>
            </a:endParaRPr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 dirty="0"/>
          </a:p>
        </p:txBody>
      </p:sp>
      <p:sp>
        <p:nvSpPr>
          <p:cNvPr id="21" name="Espaço Reservado para Número de Slide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52</a:t>
            </a:fld>
            <a:endParaRPr 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609088" cy="163068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122519" y="2101256"/>
            <a:ext cx="79469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hlinkClick r:id="rId3"/>
              </a:rPr>
              <a:t>https://www.provafacilnaweb.com.br/blog/curva-do-esquecimento</a:t>
            </a:r>
            <a:r>
              <a:rPr lang="pt-BR" sz="2800" dirty="0" smtClean="0">
                <a:hlinkClick r:id="rId3"/>
              </a:rPr>
              <a:t>/</a:t>
            </a:r>
            <a:endParaRPr lang="pt-BR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hlinkClick r:id="rId4"/>
              </a:rPr>
              <a:t>https://</a:t>
            </a:r>
            <a:r>
              <a:rPr lang="pt-BR" sz="2800" dirty="0" smtClean="0">
                <a:hlinkClick r:id="rId4"/>
              </a:rPr>
              <a:t>ead.pucpr.br/blog/curva-esquecimento</a:t>
            </a:r>
            <a:endParaRPr lang="pt-BR" sz="28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52" y="4120827"/>
            <a:ext cx="1115111" cy="160094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331161" y="4428857"/>
            <a:ext cx="4966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Projeto</a:t>
            </a:r>
            <a:r>
              <a:rPr lang="en-US" sz="2400" dirty="0"/>
              <a:t> de Banco de Dados (6ª </a:t>
            </a:r>
            <a:r>
              <a:rPr lang="en-US" sz="2400" dirty="0" err="1"/>
              <a:t>Edição</a:t>
            </a:r>
            <a:r>
              <a:rPr lang="en-US" sz="2400" dirty="0"/>
              <a:t>)</a:t>
            </a:r>
          </a:p>
          <a:p>
            <a:r>
              <a:rPr lang="en-US" sz="2400" dirty="0"/>
              <a:t>Carlos Alberto </a:t>
            </a:r>
            <a:r>
              <a:rPr lang="en-US" sz="2400" dirty="0" err="1"/>
              <a:t>Heuser</a:t>
            </a:r>
            <a:endParaRPr lang="en-US" sz="2400" dirty="0"/>
          </a:p>
          <a:p>
            <a:r>
              <a:rPr lang="en-US" sz="2400" dirty="0"/>
              <a:t>Ed. bookman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186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12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4517" y="2963334"/>
            <a:ext cx="1722967" cy="931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23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err="1" smtClean="0">
                <a:latin typeface="Trebuchet MS" panose="020B0603020202020204" pitchFamily="34" charset="0"/>
              </a:rPr>
              <a:t>Contexto</a:t>
            </a:r>
            <a:endParaRPr lang="en-US" sz="36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0" y="2804160"/>
            <a:ext cx="3078480" cy="3078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1"/>
          <p:cNvSpPr txBox="1"/>
          <p:nvPr/>
        </p:nvSpPr>
        <p:spPr>
          <a:xfrm>
            <a:off x="4109720" y="2804160"/>
            <a:ext cx="78678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err="1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Pequena</a:t>
            </a:r>
            <a:r>
              <a:rPr lang="en-US" sz="320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3200" err="1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empresa</a:t>
            </a:r>
            <a:r>
              <a:rPr lang="en-US" sz="320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Como </a:t>
            </a:r>
            <a:r>
              <a:rPr lang="en-US" sz="3200" err="1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controlar</a:t>
            </a:r>
            <a:r>
              <a:rPr lang="en-US" sz="320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3200" err="1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suas</a:t>
            </a:r>
            <a:r>
              <a:rPr lang="en-US" sz="320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3200" err="1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vendas</a:t>
            </a:r>
            <a:r>
              <a:rPr lang="en-US" sz="320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Como </a:t>
            </a:r>
            <a:r>
              <a:rPr lang="en-US" sz="3200" err="1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controlar</a:t>
            </a:r>
            <a:r>
              <a:rPr lang="en-US" sz="320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3200" err="1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os</a:t>
            </a:r>
            <a:r>
              <a:rPr lang="en-US" sz="320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3200" err="1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clientes</a:t>
            </a:r>
            <a:r>
              <a:rPr lang="en-US" sz="320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Como </a:t>
            </a:r>
            <a:r>
              <a:rPr lang="en-US" sz="3200" err="1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controlar</a:t>
            </a:r>
            <a:r>
              <a:rPr lang="en-US" sz="320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o </a:t>
            </a:r>
            <a:r>
              <a:rPr lang="en-US" sz="3200" err="1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estoque</a:t>
            </a:r>
            <a:r>
              <a:rPr lang="en-US" sz="320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3200" err="1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produtos</a:t>
            </a:r>
            <a:r>
              <a:rPr lang="en-US" sz="3200" smtClean="0">
                <a:solidFill>
                  <a:schemeClr val="tx2">
                    <a:lumMod val="50000"/>
                  </a:schemeClr>
                </a:solidFill>
                <a:latin typeface="Trebuchet MS" panose="020B0603020202020204" pitchFamily="34" charset="0"/>
              </a:rPr>
              <a:t>?</a:t>
            </a:r>
            <a:endParaRPr lang="en-US" sz="3200">
              <a:solidFill>
                <a:schemeClr val="tx2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4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397256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err="1" smtClean="0">
                <a:latin typeface="Trebuchet MS" panose="020B0603020202020204" pitchFamily="34" charset="0"/>
              </a:rPr>
              <a:t>Contexto</a:t>
            </a:r>
            <a:endParaRPr lang="en-US" sz="360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887"/>
            <a:ext cx="3972560" cy="207715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680" y="5325999"/>
            <a:ext cx="904240" cy="90424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950252" y="2864481"/>
            <a:ext cx="4291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informatização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é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ferramenta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essencial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para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manutenção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de um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ambiente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trabalho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4515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>
                <a:latin typeface="Trebuchet MS" panose="020B0603020202020204" pitchFamily="34" charset="0"/>
              </a:rPr>
              <a:t>Solução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150" y="-13444"/>
            <a:ext cx="3946850" cy="2063713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1030768" y="2772148"/>
            <a:ext cx="6183614" cy="24006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Bancos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 de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Dados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entra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como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uma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solução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onde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temos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um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grande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volume de dados que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precisam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ser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armazenados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Todo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o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controle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de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clientes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produtos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funcionários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vendas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pode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ser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feito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nesse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 banco de dados.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150" y="2885049"/>
            <a:ext cx="2674125" cy="2636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9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98152A7-5565-4055-B6A8-F7A582C1BE5D}"/>
              </a:ext>
            </a:extLst>
          </p:cNvPr>
          <p:cNvSpPr/>
          <p:nvPr/>
        </p:nvSpPr>
        <p:spPr>
          <a:xfrm>
            <a:off x="0" y="0"/>
            <a:ext cx="8219440" cy="2050269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 err="1" smtClean="0">
                <a:latin typeface="Trebuchet MS" panose="020B0603020202020204" pitchFamily="34" charset="0"/>
              </a:rPr>
              <a:t>Benefícios</a:t>
            </a:r>
            <a:endParaRPr lang="en-US" sz="3600" dirty="0">
              <a:latin typeface="Trebuchet MS" panose="020B06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440" y="-13444"/>
            <a:ext cx="3972560" cy="2077156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1637993" y="2772148"/>
            <a:ext cx="8916013" cy="28623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Processamento dos dados de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forma mais rápida e precisa;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Possibilidade de armazenar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e gerenciar grandes quantidades de informações sobre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 empresa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Acesso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a informações em tempo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real;</a:t>
            </a:r>
            <a:endParaRPr lang="pt-BR" sz="2400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Geração de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relatórios e análises </a:t>
            </a:r>
            <a:r>
              <a:rPr lang="pt-BR" sz="2400" dirty="0" smtClean="0">
                <a:solidFill>
                  <a:schemeClr val="tx2">
                    <a:lumMod val="75000"/>
                  </a:schemeClr>
                </a:solidFill>
                <a:latin typeface="Trebuchet MS" panose="020B0603020202020204" pitchFamily="34" charset="0"/>
              </a:rPr>
              <a:t>precisas.</a:t>
            </a:r>
            <a:endParaRPr lang="pt-BR" sz="2400" dirty="0">
              <a:solidFill>
                <a:schemeClr val="tx2">
                  <a:lumMod val="7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Banco de dados - Aula 1 a 4</a:t>
            </a: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06B7D-949A-4386-8CF3-31B4EDB087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1668</Words>
  <Application>Microsoft Office PowerPoint</Application>
  <PresentationFormat>Widescreen</PresentationFormat>
  <Paragraphs>503</Paragraphs>
  <Slides>53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Trebuchet MS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</dc:creator>
  <cp:lastModifiedBy>Vitor</cp:lastModifiedBy>
  <cp:revision>169</cp:revision>
  <dcterms:created xsi:type="dcterms:W3CDTF">2022-03-22T22:38:44Z</dcterms:created>
  <dcterms:modified xsi:type="dcterms:W3CDTF">2023-10-19T17:54:07Z</dcterms:modified>
</cp:coreProperties>
</file>