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308" r:id="rId3"/>
    <p:sldId id="354" r:id="rId4"/>
    <p:sldId id="332" r:id="rId5"/>
    <p:sldId id="333" r:id="rId6"/>
    <p:sldId id="352" r:id="rId7"/>
    <p:sldId id="334" r:id="rId8"/>
    <p:sldId id="353" r:id="rId9"/>
    <p:sldId id="335" r:id="rId10"/>
    <p:sldId id="336" r:id="rId11"/>
    <p:sldId id="340" r:id="rId12"/>
    <p:sldId id="338" r:id="rId13"/>
    <p:sldId id="341" r:id="rId14"/>
    <p:sldId id="342" r:id="rId15"/>
    <p:sldId id="343" r:id="rId16"/>
    <p:sldId id="344" r:id="rId17"/>
    <p:sldId id="345" r:id="rId18"/>
    <p:sldId id="349" r:id="rId19"/>
    <p:sldId id="350" r:id="rId20"/>
    <p:sldId id="355" r:id="rId21"/>
    <p:sldId id="360" r:id="rId22"/>
    <p:sldId id="361" r:id="rId23"/>
    <p:sldId id="362" r:id="rId24"/>
    <p:sldId id="363" r:id="rId25"/>
    <p:sldId id="364" r:id="rId26"/>
    <p:sldId id="365" r:id="rId27"/>
    <p:sldId id="371" r:id="rId28"/>
    <p:sldId id="357" r:id="rId29"/>
    <p:sldId id="358" r:id="rId30"/>
    <p:sldId id="359" r:id="rId31"/>
    <p:sldId id="367" r:id="rId32"/>
    <p:sldId id="368" r:id="rId33"/>
    <p:sldId id="375" r:id="rId34"/>
    <p:sldId id="369" r:id="rId35"/>
    <p:sldId id="372" r:id="rId36"/>
    <p:sldId id="379" r:id="rId37"/>
    <p:sldId id="373" r:id="rId38"/>
    <p:sldId id="370" r:id="rId39"/>
    <p:sldId id="374" r:id="rId40"/>
    <p:sldId id="376" r:id="rId41"/>
    <p:sldId id="377" r:id="rId42"/>
    <p:sldId id="378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401" r:id="rId51"/>
    <p:sldId id="395" r:id="rId52"/>
    <p:sldId id="394" r:id="rId53"/>
    <p:sldId id="387" r:id="rId54"/>
    <p:sldId id="389" r:id="rId55"/>
    <p:sldId id="396" r:id="rId56"/>
    <p:sldId id="390" r:id="rId57"/>
    <p:sldId id="399" r:id="rId58"/>
    <p:sldId id="391" r:id="rId59"/>
    <p:sldId id="392" r:id="rId60"/>
    <p:sldId id="397" r:id="rId61"/>
    <p:sldId id="398" r:id="rId62"/>
    <p:sldId id="400" r:id="rId63"/>
    <p:sldId id="30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292"/>
    <a:srgbClr val="83C7E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781FD-235E-48E5-8A88-2B84A797FCFD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51B35-3D3F-4532-B67A-9ACCCE9FC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6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125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09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01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31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64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39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08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05D-4F58-4B36-933F-272C8DF733C5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9574-7BE7-40B5-93F6-89B4F7BD3132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CE8-B3D7-46CF-BD3F-151B30CC0E50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0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14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5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D67-C586-4BC2-ABFE-AE6F436CE5C2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33F-A3E3-4997-87BD-75F800DAE255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B138-28CF-4162-94DF-854C0F9E3D25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DE34-AB7B-4FCC-85D0-0C5CA117CC10}" type="datetime1">
              <a:rPr lang="en-US" smtClean="0"/>
              <a:t>10/20/2023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A59-0AEA-48CF-874B-AECAA2F16DED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FC-EF89-44B8-8C1F-48A8E62E62F1}" type="datetime1">
              <a:rPr lang="en-US" smtClean="0"/>
              <a:t>10/20/2023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0C02-3301-4301-A7D3-50703C8AD379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4D6-3E82-4AA0-B045-F61C97BB60DB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87AB-12AA-482B-8406-8F819CF46D8B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jvD6NS7mGY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jvD6NS7mGY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4E874D-906F-844B-9C8D-369BC0F995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" descr="LOGO_SENAI_BRANCO.png">
            <a:extLst>
              <a:ext uri="{FF2B5EF4-FFF2-40B4-BE49-F238E27FC236}">
                <a16:creationId xmlns:a16="http://schemas.microsoft.com/office/drawing/2014/main" id="{AD3F7FC9-6160-A749-95E8-B95A1EC9D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4" y="5374940"/>
            <a:ext cx="2042104" cy="88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179996-68E6-1A4F-89BF-BF27B8F2B809}"/>
              </a:ext>
            </a:extLst>
          </p:cNvPr>
          <p:cNvSpPr txBox="1">
            <a:spLocks/>
          </p:cNvSpPr>
          <p:nvPr/>
        </p:nvSpPr>
        <p:spPr>
          <a:xfrm>
            <a:off x="5877381" y="2763497"/>
            <a:ext cx="432003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eaLnBrk="1" hangingPunct="1">
              <a:spcAft>
                <a:spcPts val="600"/>
              </a:spcAft>
              <a:defRPr/>
            </a:pPr>
            <a:r>
              <a:rPr lang="en-US" sz="4400" smtClean="0"/>
              <a:t>Banco de dados</a:t>
            </a:r>
            <a:endParaRPr lang="en-US" sz="440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A3BAC4E-97F8-EC4E-AD6E-EF22AA0C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74" y="2000072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Excluindo um Banco de Dados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10</a:t>
            </a:fld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3627193" y="3211076"/>
            <a:ext cx="4937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DROP DATABASE nome_do_bd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Trebuchet MS" panose="020B0603020202020204" pitchFamily="34" charset="0"/>
              </a:rPr>
              <a:t>Ativando um banco de dados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11</a:t>
            </a:fld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1845285" y="2803634"/>
            <a:ext cx="8501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Após criar é preciso manipular um banco de dados. Antes de começar a manipular precisamos ativá-lo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Ativando um banco de dados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12</a:t>
            </a:fld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3627193" y="3340030"/>
            <a:ext cx="4937614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USE nome_do_BD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Criando uma tabela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22488" y="3447294"/>
            <a:ext cx="694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CREATE TABLE nome_tabela (&lt;colunas&gt;)</a:t>
            </a:r>
          </a:p>
        </p:txBody>
      </p:sp>
    </p:spTree>
    <p:extLst>
      <p:ext uri="{BB962C8B-B14F-4D97-AF65-F5344CB8AC3E}">
        <p14:creationId xmlns:p14="http://schemas.microsoft.com/office/powerpoint/2010/main" val="1162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549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Criando uma tabela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08" y="2621838"/>
            <a:ext cx="8018584" cy="2789074"/>
          </a:xfrm>
          <a:prstGeom prst="rect">
            <a:avLst/>
          </a:prstGeom>
        </p:spPr>
      </p:pic>
      <p:sp>
        <p:nvSpPr>
          <p:cNvPr id="3" name="Texto Explicativo 1 (Borda e Ênfase) 2"/>
          <p:cNvSpPr/>
          <p:nvPr/>
        </p:nvSpPr>
        <p:spPr>
          <a:xfrm>
            <a:off x="9184565" y="1781910"/>
            <a:ext cx="2485759" cy="1164714"/>
          </a:xfrm>
          <a:prstGeom prst="accentBorderCallout1">
            <a:avLst>
              <a:gd name="adj1" fmla="val 18750"/>
              <a:gd name="adj2" fmla="val -8333"/>
              <a:gd name="adj3" fmla="val 86330"/>
              <a:gd name="adj4" fmla="val -61913"/>
            </a:avLst>
          </a:prstGeom>
          <a:solidFill>
            <a:srgbClr val="83C7E5"/>
          </a:solidFill>
          <a:ln w="381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Nome da tabela não pode ter espaços em branco, e deve ser inferior a 64 caracteres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36830" y="3118339"/>
            <a:ext cx="4982308" cy="1840523"/>
          </a:xfrm>
          <a:prstGeom prst="rect">
            <a:avLst/>
          </a:prstGeom>
          <a:noFill/>
          <a:ln w="381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 Explicativo 1 (Borda e Ênfase) 8"/>
          <p:cNvSpPr/>
          <p:nvPr/>
        </p:nvSpPr>
        <p:spPr>
          <a:xfrm>
            <a:off x="7941685" y="5134710"/>
            <a:ext cx="2485759" cy="1164714"/>
          </a:xfrm>
          <a:prstGeom prst="accentBorderCallout1">
            <a:avLst>
              <a:gd name="adj1" fmla="val 18750"/>
              <a:gd name="adj2" fmla="val -8333"/>
              <a:gd name="adj3" fmla="val -14322"/>
              <a:gd name="adj4" fmla="val -45407"/>
            </a:avLst>
          </a:prstGeom>
          <a:solidFill>
            <a:srgbClr val="83C7E5"/>
          </a:solidFill>
          <a:ln w="381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Declaração de nomes das colunas e os tipos, separados por vírgula.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Visualizando estrutura de uma tabela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22488" y="3327551"/>
            <a:ext cx="6947023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DESCRIBE nome_tabela [colunas]</a:t>
            </a:r>
          </a:p>
        </p:txBody>
      </p:sp>
      <p:sp>
        <p:nvSpPr>
          <p:cNvPr id="2" name="Texto Explicativo 1 (Borda e Ênfase) 1"/>
          <p:cNvSpPr/>
          <p:nvPr/>
        </p:nvSpPr>
        <p:spPr>
          <a:xfrm>
            <a:off x="8399901" y="4582724"/>
            <a:ext cx="2587320" cy="1339574"/>
          </a:xfrm>
          <a:prstGeom prst="accentBorderCallout1">
            <a:avLst>
              <a:gd name="adj1" fmla="val 18750"/>
              <a:gd name="adj2" fmla="val -8333"/>
              <a:gd name="adj3" fmla="val -34931"/>
              <a:gd name="adj4" fmla="val -20317"/>
            </a:avLst>
          </a:prstGeom>
          <a:solidFill>
            <a:srgbClr val="83C7E5"/>
          </a:solidFill>
          <a:ln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Aqui é um valor opcional. Utilizado em contexto que queremos ver apenas uma coluna.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549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Trebuchet MS" panose="020B0603020202020204" pitchFamily="34" charset="0"/>
              </a:rPr>
              <a:t>Visualizando estrutura de uma tabela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52" y="2786364"/>
            <a:ext cx="6418990" cy="233289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07430" y="2550072"/>
            <a:ext cx="2840634" cy="789108"/>
          </a:xfrm>
          <a:prstGeom prst="rect">
            <a:avLst/>
          </a:prstGeom>
          <a:noFill/>
          <a:ln w="381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Excluindo uma tabela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22488" y="3447294"/>
            <a:ext cx="6947023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DROP TABLE nome_tabela</a:t>
            </a:r>
          </a:p>
        </p:txBody>
      </p:sp>
    </p:spTree>
    <p:extLst>
      <p:ext uri="{BB962C8B-B14F-4D97-AF65-F5344CB8AC3E}">
        <p14:creationId xmlns:p14="http://schemas.microsoft.com/office/powerpoint/2010/main" val="39620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 registros em tabela – Forma direta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22488" y="3341786"/>
            <a:ext cx="6947023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INSERT INTO</a:t>
            </a:r>
          </a:p>
        </p:txBody>
      </p:sp>
    </p:spTree>
    <p:extLst>
      <p:ext uri="{BB962C8B-B14F-4D97-AF65-F5344CB8AC3E}">
        <p14:creationId xmlns:p14="http://schemas.microsoft.com/office/powerpoint/2010/main" val="38697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1785"/>
            <a:ext cx="12192000" cy="1341331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 registros em tabela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3" name="Texto Explicativo 1 2"/>
          <p:cNvSpPr/>
          <p:nvPr/>
        </p:nvSpPr>
        <p:spPr>
          <a:xfrm>
            <a:off x="7069015" y="3132597"/>
            <a:ext cx="1084385" cy="612648"/>
          </a:xfrm>
          <a:prstGeom prst="borderCallout1">
            <a:avLst>
              <a:gd name="adj1" fmla="val 18750"/>
              <a:gd name="adj2" fmla="val -8333"/>
              <a:gd name="adj3" fmla="val 85504"/>
              <a:gd name="adj4" fmla="val -58202"/>
            </a:avLst>
          </a:prstGeom>
          <a:solidFill>
            <a:srgbClr val="83C7E5"/>
          </a:solidFill>
          <a:ln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Opcional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9201" y="3472481"/>
            <a:ext cx="5961026" cy="339969"/>
          </a:xfrm>
          <a:prstGeom prst="rect">
            <a:avLst/>
          </a:prstGeom>
          <a:noFill/>
          <a:ln w="381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8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0140462" cy="1055076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Instalação do MySQL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</a:t>
            </a:fld>
            <a:endParaRPr lang="en-US"/>
          </a:p>
        </p:txBody>
      </p:sp>
      <p:pic>
        <p:nvPicPr>
          <p:cNvPr id="6" name="XjvD6NS7mGY">
            <a:hlinkClick r:id="rId3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7108" y="1107586"/>
            <a:ext cx="9237784" cy="51962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92" y="137053"/>
            <a:ext cx="1177704" cy="7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20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2933401"/>
            <a:ext cx="32914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Revisando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domínios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 do </a:t>
            </a: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atributo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5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Qual diferença de CHAR e VARCHAR?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21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02145" y="1811599"/>
            <a:ext cx="10587709" cy="4401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Quando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atributo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é CHAR, o banco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deixa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reservado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espaço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foi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descrito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definição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domínio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atributo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defini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CHAR(45), 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armazenei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um valor que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ocupa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somente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10, no banco,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registro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irá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ocupar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forma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fixa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45 de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espaço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Qual diferença de CHAR e VARCHAR?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22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02145" y="3104260"/>
            <a:ext cx="10587709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Já o VARCHAR, o SGBD fará a alocação dinamicamente de acordo com o tamanho do dado armazenado.</a:t>
            </a:r>
          </a:p>
        </p:txBody>
      </p:sp>
    </p:spTree>
    <p:extLst>
      <p:ext uri="{BB962C8B-B14F-4D97-AF65-F5344CB8AC3E}">
        <p14:creationId xmlns:p14="http://schemas.microsoft.com/office/powerpoint/2010/main" val="23665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Qual diferença de CHAR e VARCHAR?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23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3" y="2559436"/>
            <a:ext cx="640169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CHAR X VARCHAR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24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02145" y="2673373"/>
            <a:ext cx="10587709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Pensando assim, é mais vantajoso sempre utilizar o VARCHAR, já que ele sempre vai ocupar aquilo que for mais eficiente, de acordo com a necessidade.</a:t>
            </a:r>
          </a:p>
        </p:txBody>
      </p:sp>
    </p:spTree>
    <p:extLst>
      <p:ext uri="{BB962C8B-B14F-4D97-AF65-F5344CB8AC3E}">
        <p14:creationId xmlns:p14="http://schemas.microsoft.com/office/powerpoint/2010/main" val="16273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CHAR X VARCHAR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25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02145" y="2242486"/>
            <a:ext cx="10587709" cy="3539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PORÉM, essa verificação de tamanho para alocação dinâmica consome um pouco mais de processamento do seu banco de dados, porque ele precisa verificar sempre o tamanho do caracter que foi inserido e alocar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5845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CHAR X VARCHAR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26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02145" y="1811599"/>
            <a:ext cx="10587709" cy="4401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Já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CHAR,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simplesmente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insere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valor.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Pensando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contexto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vamos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sempre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ter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um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registro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mesmo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tamanho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é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melhor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trabalhar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 CHAR.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exemplo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seria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um CPF. O CPF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sempre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terá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mesmo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tamanho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fixo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logo,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posso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usar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CHAR.</a:t>
            </a:r>
          </a:p>
        </p:txBody>
      </p:sp>
    </p:spTree>
    <p:extLst>
      <p:ext uri="{BB962C8B-B14F-4D97-AF65-F5344CB8AC3E}">
        <p14:creationId xmlns:p14="http://schemas.microsoft.com/office/powerpoint/2010/main" val="36903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819" y="88278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27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1702671" y="2620002"/>
            <a:ext cx="4223600" cy="160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3467" smtClean="0">
                <a:solidFill>
                  <a:schemeClr val="lt1"/>
                </a:solidFill>
                <a:latin typeface="Trebuchet MS"/>
                <a:sym typeface="Trebuchet MS"/>
              </a:rPr>
              <a:t>Sistema de gerenciamento de banco de dados</a:t>
            </a:r>
            <a:endParaRPr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71" y="864752"/>
            <a:ext cx="3369976" cy="51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SGBD – Sistema de Gerenciamento de Banco de Dados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96000" y="2322201"/>
            <a:ext cx="5125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 SGBD é um software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utilizado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manutenção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grande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quantidade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dados,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seja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um banco de dados.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Ele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incorpora as funções de definição, recuperação e alteração de dados em um 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6" y="2573489"/>
            <a:ext cx="2286425" cy="34677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56968" y="2050269"/>
            <a:ext cx="107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Trebuchet MS" panose="020B0603020202020204" pitchFamily="34" charset="0"/>
              </a:rPr>
              <a:t>SGBD</a:t>
            </a:r>
            <a:endParaRPr lang="pt-BR" sz="2800">
              <a:latin typeface="Trebuchet MS" panose="020B06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21372" y="3799529"/>
            <a:ext cx="1071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Trebuchet MS" panose="020B0603020202020204" pitchFamily="34" charset="0"/>
              </a:rPr>
              <a:t>=</a:t>
            </a:r>
            <a:endParaRPr lang="pt-BR" sz="6000"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SGBD – Sistema de Gerenciamento de Banco de Dados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09446" y="2350361"/>
            <a:ext cx="771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Operações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básicas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podem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realizadas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  <a:endParaRPr lang="pt-BR" sz="28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38956" y="3489960"/>
            <a:ext cx="3141528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Trebuchet MS" panose="020B0603020202020204" pitchFamily="34" charset="0"/>
              </a:rPr>
              <a:t>Inserir</a:t>
            </a:r>
            <a:endParaRPr lang="pt-BR" sz="4400"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23276" y="3489959"/>
            <a:ext cx="3141528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Trebuchet MS" panose="020B0603020202020204" pitchFamily="34" charset="0"/>
              </a:rPr>
              <a:t>Consultar</a:t>
            </a:r>
            <a:endParaRPr lang="pt-BR" sz="4400">
              <a:latin typeface="Trebuchet MS" panose="020B0603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38956" y="4845300"/>
            <a:ext cx="3141528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Trebuchet MS" panose="020B0603020202020204" pitchFamily="34" charset="0"/>
              </a:rPr>
              <a:t>Alterar</a:t>
            </a:r>
            <a:endParaRPr lang="pt-BR" sz="4400">
              <a:latin typeface="Trebuchet MS" panose="020B0603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623276" y="4845300"/>
            <a:ext cx="3141528" cy="76944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Trebuchet MS" panose="020B0603020202020204" pitchFamily="34" charset="0"/>
              </a:rPr>
              <a:t>Excluir</a:t>
            </a:r>
            <a:endParaRPr lang="pt-BR" sz="4400">
              <a:latin typeface="Trebuchet MS" panose="020B060302020202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3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Revisão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9723120" cy="1273801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SGBD – Sistema de Gerenciamento de Banco de Dados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-13444"/>
            <a:ext cx="2468880" cy="129091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256030" y="2581394"/>
            <a:ext cx="159616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rebuchet MS" panose="020B0603020202020204" pitchFamily="34" charset="0"/>
              </a:rPr>
              <a:t>Cadastro de usuário</a:t>
            </a:r>
            <a:endParaRPr lang="pt-BR"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815028" y="2581395"/>
            <a:ext cx="1707402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rebuchet MS" panose="020B0603020202020204" pitchFamily="34" charset="0"/>
              </a:rPr>
              <a:t>Lista de inadimplentes</a:t>
            </a:r>
            <a:endParaRPr lang="pt-BR">
              <a:latin typeface="Trebuchet MS" panose="020B0603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56030" y="4477406"/>
            <a:ext cx="159616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rebuchet MS" panose="020B0603020202020204" pitchFamily="34" charset="0"/>
              </a:rPr>
              <a:t>Alterar cadastro</a:t>
            </a:r>
            <a:endParaRPr lang="pt-BR">
              <a:latin typeface="Trebuchet MS" panose="020B0603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15028" y="4477406"/>
            <a:ext cx="1596164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rebuchet MS" panose="020B0603020202020204" pitchFamily="34" charset="0"/>
              </a:rPr>
              <a:t>Excluir usuário</a:t>
            </a:r>
            <a:endParaRPr lang="pt-BR">
              <a:latin typeface="Trebuchet MS" panose="020B0603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4201151" y="3227726"/>
            <a:ext cx="1264920" cy="12496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SGBD</a:t>
            </a:r>
            <a:endParaRPr lang="pt-BR" sz="2400" b="1"/>
          </a:p>
        </p:txBody>
      </p:sp>
      <p:cxnSp>
        <p:nvCxnSpPr>
          <p:cNvPr id="7" name="Conector reto 6"/>
          <p:cNvCxnSpPr>
            <a:stCxn id="9" idx="1"/>
            <a:endCxn id="3" idx="7"/>
          </p:cNvCxnSpPr>
          <p:nvPr/>
        </p:nvCxnSpPr>
        <p:spPr>
          <a:xfrm flipH="1">
            <a:off x="5280828" y="2904561"/>
            <a:ext cx="534200" cy="506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11" idx="1"/>
            <a:endCxn id="3" idx="5"/>
          </p:cNvCxnSpPr>
          <p:nvPr/>
        </p:nvCxnSpPr>
        <p:spPr>
          <a:xfrm flipH="1" flipV="1">
            <a:off x="5280828" y="4294395"/>
            <a:ext cx="534200" cy="506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3" idx="1"/>
          </p:cNvCxnSpPr>
          <p:nvPr/>
        </p:nvCxnSpPr>
        <p:spPr>
          <a:xfrm>
            <a:off x="3852194" y="2904560"/>
            <a:ext cx="534200" cy="506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0" idx="3"/>
            <a:endCxn id="3" idx="3"/>
          </p:cNvCxnSpPr>
          <p:nvPr/>
        </p:nvCxnSpPr>
        <p:spPr>
          <a:xfrm flipV="1">
            <a:off x="3852194" y="4294395"/>
            <a:ext cx="534200" cy="506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30</a:t>
            </a:fld>
            <a:endParaRPr lang="en-US"/>
          </a:p>
        </p:txBody>
      </p:sp>
      <p:cxnSp>
        <p:nvCxnSpPr>
          <p:cNvPr id="23" name="Conector de Seta Reta 22"/>
          <p:cNvCxnSpPr>
            <a:stCxn id="3" idx="6"/>
          </p:cNvCxnSpPr>
          <p:nvPr/>
        </p:nvCxnSpPr>
        <p:spPr>
          <a:xfrm flipV="1">
            <a:off x="5466071" y="3823774"/>
            <a:ext cx="2524241" cy="2879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990312" y="3667900"/>
            <a:ext cx="26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Banco de dados de alunos</a:t>
            </a:r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902" y="2506413"/>
            <a:ext cx="1179348" cy="13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31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INSERIR</a:t>
            </a:r>
          </a:p>
        </p:txBody>
      </p:sp>
    </p:spTree>
    <p:extLst>
      <p:ext uri="{BB962C8B-B14F-4D97-AF65-F5344CB8AC3E}">
        <p14:creationId xmlns:p14="http://schemas.microsoft.com/office/powerpoint/2010/main" val="4394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Preparando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ambiente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32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2741996" y="1811599"/>
            <a:ext cx="6708008" cy="4401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pasta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chamada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AULA 2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dentro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pasta BANCO DE DADOS;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Copie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script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sql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utilizado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realizar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atividade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empresa_xpto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pasta AULA 2</a:t>
            </a:r>
          </a:p>
        </p:txBody>
      </p:sp>
    </p:spTree>
    <p:extLst>
      <p:ext uri="{BB962C8B-B14F-4D97-AF65-F5344CB8AC3E}">
        <p14:creationId xmlns:p14="http://schemas.microsoft.com/office/powerpoint/2010/main" val="39151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Cadastro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33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2085744" y="2242486"/>
            <a:ext cx="8020512" cy="3539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Ative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banco de dados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empresa_xpto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Baixe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arquivo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funcionarios_empresa_xpto.sql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Abra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arquivo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fornecido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SGBD;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Execute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comando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existente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nesse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arquivo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19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34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CONSULTAR</a:t>
            </a:r>
          </a:p>
        </p:txBody>
      </p:sp>
    </p:spTree>
    <p:extLst>
      <p:ext uri="{BB962C8B-B14F-4D97-AF65-F5344CB8AC3E}">
        <p14:creationId xmlns:p14="http://schemas.microsoft.com/office/powerpoint/2010/main" val="8691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10996550" cy="726288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Ajustando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MySQL Workbench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50" y="-105508"/>
            <a:ext cx="1195449" cy="79273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0" y="2079026"/>
            <a:ext cx="2619741" cy="292458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842" y="726288"/>
            <a:ext cx="7459116" cy="5630061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>
            <a:off x="475013" y="1747253"/>
            <a:ext cx="1636860" cy="435687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1217307" y="4417222"/>
            <a:ext cx="1636860" cy="435687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498275" y="1248101"/>
            <a:ext cx="1636860" cy="435687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7345193" y="2623659"/>
            <a:ext cx="1636860" cy="435687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10775844" y="5702819"/>
            <a:ext cx="1636860" cy="435687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Consulta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10536" y="3259724"/>
            <a:ext cx="9170927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SELECT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[tipo] &lt;campos&gt;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FROM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nome_tabela [condição];</a:t>
            </a:r>
          </a:p>
        </p:txBody>
      </p:sp>
    </p:spTree>
    <p:extLst>
      <p:ext uri="{BB962C8B-B14F-4D97-AF65-F5344CB8AC3E}">
        <p14:creationId xmlns:p14="http://schemas.microsoft.com/office/powerpoint/2010/main" val="113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Consulta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3595" y="3421757"/>
            <a:ext cx="11124809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Exemplo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SELECT </a:t>
            </a:r>
            <a:r>
              <a:rPr lang="en-US" sz="2800" dirty="0" err="1">
                <a:solidFill>
                  <a:srgbClr val="83C7E5"/>
                </a:solidFill>
                <a:latin typeface="Trebuchet MS" panose="020B0603020202020204" pitchFamily="34" charset="0"/>
              </a:rPr>
              <a:t>nome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nascimento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FROM </a:t>
            </a: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;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38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2863843" y="1750044"/>
            <a:ext cx="6464313" cy="4524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somente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cargo 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cargo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Consulta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3595" y="2985933"/>
            <a:ext cx="111248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WHERE: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condição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seleção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um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registro</a:t>
            </a:r>
            <a:endParaRPr lang="en-US" sz="2800" dirty="0">
              <a:solidFill>
                <a:srgbClr val="83C7E5"/>
              </a:solidFill>
              <a:latin typeface="Trebuchet MS" panose="020B06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Exemplo</a:t>
            </a:r>
            <a:r>
              <a:rPr lang="en-US" sz="2400" dirty="0">
                <a:solidFill>
                  <a:srgbClr val="83C7E5"/>
                </a:solidFill>
                <a:latin typeface="Trebuchet MS" panose="020B0603020202020204" pitchFamily="34" charset="0"/>
              </a:rPr>
              <a:t>: </a:t>
            </a:r>
            <a:r>
              <a:rPr lang="pt-BR" sz="24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SELECT  </a:t>
            </a:r>
            <a:r>
              <a:rPr lang="pt-BR" sz="2400" dirty="0">
                <a:solidFill>
                  <a:srgbClr val="83C7E5"/>
                </a:solidFill>
                <a:latin typeface="Trebuchet MS" panose="020B0603020202020204" pitchFamily="34" charset="0"/>
              </a:rPr>
              <a:t>* </a:t>
            </a:r>
            <a:r>
              <a:rPr lang="pt-BR" sz="24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FROM </a:t>
            </a:r>
            <a:r>
              <a:rPr lang="pt-BR" sz="24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funcionarios</a:t>
            </a:r>
            <a:r>
              <a:rPr lang="pt-BR" sz="24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 WHERE cargo </a:t>
            </a:r>
            <a:r>
              <a:rPr lang="pt-BR" sz="2400" dirty="0">
                <a:solidFill>
                  <a:srgbClr val="83C7E5"/>
                </a:solidFill>
                <a:latin typeface="Trebuchet MS" panose="020B0603020202020204" pitchFamily="34" charset="0"/>
              </a:rPr>
              <a:t>= "Arquiteto de Software";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Abrindo MySQL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1" y="1676401"/>
            <a:ext cx="8909538" cy="474157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84105" y="5338043"/>
            <a:ext cx="4223789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Abra o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2985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Consulta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4853" y="2762879"/>
            <a:ext cx="4929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Junto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filtro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diversos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podem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utilizados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linguagem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SQL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02" y="2006930"/>
            <a:ext cx="4739698" cy="41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41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2252264" y="1811599"/>
            <a:ext cx="7687472" cy="4401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são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cargo de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Arquiteto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Software;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cargo 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salario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são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Gerente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projeto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6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42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2852012" y="1750044"/>
            <a:ext cx="6487975" cy="4524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cargo 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Professor;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cargo 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quem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recebe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acima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10000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quem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recebe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abaixo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mínimo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no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estado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RJ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43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388895" y="1750044"/>
            <a:ext cx="9414210" cy="4524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cargos que 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é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maior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igual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28 mil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Procure no Sistema 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Monica Yates;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Procure no Sistema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 cargo 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Jennifer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Gardner;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Qual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é a data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nascimento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Russell Cole?;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Qual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o cargo do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 CPF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84716339531?.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44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388895" y="1640117"/>
            <a:ext cx="9414210" cy="716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Criando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alias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apelidos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) para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0" y="4545360"/>
            <a:ext cx="3505140" cy="18109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61" y="2436680"/>
            <a:ext cx="3248478" cy="202910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254" y="2410954"/>
            <a:ext cx="6601746" cy="20576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675" y="4482452"/>
            <a:ext cx="4776904" cy="187389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685830" y="4465788"/>
            <a:ext cx="3505140" cy="486222"/>
          </a:xfrm>
          <a:prstGeom prst="rect">
            <a:avLst/>
          </a:prstGeom>
          <a:noFill/>
          <a:ln w="762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502674" y="4408093"/>
            <a:ext cx="4851125" cy="353912"/>
          </a:xfrm>
          <a:prstGeom prst="rect">
            <a:avLst/>
          </a:prstGeom>
          <a:noFill/>
          <a:ln w="762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45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980941" y="3227371"/>
            <a:ext cx="8230118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Retorne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Nome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Completo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Data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nascimento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nasceram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1998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diante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Consulta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3595" y="1815773"/>
            <a:ext cx="111248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ORDER BY: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final da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busca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ainda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podemos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ordenar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forma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ascendente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descendente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padrão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ORDER BY é ASC</a:t>
            </a:r>
            <a:endParaRPr lang="en-US" sz="2800" dirty="0">
              <a:solidFill>
                <a:srgbClr val="83C7E5"/>
              </a:solidFill>
              <a:latin typeface="Trebuchet MS" panose="020B06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Exemplos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SELECT </a:t>
            </a:r>
            <a:r>
              <a:rPr lang="en-US" sz="2800" dirty="0" err="1">
                <a:solidFill>
                  <a:srgbClr val="83C7E5"/>
                </a:solidFill>
                <a:latin typeface="Trebuchet MS" panose="020B0603020202020204" pitchFamily="34" charset="0"/>
              </a:rPr>
              <a:t>nome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salario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FROM </a:t>
            </a: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ORDER BY </a:t>
            </a: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salario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 ASC;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SELECT </a:t>
            </a:r>
            <a:r>
              <a:rPr lang="en-US" sz="2800" dirty="0" err="1">
                <a:solidFill>
                  <a:srgbClr val="83C7E5"/>
                </a:solidFill>
                <a:latin typeface="Trebuchet MS" panose="020B0603020202020204" pitchFamily="34" charset="0"/>
              </a:rPr>
              <a:t>nome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 err="1">
                <a:solidFill>
                  <a:srgbClr val="83C7E5"/>
                </a:solidFill>
                <a:latin typeface="Trebuchet MS" panose="020B0603020202020204" pitchFamily="34" charset="0"/>
              </a:rPr>
              <a:t>nascimento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 FROM </a:t>
            </a: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ORDER BY </a:t>
            </a:r>
            <a:r>
              <a:rPr lang="en-US" sz="2800" dirty="0" err="1">
                <a:solidFill>
                  <a:srgbClr val="83C7E5"/>
                </a:solidFill>
                <a:latin typeface="Trebuchet MS" panose="020B0603020202020204" pitchFamily="34" charset="0"/>
              </a:rPr>
              <a:t>nome</a:t>
            </a:r>
            <a:r>
              <a:rPr lang="en-US" sz="2800" dirty="0">
                <a:solidFill>
                  <a:srgbClr val="83C7E5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DESC;</a:t>
            </a:r>
            <a:endParaRPr lang="en-US" sz="2800" dirty="0">
              <a:solidFill>
                <a:srgbClr val="83C7E5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47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180560" y="1750044"/>
            <a:ext cx="9830879" cy="4524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ordem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alfabética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somente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cargo 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ordenado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pelo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maior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menor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cargo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ordenado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velho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até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novo.</a:t>
            </a:r>
          </a:p>
        </p:txBody>
      </p:sp>
    </p:spTree>
    <p:extLst>
      <p:ext uri="{BB962C8B-B14F-4D97-AF65-F5344CB8AC3E}">
        <p14:creationId xmlns:p14="http://schemas.microsoft.com/office/powerpoint/2010/main" val="13174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Consulta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58584" y="2677547"/>
            <a:ext cx="104748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LIMIT &lt;</a:t>
            </a:r>
            <a:r>
              <a:rPr lang="en-US" sz="2800" dirty="0" err="1" smtClean="0">
                <a:solidFill>
                  <a:srgbClr val="F29292"/>
                </a:solidFill>
                <a:latin typeface="Trebuchet MS" panose="020B0603020202020204" pitchFamily="34" charset="0"/>
              </a:rPr>
              <a:t>numero_inteiro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&gt;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Retorna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somente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limite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especificado</a:t>
            </a:r>
            <a:endParaRPr lang="en-US" sz="2800" dirty="0">
              <a:solidFill>
                <a:srgbClr val="83C7E5"/>
              </a:solidFill>
              <a:latin typeface="Trebuchet MS" panose="020B06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Exemplos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SELECT * FROM </a:t>
            </a:r>
            <a:r>
              <a:rPr lang="en-US" sz="2800" dirty="0" err="1" smtClean="0">
                <a:solidFill>
                  <a:srgbClr val="83C7E5"/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800" dirty="0" smtClean="0">
                <a:solidFill>
                  <a:srgbClr val="83C7E5"/>
                </a:solidFill>
                <a:latin typeface="Trebuchet MS" panose="020B0603020202020204" pitchFamily="34" charset="0"/>
              </a:rPr>
              <a:t> limit 5;</a:t>
            </a:r>
          </a:p>
        </p:txBody>
      </p:sp>
    </p:spTree>
    <p:extLst>
      <p:ext uri="{BB962C8B-B14F-4D97-AF65-F5344CB8AC3E}">
        <p14:creationId xmlns:p14="http://schemas.microsoft.com/office/powerpoint/2010/main" val="8400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49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2072716" y="2488707"/>
            <a:ext cx="8046567" cy="3046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completo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cargo dos 5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maior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Qual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velho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empresa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?;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10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menores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empresa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?.</a:t>
            </a:r>
          </a:p>
        </p:txBody>
      </p:sp>
    </p:spTree>
    <p:extLst>
      <p:ext uri="{BB962C8B-B14F-4D97-AF65-F5344CB8AC3E}">
        <p14:creationId xmlns:p14="http://schemas.microsoft.com/office/powerpoint/2010/main" val="6069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rebuchet MS" panose="020B0603020202020204" pitchFamily="34" charset="0"/>
              </a:rPr>
              <a:t>Abrindo </a:t>
            </a:r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MySQL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1" y="1676401"/>
            <a:ext cx="8909538" cy="474157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99883" y="5402243"/>
            <a:ext cx="599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Abra o servidor que foi criado durante o processo de instalação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3341077" y="4176143"/>
            <a:ext cx="2133601" cy="554906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de </a:t>
            </a:r>
            <a:r>
              <a:rPr lang="en-US" sz="3600" dirty="0" err="1" smtClean="0">
                <a:latin typeface="Trebuchet MS" panose="020B0603020202020204" pitchFamily="34" charset="0"/>
              </a:rPr>
              <a:t>funcionários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50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506621" y="1750044"/>
            <a:ext cx="9178758" cy="4524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nome, salário e cargo dos funcionários que são do cargo Professor em ordem alfabética pelo nome do 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professor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nome, salário e cargo dos funcionários dos Médico com os 5 maiores 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 nome e CPF do funcionário no cargo de Recepcionista com menor salário</a:t>
            </a:r>
          </a:p>
        </p:txBody>
      </p:sp>
    </p:spTree>
    <p:extLst>
      <p:ext uri="{BB962C8B-B14F-4D97-AF65-F5344CB8AC3E}">
        <p14:creationId xmlns:p14="http://schemas.microsoft.com/office/powerpoint/2010/main" val="30179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51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ALTERAR</a:t>
            </a:r>
            <a:endParaRPr lang="en-US" sz="2800" dirty="0" smtClean="0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92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Preparando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ambiente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52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64868" y="3513786"/>
            <a:ext cx="9462264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SET SQL_SAFE_UPDATES = 0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10536" y="3259724"/>
            <a:ext cx="9462264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UPDATE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&lt;tabela&gt;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SET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&lt;campo&gt;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=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&lt;expressão&gt; [condição]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6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-580788" y="3231545"/>
            <a:ext cx="13353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Exemplo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</a:p>
          <a:p>
            <a:pPr algn="ctr">
              <a:lnSpc>
                <a:spcPct val="2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UPDATE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set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= “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Nome” WHERE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= “Monica Yates”;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-580788" y="3231545"/>
            <a:ext cx="13353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Exemplo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</a:p>
          <a:p>
            <a:pPr algn="ctr">
              <a:lnSpc>
                <a:spcPct val="2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UPDATE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set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= “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Nome;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3581400" y="1925027"/>
            <a:ext cx="5029200" cy="4182696"/>
          </a:xfrm>
          <a:prstGeom prst="roundRect">
            <a:avLst/>
          </a:prstGeom>
          <a:solidFill>
            <a:srgbClr val="F29292"/>
          </a:solidFill>
          <a:ln>
            <a:solidFill>
              <a:srgbClr val="F292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atin typeface="Trebuchet MS" panose="020B0603020202020204" pitchFamily="34" charset="0"/>
              </a:rPr>
              <a:t>ATENÇÃO!</a:t>
            </a:r>
          </a:p>
          <a:p>
            <a:pPr algn="ctr"/>
            <a:r>
              <a:rPr lang="en-US" sz="3600" smtClean="0">
                <a:latin typeface="Trebuchet MS" panose="020B0603020202020204" pitchFamily="34" charset="0"/>
              </a:rPr>
              <a:t>NUNCA d</a:t>
            </a:r>
            <a:r>
              <a:rPr lang="pt-BR" sz="3600" smtClean="0">
                <a:latin typeface="Trebuchet MS" panose="020B0603020202020204" pitchFamily="34" charset="0"/>
              </a:rPr>
              <a:t>ê  UPDATE sem WHERE</a:t>
            </a:r>
            <a:endParaRPr lang="pt-BR" sz="3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57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Excluir</a:t>
            </a:r>
            <a:endParaRPr lang="en-US" sz="2800" dirty="0" smtClean="0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982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Remoção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10536" y="3259724"/>
            <a:ext cx="9462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DELETE FROM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&lt;tabela&gt; [condição]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70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Remoção </a:t>
            </a:r>
            <a:r>
              <a:rPr lang="en-US" sz="2800">
                <a:solidFill>
                  <a:schemeClr val="bg1"/>
                </a:solidFill>
                <a:latin typeface="Trebuchet MS" panose="020B0603020202020204" pitchFamily="34" charset="0"/>
              </a:rPr>
              <a:t>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3581400" y="1925027"/>
            <a:ext cx="5029200" cy="4182696"/>
          </a:xfrm>
          <a:prstGeom prst="roundRect">
            <a:avLst/>
          </a:prstGeom>
          <a:solidFill>
            <a:srgbClr val="F29292"/>
          </a:solidFill>
          <a:ln>
            <a:solidFill>
              <a:srgbClr val="F292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atin typeface="Trebuchet MS" panose="020B0603020202020204" pitchFamily="34" charset="0"/>
              </a:rPr>
              <a:t>ATENÇÃO!</a:t>
            </a:r>
          </a:p>
          <a:p>
            <a:pPr algn="ctr"/>
            <a:r>
              <a:rPr lang="en-US" sz="3600" smtClean="0">
                <a:latin typeface="Trebuchet MS" panose="020B0603020202020204" pitchFamily="34" charset="0"/>
              </a:rPr>
              <a:t>NUNCA d</a:t>
            </a:r>
            <a:r>
              <a:rPr lang="pt-BR" sz="3600" smtClean="0">
                <a:latin typeface="Trebuchet MS" panose="020B0603020202020204" pitchFamily="34" charset="0"/>
              </a:rPr>
              <a:t>ê  DELETE sem WHERE</a:t>
            </a:r>
            <a:endParaRPr lang="pt-BR" sz="3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rebuchet MS" panose="020B0603020202020204" pitchFamily="34" charset="0"/>
              </a:rPr>
              <a:t>Abrindo MySQL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99883" y="5402243"/>
            <a:ext cx="599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Senha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alunolab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9" y="2630508"/>
            <a:ext cx="3943900" cy="2095792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>
            <a:off x="7086599" y="3461469"/>
            <a:ext cx="2133601" cy="554906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Remoção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60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22421" y="3513786"/>
            <a:ext cx="10347158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DELETE FROM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61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47804" y="1754218"/>
            <a:ext cx="7696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Execute o DELETE FROM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 para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limpar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insira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eles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novamente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Veja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estão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cadastrados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novamente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Faça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qualquer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fazer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verificação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).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Monica Yates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foi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demitida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empresa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XPTO.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Exclua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ela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6583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62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916878" y="1815773"/>
            <a:ext cx="8358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professores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(cargo: Professor)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receberam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um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reajuste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10%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abaixo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mínimo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tiveram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reajustados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mínimo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5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12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517" y="2963334"/>
            <a:ext cx="1722967" cy="93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2" y="1092208"/>
            <a:ext cx="9730154" cy="5264142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008184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rebuchet MS" panose="020B0603020202020204" pitchFamily="34" charset="0"/>
              </a:rPr>
              <a:t>Abrindo MySQL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63" y="-83743"/>
            <a:ext cx="1646626" cy="10919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53192" y="2207151"/>
            <a:ext cx="48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Digite: CREATE DATABASE nome_do_bd</a:t>
            </a:r>
          </a:p>
        </p:txBody>
      </p:sp>
      <p:cxnSp>
        <p:nvCxnSpPr>
          <p:cNvPr id="8" name="Conector de Seta Reta 7"/>
          <p:cNvCxnSpPr>
            <a:stCxn id="3" idx="1"/>
          </p:cNvCxnSpPr>
          <p:nvPr/>
        </p:nvCxnSpPr>
        <p:spPr>
          <a:xfrm flipH="1" flipV="1">
            <a:off x="2930770" y="1524002"/>
            <a:ext cx="1722422" cy="883204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759569" y="4129904"/>
            <a:ext cx="4731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Verifique o resultado abaixo</a:t>
            </a:r>
          </a:p>
        </p:txBody>
      </p:sp>
      <p:cxnSp>
        <p:nvCxnSpPr>
          <p:cNvPr id="12" name="Conector de Seta Reta 11"/>
          <p:cNvCxnSpPr>
            <a:stCxn id="11" idx="1"/>
          </p:cNvCxnSpPr>
          <p:nvPr/>
        </p:nvCxnSpPr>
        <p:spPr>
          <a:xfrm flipH="1">
            <a:off x="3024555" y="4391514"/>
            <a:ext cx="1735014" cy="933512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 Explicativo 1 17"/>
          <p:cNvSpPr/>
          <p:nvPr/>
        </p:nvSpPr>
        <p:spPr>
          <a:xfrm>
            <a:off x="9621915" y="2711411"/>
            <a:ext cx="2162474" cy="1144125"/>
          </a:xfrm>
          <a:prstGeom prst="borderCallout1">
            <a:avLst>
              <a:gd name="adj1" fmla="val 18750"/>
              <a:gd name="adj2" fmla="val -8333"/>
              <a:gd name="adj3" fmla="val -11308"/>
              <a:gd name="adj4" fmla="val -47930"/>
            </a:avLst>
          </a:prstGeom>
          <a:solidFill>
            <a:srgbClr val="83C7E5"/>
          </a:solidFill>
          <a:ln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Substitua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nome_do_bd</a:t>
            </a:r>
          </a:p>
          <a:p>
            <a:pPr algn="ctr"/>
            <a:r>
              <a:rPr lang="en-US" sz="1400" smtClean="0"/>
              <a:t>pelo nome do banco de dados. Não pode ter espaço nem caracteres especiais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2404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2" y="2496813"/>
            <a:ext cx="9600864" cy="2981026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008184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rebuchet MS" panose="020B0603020202020204" pitchFamily="34" charset="0"/>
              </a:rPr>
              <a:t>Abrindo MySQL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63" y="-83743"/>
            <a:ext cx="1646626" cy="10919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76943" y="1903458"/>
            <a:ext cx="48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Para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executar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comando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clique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aqui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Conector de Seta Reta 7"/>
          <p:cNvCxnSpPr>
            <a:stCxn id="3" idx="1"/>
          </p:cNvCxnSpPr>
          <p:nvPr/>
        </p:nvCxnSpPr>
        <p:spPr>
          <a:xfrm flipH="1">
            <a:off x="3040083" y="2103513"/>
            <a:ext cx="1636860" cy="435687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125616"/>
            <a:ext cx="9612924" cy="5230734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008184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rebuchet MS" panose="020B0603020202020204" pitchFamily="34" charset="0"/>
              </a:rPr>
              <a:t>Abrindo MySQL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5 a 8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63" y="-83743"/>
            <a:ext cx="1646626" cy="10919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53192" y="2207151"/>
            <a:ext cx="425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Digite: SHOW DATABASES</a:t>
            </a:r>
          </a:p>
        </p:txBody>
      </p:sp>
      <p:cxnSp>
        <p:nvCxnSpPr>
          <p:cNvPr id="8" name="Conector de Seta Reta 7"/>
          <p:cNvCxnSpPr>
            <a:stCxn id="3" idx="1"/>
          </p:cNvCxnSpPr>
          <p:nvPr/>
        </p:nvCxnSpPr>
        <p:spPr>
          <a:xfrm flipH="1" flipV="1">
            <a:off x="2696308" y="1603966"/>
            <a:ext cx="1956884" cy="864795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759569" y="4129904"/>
            <a:ext cx="4731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Verifique o resultado abaixo</a:t>
            </a:r>
          </a:p>
        </p:txBody>
      </p:sp>
      <p:cxnSp>
        <p:nvCxnSpPr>
          <p:cNvPr id="12" name="Conector de Seta Reta 11"/>
          <p:cNvCxnSpPr>
            <a:stCxn id="11" idx="1"/>
          </p:cNvCxnSpPr>
          <p:nvPr/>
        </p:nvCxnSpPr>
        <p:spPr>
          <a:xfrm flipH="1" flipV="1">
            <a:off x="2332892" y="3798277"/>
            <a:ext cx="2426677" cy="593237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1766</Words>
  <Application>Microsoft Office PowerPoint</Application>
  <PresentationFormat>Widescreen</PresentationFormat>
  <Paragraphs>279</Paragraphs>
  <Slides>63</Slides>
  <Notes>8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</dc:creator>
  <cp:lastModifiedBy>Vitor</cp:lastModifiedBy>
  <cp:revision>186</cp:revision>
  <dcterms:created xsi:type="dcterms:W3CDTF">2022-03-22T22:38:44Z</dcterms:created>
  <dcterms:modified xsi:type="dcterms:W3CDTF">2023-10-21T00:39:32Z</dcterms:modified>
</cp:coreProperties>
</file>