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408" r:id="rId3"/>
    <p:sldId id="466" r:id="rId4"/>
    <p:sldId id="407" r:id="rId5"/>
    <p:sldId id="409" r:id="rId6"/>
    <p:sldId id="395" r:id="rId7"/>
    <p:sldId id="394" r:id="rId8"/>
    <p:sldId id="387" r:id="rId9"/>
    <p:sldId id="389" r:id="rId10"/>
    <p:sldId id="390" r:id="rId11"/>
    <p:sldId id="396" r:id="rId12"/>
    <p:sldId id="399" r:id="rId13"/>
    <p:sldId id="391" r:id="rId14"/>
    <p:sldId id="392" r:id="rId15"/>
    <p:sldId id="397" r:id="rId16"/>
    <p:sldId id="398" r:id="rId17"/>
    <p:sldId id="400" r:id="rId18"/>
    <p:sldId id="401" r:id="rId19"/>
    <p:sldId id="403" r:id="rId20"/>
    <p:sldId id="402" r:id="rId21"/>
    <p:sldId id="404" r:id="rId22"/>
    <p:sldId id="405" r:id="rId23"/>
    <p:sldId id="406" r:id="rId24"/>
    <p:sldId id="411" r:id="rId25"/>
    <p:sldId id="410" r:id="rId26"/>
    <p:sldId id="413" r:id="rId27"/>
    <p:sldId id="414" r:id="rId28"/>
    <p:sldId id="415" r:id="rId29"/>
    <p:sldId id="412" r:id="rId30"/>
    <p:sldId id="416" r:id="rId31"/>
    <p:sldId id="418" r:id="rId32"/>
    <p:sldId id="417" r:id="rId33"/>
    <p:sldId id="420" r:id="rId34"/>
    <p:sldId id="421" r:id="rId35"/>
    <p:sldId id="419" r:id="rId36"/>
    <p:sldId id="422" r:id="rId37"/>
    <p:sldId id="423" r:id="rId38"/>
    <p:sldId id="426" r:id="rId39"/>
    <p:sldId id="428" r:id="rId40"/>
    <p:sldId id="429" r:id="rId41"/>
    <p:sldId id="30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292"/>
    <a:srgbClr val="83C7E5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781FD-235E-48E5-8A88-2B84A797FCFD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51B35-3D3F-4532-B67A-9ACCCE9FC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8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7475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64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396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453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7662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174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108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FE4D-0513-4ABB-BC6A-C4AD48FE762E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7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1CC0-A425-49F8-91ED-F47F42456483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9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B70A-6058-46B6-917F-3D90625552C1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7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609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144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58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B0DF-D3B6-4629-A50A-B1C587DC9752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4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0A7F-167A-4284-B8FD-4DFC98552A1D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478C-DE55-4039-9C47-535754A047B2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E18D-905A-420D-8FFA-6160E2966E98}" type="datetime1">
              <a:rPr lang="en-US" smtClean="0"/>
              <a:t>10/24/2023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8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33C-17D6-4F7D-82C4-040E0F6B0567}" type="datetime1">
              <a:rPr lang="en-US" smtClean="0"/>
              <a:t>10/24/2023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7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E07E-50E7-4134-B069-2D60B9AF5865}" type="datetime1">
              <a:rPr lang="en-US" smtClean="0"/>
              <a:t>10/24/2023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9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48D6-D52C-456A-AF81-F8D7EC198DF1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1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67C5-1C60-42B8-ADD1-ECFA1F585FD0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00E6-8CB6-49B3-8D15-CEA86435383D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play.com/learning-resources/16607231-banco_de_dados_aula_1_a_4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4E874D-906F-844B-9C8D-369BC0F995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1" descr="LOGO_SENAI_BRANCO.png">
            <a:extLst>
              <a:ext uri="{FF2B5EF4-FFF2-40B4-BE49-F238E27FC236}">
                <a16:creationId xmlns:a16="http://schemas.microsoft.com/office/drawing/2014/main" id="{AD3F7FC9-6160-A749-95E8-B95A1EC9DB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314" y="5374940"/>
            <a:ext cx="2042104" cy="88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6179996-68E6-1A4F-89BF-BF27B8F2B809}"/>
              </a:ext>
            </a:extLst>
          </p:cNvPr>
          <p:cNvSpPr txBox="1">
            <a:spLocks/>
          </p:cNvSpPr>
          <p:nvPr/>
        </p:nvSpPr>
        <p:spPr>
          <a:xfrm>
            <a:off x="5877381" y="2763497"/>
            <a:ext cx="432003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703020202090204" pitchFamily="34" charset="0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 eaLnBrk="1" hangingPunct="1">
              <a:spcAft>
                <a:spcPts val="600"/>
              </a:spcAft>
              <a:defRPr/>
            </a:pPr>
            <a:r>
              <a:rPr lang="en-US" sz="4400" smtClean="0"/>
              <a:t>Banco de dados</a:t>
            </a:r>
            <a:endParaRPr lang="en-US" sz="4400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4A3BAC4E-97F8-EC4E-AD6E-EF22AA0C5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74" y="2000072"/>
            <a:ext cx="2984558" cy="23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80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Trebuchet MS" panose="020B0603020202020204" pitchFamily="34" charset="0"/>
              </a:rPr>
              <a:t>Alteração de registros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10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3" name="Retângulo Arredondado 2"/>
          <p:cNvSpPr/>
          <p:nvPr/>
        </p:nvSpPr>
        <p:spPr>
          <a:xfrm>
            <a:off x="3581400" y="1925027"/>
            <a:ext cx="5029200" cy="4182696"/>
          </a:xfrm>
          <a:prstGeom prst="roundRect">
            <a:avLst/>
          </a:prstGeom>
          <a:solidFill>
            <a:srgbClr val="F29292"/>
          </a:solidFill>
          <a:ln>
            <a:solidFill>
              <a:srgbClr val="F292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latin typeface="Trebuchet MS" panose="020B0603020202020204" pitchFamily="34" charset="0"/>
              </a:rPr>
              <a:t>ATENÇÃO!</a:t>
            </a:r>
          </a:p>
          <a:p>
            <a:pPr algn="ctr"/>
            <a:r>
              <a:rPr lang="en-US" sz="3600" smtClean="0">
                <a:latin typeface="Trebuchet MS" panose="020B0603020202020204" pitchFamily="34" charset="0"/>
              </a:rPr>
              <a:t>NUNCA d</a:t>
            </a:r>
            <a:r>
              <a:rPr lang="pt-BR" sz="3600" smtClean="0">
                <a:latin typeface="Trebuchet MS" panose="020B0603020202020204" pitchFamily="34" charset="0"/>
              </a:rPr>
              <a:t>ê  UPDATE sem WHERE</a:t>
            </a:r>
            <a:endParaRPr lang="pt-BR" sz="36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Alteração de registros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11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-580788" y="3231545"/>
            <a:ext cx="13353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Exemplo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: </a:t>
            </a:r>
          </a:p>
          <a:p>
            <a:pPr algn="ctr">
              <a:lnSpc>
                <a:spcPct val="20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UPDATE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funcionarios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set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nome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= “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Seu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Nome;</a:t>
            </a:r>
          </a:p>
        </p:txBody>
      </p:sp>
    </p:spTree>
    <p:extLst>
      <p:ext uri="{BB962C8B-B14F-4D97-AF65-F5344CB8AC3E}">
        <p14:creationId xmlns:p14="http://schemas.microsoft.com/office/powerpoint/2010/main" val="35468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728" y="826756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12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4278676" y="3148844"/>
            <a:ext cx="329140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2800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Excluir</a:t>
            </a:r>
            <a:endParaRPr lang="en-US" sz="2800" dirty="0" smtClean="0">
              <a:solidFill>
                <a:schemeClr val="lt1"/>
              </a:solidFill>
              <a:latin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982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Remoção de registros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13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510536" y="3259724"/>
            <a:ext cx="9462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DELETE FROM </a:t>
            </a:r>
            <a:r>
              <a:rPr lang="en-US" sz="2800" smtClean="0">
                <a:solidFill>
                  <a:srgbClr val="83C7E5"/>
                </a:solidFill>
                <a:latin typeface="Trebuchet MS" panose="020B0603020202020204" pitchFamily="34" charset="0"/>
              </a:rPr>
              <a:t>&lt;tabela&gt; [condição]</a:t>
            </a: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70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Remoção </a:t>
            </a:r>
            <a:r>
              <a:rPr lang="en-US" sz="2800">
                <a:solidFill>
                  <a:schemeClr val="bg1"/>
                </a:solidFill>
                <a:latin typeface="Trebuchet MS" panose="020B0603020202020204" pitchFamily="34" charset="0"/>
              </a:rPr>
              <a:t>de registros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14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3" name="Retângulo Arredondado 2"/>
          <p:cNvSpPr/>
          <p:nvPr/>
        </p:nvSpPr>
        <p:spPr>
          <a:xfrm>
            <a:off x="3581400" y="1925027"/>
            <a:ext cx="5029200" cy="4182696"/>
          </a:xfrm>
          <a:prstGeom prst="roundRect">
            <a:avLst/>
          </a:prstGeom>
          <a:solidFill>
            <a:srgbClr val="F29292"/>
          </a:solidFill>
          <a:ln>
            <a:solidFill>
              <a:srgbClr val="F292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latin typeface="Trebuchet MS" panose="020B0603020202020204" pitchFamily="34" charset="0"/>
              </a:rPr>
              <a:t>ATENÇÃO!</a:t>
            </a:r>
          </a:p>
          <a:p>
            <a:pPr algn="ctr"/>
            <a:r>
              <a:rPr lang="en-US" sz="3600" smtClean="0">
                <a:latin typeface="Trebuchet MS" panose="020B0603020202020204" pitchFamily="34" charset="0"/>
              </a:rPr>
              <a:t>NUNCA d</a:t>
            </a:r>
            <a:r>
              <a:rPr lang="pt-BR" sz="3600" smtClean="0">
                <a:latin typeface="Trebuchet MS" panose="020B0603020202020204" pitchFamily="34" charset="0"/>
              </a:rPr>
              <a:t>ê  DELETE sem WHERE</a:t>
            </a:r>
            <a:endParaRPr lang="pt-BR" sz="36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5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Remoção de registros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15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22421" y="3513786"/>
            <a:ext cx="10347158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DELETE FROM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funcionarios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310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Exercícios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16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247804" y="1754218"/>
            <a:ext cx="76963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Execute o DELETE FROM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funcionarios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; para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limpar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tabela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funcionários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insira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eles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novamente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Veja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se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estão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cadastrados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novamente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Faça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qualquer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consulta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para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fazer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essa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verificação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).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Monica Yates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foi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demitida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da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empresa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XPTO.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Exclua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ela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6583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Exercícios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17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916878" y="1815773"/>
            <a:ext cx="83582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Todos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professores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(cargo: Professor)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receberam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um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reajuste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10%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em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seus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salários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Funcionários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com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salários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abaixo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salário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mínimo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tiveram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seus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salários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reajustados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para 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salário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mínimo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05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Exercícios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18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916878" y="3108434"/>
            <a:ext cx="8358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Atualize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cadastro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do Alan Robinson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alterando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seu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cargo para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Desenvolvedor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Front-End;</a:t>
            </a:r>
          </a:p>
        </p:txBody>
      </p:sp>
    </p:spTree>
    <p:extLst>
      <p:ext uri="{BB962C8B-B14F-4D97-AF65-F5344CB8AC3E}">
        <p14:creationId xmlns:p14="http://schemas.microsoft.com/office/powerpoint/2010/main" val="408105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728" y="826756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19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4278676" y="3148844"/>
            <a:ext cx="329140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2800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Redundância</a:t>
            </a:r>
            <a:endParaRPr lang="en-US" sz="2800" dirty="0" smtClean="0">
              <a:solidFill>
                <a:schemeClr val="lt1"/>
              </a:solidFill>
              <a:latin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305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728" y="826756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2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4278676" y="3148844"/>
            <a:ext cx="329140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2800" dirty="0" smtClean="0">
                <a:solidFill>
                  <a:schemeClr val="lt1"/>
                </a:solidFill>
                <a:latin typeface="Trebuchet MS"/>
                <a:sym typeface="Trebuchet MS"/>
              </a:rPr>
              <a:t>REVISÃO</a:t>
            </a:r>
          </a:p>
        </p:txBody>
      </p:sp>
    </p:spTree>
    <p:extLst>
      <p:ext uri="{BB962C8B-B14F-4D97-AF65-F5344CB8AC3E}">
        <p14:creationId xmlns:p14="http://schemas.microsoft.com/office/powerpoint/2010/main" val="4453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Redundância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de dados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20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509654" y="2677547"/>
            <a:ext cx="51726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Uma das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aplicações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principais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um Banco de Dados é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evitar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redundância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dados.</a:t>
            </a:r>
          </a:p>
        </p:txBody>
      </p:sp>
    </p:spTree>
    <p:extLst>
      <p:ext uri="{BB962C8B-B14F-4D97-AF65-F5344CB8AC3E}">
        <p14:creationId xmlns:p14="http://schemas.microsoft.com/office/powerpoint/2010/main" val="5386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728" y="826756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21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4278676" y="2933401"/>
            <a:ext cx="329140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2800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Trabalhando</a:t>
            </a:r>
            <a:r>
              <a:rPr lang="en-US" sz="2800" dirty="0" smtClean="0">
                <a:solidFill>
                  <a:schemeClr val="lt1"/>
                </a:solidFill>
                <a:latin typeface="Trebuchet MS"/>
                <a:sym typeface="Trebuchet MS"/>
              </a:rPr>
              <a:t> com </a:t>
            </a:r>
            <a:r>
              <a:rPr lang="en-US" sz="2800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datas</a:t>
            </a:r>
            <a:endParaRPr lang="en-US" sz="2800" dirty="0" smtClean="0">
              <a:solidFill>
                <a:schemeClr val="lt1"/>
              </a:solidFill>
              <a:latin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472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Funções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de data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22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038600" y="1815773"/>
            <a:ext cx="50232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pt-BR" dirty="0"/>
              <a:t>SELECT NOW();</a:t>
            </a:r>
          </a:p>
          <a:p>
            <a:r>
              <a:rPr lang="pt-BR" dirty="0"/>
              <a:t>SELECT CURDATE();</a:t>
            </a:r>
          </a:p>
          <a:p>
            <a:r>
              <a:rPr lang="en-US" dirty="0"/>
              <a:t>SELECT DAY('2023-10-20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SELECT MONTH</a:t>
            </a:r>
            <a:r>
              <a:rPr lang="en-US" dirty="0"/>
              <a:t>('2023-10-20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SELECT YEAR</a:t>
            </a:r>
            <a:r>
              <a:rPr lang="en-US" dirty="0"/>
              <a:t>('2023-10-20');</a:t>
            </a:r>
          </a:p>
        </p:txBody>
      </p:sp>
    </p:spTree>
    <p:extLst>
      <p:ext uri="{BB962C8B-B14F-4D97-AF65-F5344CB8AC3E}">
        <p14:creationId xmlns:p14="http://schemas.microsoft.com/office/powerpoint/2010/main" val="33264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Funções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de data - DESAFIO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23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038600" y="2677547"/>
            <a:ext cx="4114800" cy="254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pt-BR" dirty="0" smtClean="0"/>
              <a:t>Calcule a idade de todos os funcionários na tabela de </a:t>
            </a:r>
            <a:r>
              <a:rPr lang="pt-BR" dirty="0" err="1" smtClean="0"/>
              <a:t>funcionarios</a:t>
            </a:r>
            <a:r>
              <a:rPr lang="pt-B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Funções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de data - DESAFIO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24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038600" y="2677547"/>
            <a:ext cx="4114800" cy="254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pt-BR" dirty="0" smtClean="0"/>
              <a:t>Calcule a idade de todos os funcionários na tabela de </a:t>
            </a:r>
            <a:r>
              <a:rPr lang="pt-BR" dirty="0" err="1" smtClean="0"/>
              <a:t>funcionarios</a:t>
            </a:r>
            <a:r>
              <a:rPr lang="pt-B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728" y="826756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25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4278676" y="3148844"/>
            <a:ext cx="329140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2800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Índices</a:t>
            </a:r>
            <a:endParaRPr lang="en-US" sz="2800" dirty="0" smtClean="0">
              <a:solidFill>
                <a:schemeClr val="lt1"/>
              </a:solidFill>
              <a:latin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821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Índice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26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336742" y="1781910"/>
            <a:ext cx="951851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Crie um novo script;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Crie um banco de dados chamado </a:t>
            </a:r>
            <a:r>
              <a:rPr lang="pt-BR" dirty="0" err="1" smtClean="0"/>
              <a:t>cine_senai_max</a:t>
            </a:r>
            <a:r>
              <a:rPr lang="pt-BR" dirty="0" smtClean="0"/>
              <a:t>;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Ative esse BD;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Crie uma tabela chamada filmes com as </a:t>
            </a:r>
            <a:r>
              <a:rPr lang="pt-BR" sz="2400" dirty="0"/>
              <a:t>seguintes colunas: titulo VARCHAR(60),    </a:t>
            </a:r>
            <a:r>
              <a:rPr lang="pt-BR" sz="2400" dirty="0" err="1"/>
              <a:t>genero</a:t>
            </a:r>
            <a:r>
              <a:rPr lang="pt-BR" sz="2400" dirty="0"/>
              <a:t> VARCHAR(45),    </a:t>
            </a:r>
            <a:r>
              <a:rPr lang="pt-BR" sz="2400" dirty="0" err="1"/>
              <a:t>duracao</a:t>
            </a:r>
            <a:r>
              <a:rPr lang="pt-BR" sz="2400" dirty="0"/>
              <a:t> VARCHAR(45),    </a:t>
            </a:r>
            <a:r>
              <a:rPr lang="pt-BR" sz="2400" dirty="0" err="1"/>
              <a:t>ano_lancamento</a:t>
            </a:r>
            <a:r>
              <a:rPr lang="pt-BR" sz="2400" dirty="0"/>
              <a:t> INT,    </a:t>
            </a:r>
            <a:r>
              <a:rPr lang="pt-BR" sz="2400" dirty="0" err="1"/>
              <a:t>preco_aluguel</a:t>
            </a:r>
            <a:r>
              <a:rPr lang="pt-BR" sz="2400" dirty="0"/>
              <a:t> </a:t>
            </a:r>
            <a:r>
              <a:rPr lang="pt-BR" sz="2400" dirty="0" smtClean="0"/>
              <a:t>DOUBLE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6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Índice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27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732863" y="1754218"/>
            <a:ext cx="38777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Cadastre um filme:</a:t>
            </a:r>
          </a:p>
          <a:p>
            <a:r>
              <a:rPr lang="pt-BR" sz="2400" dirty="0" smtClean="0"/>
              <a:t>Titulo: Tropa de Elite</a:t>
            </a:r>
          </a:p>
          <a:p>
            <a:r>
              <a:rPr lang="pt-BR" sz="2400" dirty="0" smtClean="0"/>
              <a:t>Gênero: Ação</a:t>
            </a:r>
          </a:p>
          <a:p>
            <a:r>
              <a:rPr lang="pt-BR" sz="2400" dirty="0" smtClean="0"/>
              <a:t>Duração: 115</a:t>
            </a:r>
          </a:p>
          <a:p>
            <a:r>
              <a:rPr lang="pt-BR" sz="2400" dirty="0" smtClean="0"/>
              <a:t>Ano de lançamento: 2007</a:t>
            </a:r>
          </a:p>
          <a:p>
            <a:r>
              <a:rPr lang="pt-BR" sz="2400" dirty="0" smtClean="0"/>
              <a:t>Preço aluguel: 5.99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48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Índice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28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801366" y="1676401"/>
            <a:ext cx="4589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Observe que o </a:t>
            </a:r>
            <a:r>
              <a:rPr lang="en-US" sz="2400" dirty="0" err="1" smtClean="0"/>
              <a:t>mesmo</a:t>
            </a:r>
            <a:r>
              <a:rPr lang="en-US" sz="2400" dirty="0" smtClean="0"/>
              <a:t> </a:t>
            </a:r>
            <a:r>
              <a:rPr lang="en-US" sz="2400" dirty="0" err="1" smtClean="0"/>
              <a:t>filme</a:t>
            </a:r>
            <a:r>
              <a:rPr lang="en-US" sz="2400" dirty="0" smtClean="0"/>
              <a:t>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cadastrado</a:t>
            </a:r>
            <a:r>
              <a:rPr lang="en-US" sz="2400" dirty="0" smtClean="0"/>
              <a:t> </a:t>
            </a:r>
            <a:r>
              <a:rPr lang="en-US" sz="2400" dirty="0" err="1" smtClean="0"/>
              <a:t>várias</a:t>
            </a:r>
            <a:r>
              <a:rPr lang="en-US" sz="2400" dirty="0" smtClean="0"/>
              <a:t> </a:t>
            </a:r>
            <a:r>
              <a:rPr lang="en-US" sz="2400" dirty="0" err="1" smtClean="0"/>
              <a:t>vezes</a:t>
            </a:r>
            <a:r>
              <a:rPr lang="en-US" sz="2400" dirty="0" smtClean="0"/>
              <a:t>, e </a:t>
            </a:r>
            <a:r>
              <a:rPr lang="en-US" sz="2400" dirty="0" err="1" smtClean="0"/>
              <a:t>isso</a:t>
            </a:r>
            <a:r>
              <a:rPr lang="en-US" sz="2400" dirty="0" smtClean="0"/>
              <a:t> é um </a:t>
            </a:r>
            <a:r>
              <a:rPr lang="en-US" sz="2400" dirty="0" err="1" smtClean="0"/>
              <a:t>problema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312" y="4027943"/>
            <a:ext cx="7372888" cy="21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Índice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-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Conceito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29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98" y="1818142"/>
            <a:ext cx="4738846" cy="4396466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01632" y="1754217"/>
            <a:ext cx="56041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pt-BR" sz="2400" dirty="0" smtClean="0"/>
              <a:t>Podemos traçar um paralelo do índice em um banco de dados com um sumário que existe nos </a:t>
            </a:r>
            <a:r>
              <a:rPr lang="pt-BR" sz="2400" dirty="0"/>
              <a:t>livros. Um índice em um banco de dados é uma estrutura que melhora a velocidade de recuperação de dados de uma tabela.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27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Revisão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</a:t>
            </a:fld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680296" y="3047488"/>
            <a:ext cx="8831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  <a:hlinkClick r:id="rId3"/>
              </a:rPr>
              <a:t>https://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  <a:hlinkClick r:id="rId3"/>
              </a:rPr>
              <a:t>www.educaplay.com/learning-resources/16607231-banco_de_dados_aula_1_a_4.html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312984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Índice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-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Chave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primária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(primary key)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30</a:t>
            </a:fld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284867"/>
            <a:ext cx="2409558" cy="1597852"/>
          </a:xfrm>
          <a:prstGeom prst="rect">
            <a:avLst/>
          </a:prstGeom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/>
          </p:nvPr>
        </p:nvGraphicFramePr>
        <p:xfrm>
          <a:off x="2032000" y="411935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340997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09935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8764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6668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codigo_emp</a:t>
                      </a:r>
                      <a:endParaRPr lang="pt-BR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nome</a:t>
                      </a:r>
                      <a:endParaRPr lang="pt-BR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codigo_depot</a:t>
                      </a:r>
                      <a:endParaRPr lang="pt-BR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categ_funcional</a:t>
                      </a:r>
                      <a:endParaRPr lang="pt-BR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2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E5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Sousa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D1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C5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59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E3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Santos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D2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C5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3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E2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Silva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D1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C2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7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E1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Soares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D1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_</a:t>
                      </a:r>
                      <a:endParaRPr lang="pt-BR">
                        <a:solidFill>
                          <a:schemeClr val="accent1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51654"/>
                  </a:ext>
                </a:extLst>
              </a:tr>
            </a:tbl>
          </a:graphicData>
        </a:graphic>
      </p:graphicFrame>
      <p:sp>
        <p:nvSpPr>
          <p:cNvPr id="9" name="Retângulo Arredondado 8"/>
          <p:cNvSpPr/>
          <p:nvPr/>
        </p:nvSpPr>
        <p:spPr>
          <a:xfrm>
            <a:off x="1840523" y="3974122"/>
            <a:ext cx="2426677" cy="2203940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032000" y="3574012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Empregado</a:t>
            </a:r>
            <a:endParaRPr lang="pt-BR" sz="200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32000" y="4104122"/>
            <a:ext cx="398585" cy="398585"/>
          </a:xfrm>
          <a:prstGeom prst="rect">
            <a:avLst/>
          </a:prstGeom>
        </p:spPr>
      </p:pic>
      <p:sp>
        <p:nvSpPr>
          <p:cNvPr id="11" name="Texto Explicativo 1 10"/>
          <p:cNvSpPr/>
          <p:nvPr/>
        </p:nvSpPr>
        <p:spPr>
          <a:xfrm>
            <a:off x="4267200" y="3101481"/>
            <a:ext cx="1852246" cy="872641"/>
          </a:xfrm>
          <a:prstGeom prst="borderCallout1">
            <a:avLst>
              <a:gd name="adj1" fmla="val 18750"/>
              <a:gd name="adj2" fmla="val -8333"/>
              <a:gd name="adj3" fmla="val 129559"/>
              <a:gd name="adj4" fmla="val -34757"/>
            </a:avLst>
          </a:prstGeom>
          <a:solidFill>
            <a:srgbClr val="91C6E2"/>
          </a:solidFill>
          <a:ln w="38100">
            <a:solidFill>
              <a:srgbClr val="91C6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Chave primária/ Primary key  (PK)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783575" y="1308463"/>
            <a:ext cx="6624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É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uma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coluna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ou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uma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combinação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colunas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cujos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valores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distinguem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uma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linha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das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demais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dentro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uma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tabela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.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Esse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valor é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único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.</a:t>
            </a:r>
            <a:endParaRPr lang="pt-BR" sz="24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0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Índice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– Na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prática</a:t>
            </a:r>
            <a:endParaRPr lang="en-US" sz="28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31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293917" y="2492881"/>
            <a:ext cx="56041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pt-BR" sz="2400" dirty="0" smtClean="0"/>
              <a:t>Exclua a tabela filmes para adicionarmos um índice nessa tabela e otimizar nosso banco de dados.</a:t>
            </a:r>
          </a:p>
          <a:p>
            <a:pPr algn="ctr"/>
            <a:r>
              <a:rPr lang="pt-BR" sz="2400" dirty="0" smtClean="0">
                <a:solidFill>
                  <a:srgbClr val="F29292"/>
                </a:solidFill>
              </a:rPr>
              <a:t>DROP TABLE filmes;</a:t>
            </a:r>
            <a:endParaRPr lang="en-US" sz="2400" dirty="0">
              <a:solidFill>
                <a:srgbClr val="F292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2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Índice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– Na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prática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24783"/>
            <a:ext cx="4114800" cy="365125"/>
          </a:xfrm>
        </p:spPr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32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174" y="2577900"/>
            <a:ext cx="3219899" cy="287695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739245" y="4821382"/>
            <a:ext cx="2873828" cy="317864"/>
          </a:xfrm>
          <a:prstGeom prst="rect">
            <a:avLst/>
          </a:prstGeom>
          <a:noFill/>
          <a:ln w="57150">
            <a:solidFill>
              <a:srgbClr val="83C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em Curva 10"/>
          <p:cNvCxnSpPr>
            <a:endCxn id="10" idx="1"/>
          </p:cNvCxnSpPr>
          <p:nvPr/>
        </p:nvCxnSpPr>
        <p:spPr>
          <a:xfrm rot="5400000">
            <a:off x="3875513" y="3963193"/>
            <a:ext cx="1880854" cy="153389"/>
          </a:xfrm>
          <a:prstGeom prst="curvedConnector4">
            <a:avLst>
              <a:gd name="adj1" fmla="val -2210"/>
              <a:gd name="adj2" fmla="val 736776"/>
            </a:avLst>
          </a:prstGeom>
          <a:ln w="76200">
            <a:solidFill>
              <a:srgbClr val="83C7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6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Índice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– Na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prática</a:t>
            </a:r>
            <a:endParaRPr lang="en-US" sz="28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33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293917" y="1860458"/>
            <a:ext cx="5604165" cy="2194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pt-BR" sz="2400" dirty="0" smtClean="0"/>
              <a:t>Faça novamente o cadastro do mesmo filme anteriormente citado, porém agora informando a chave primária.</a:t>
            </a:r>
            <a:endParaRPr lang="en-US" sz="2400" dirty="0">
              <a:solidFill>
                <a:srgbClr val="F2929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2" y="4867379"/>
            <a:ext cx="10707594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Índice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– Na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prática</a:t>
            </a:r>
            <a:endParaRPr lang="en-US" sz="28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34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476252" y="1565024"/>
            <a:ext cx="7239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pt-BR" sz="2400" dirty="0" smtClean="0"/>
              <a:t>Tente cadastrar novamente esse mesmo filme. Observe que agora ele irá exibir uma mensagem de erro, pois o índice </a:t>
            </a:r>
            <a:r>
              <a:rPr lang="pt-BR" sz="2400" dirty="0" err="1" smtClean="0"/>
              <a:t>Primary</a:t>
            </a:r>
            <a:r>
              <a:rPr lang="pt-BR" sz="2400" dirty="0" smtClean="0"/>
              <a:t> </a:t>
            </a:r>
            <a:r>
              <a:rPr lang="pt-BR" sz="2400" dirty="0" err="1" smtClean="0"/>
              <a:t>key</a:t>
            </a:r>
            <a:r>
              <a:rPr lang="pt-BR" sz="2400" dirty="0" smtClean="0"/>
              <a:t>, além de ajudar no processo de busca dos dados, é importando para identificar e garantir que os dados não se repitam.</a:t>
            </a:r>
            <a:endParaRPr lang="en-US" sz="2400" dirty="0">
              <a:solidFill>
                <a:srgbClr val="F2929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068" y="5652047"/>
            <a:ext cx="7323864" cy="40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Índice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–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Exemplos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24783"/>
            <a:ext cx="4114800" cy="365125"/>
          </a:xfrm>
        </p:spPr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35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01" y="2577900"/>
            <a:ext cx="3219899" cy="287695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164772" y="4721235"/>
            <a:ext cx="2873828" cy="418011"/>
          </a:xfrm>
          <a:prstGeom prst="rect">
            <a:avLst/>
          </a:prstGeom>
          <a:noFill/>
          <a:ln w="57150">
            <a:solidFill>
              <a:srgbClr val="83C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em Curva 10"/>
          <p:cNvCxnSpPr>
            <a:endCxn id="10" idx="1"/>
          </p:cNvCxnSpPr>
          <p:nvPr/>
        </p:nvCxnSpPr>
        <p:spPr>
          <a:xfrm rot="5400000">
            <a:off x="324395" y="4028903"/>
            <a:ext cx="1741715" cy="60960"/>
          </a:xfrm>
          <a:prstGeom prst="curvedConnector4">
            <a:avLst>
              <a:gd name="adj1" fmla="val -7000"/>
              <a:gd name="adj2" fmla="val 1274995"/>
            </a:avLst>
          </a:prstGeom>
          <a:ln w="76200">
            <a:solidFill>
              <a:srgbClr val="83C7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467" y="2530268"/>
            <a:ext cx="3191320" cy="29245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644" y="2530268"/>
            <a:ext cx="3839111" cy="2924583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044888" y="4721235"/>
            <a:ext cx="2873828" cy="319983"/>
          </a:xfrm>
          <a:prstGeom prst="rect">
            <a:avLst/>
          </a:prstGeom>
          <a:noFill/>
          <a:ln w="57150">
            <a:solidFill>
              <a:srgbClr val="83C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em Curva 13"/>
          <p:cNvCxnSpPr>
            <a:endCxn id="13" idx="1"/>
          </p:cNvCxnSpPr>
          <p:nvPr/>
        </p:nvCxnSpPr>
        <p:spPr>
          <a:xfrm rot="5400000">
            <a:off x="4180004" y="3955382"/>
            <a:ext cx="1790730" cy="60961"/>
          </a:xfrm>
          <a:prstGeom prst="curvedConnector4">
            <a:avLst>
              <a:gd name="adj1" fmla="val -3541"/>
              <a:gd name="adj2" fmla="val 1078882"/>
            </a:avLst>
          </a:prstGeom>
          <a:ln w="76200">
            <a:solidFill>
              <a:srgbClr val="83C7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8590807" y="4733578"/>
            <a:ext cx="3142013" cy="319983"/>
          </a:xfrm>
          <a:prstGeom prst="rect">
            <a:avLst/>
          </a:prstGeom>
          <a:noFill/>
          <a:ln w="57150">
            <a:solidFill>
              <a:srgbClr val="83C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em Curva 17"/>
          <p:cNvCxnSpPr>
            <a:endCxn id="17" idx="1"/>
          </p:cNvCxnSpPr>
          <p:nvPr/>
        </p:nvCxnSpPr>
        <p:spPr>
          <a:xfrm rot="5400000">
            <a:off x="7725925" y="3967724"/>
            <a:ext cx="1790729" cy="60963"/>
          </a:xfrm>
          <a:prstGeom prst="curvedConnector4">
            <a:avLst>
              <a:gd name="adj1" fmla="val -4204"/>
              <a:gd name="adj2" fmla="val 1020409"/>
            </a:avLst>
          </a:prstGeom>
          <a:ln w="76200">
            <a:solidFill>
              <a:srgbClr val="83C7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Índice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–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Exercícios</a:t>
            </a:r>
            <a:endParaRPr lang="en-US" sz="28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36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038164" y="2492881"/>
            <a:ext cx="81156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Abra o arquivo </a:t>
            </a:r>
            <a:r>
              <a:rPr lang="pt-BR" sz="2400" dirty="0" err="1" smtClean="0"/>
              <a:t>dados_filmes.sql</a:t>
            </a:r>
            <a:r>
              <a:rPr lang="pt-BR" sz="240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Faça o cadastro dos filmes disponibilizados no arquivo;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Verifique se os filmes foram cadastrados fazendo uma consulta simples de todas as colunas.</a:t>
            </a:r>
          </a:p>
        </p:txBody>
      </p:sp>
    </p:spTree>
    <p:extLst>
      <p:ext uri="{BB962C8B-B14F-4D97-AF65-F5344CB8AC3E}">
        <p14:creationId xmlns:p14="http://schemas.microsoft.com/office/powerpoint/2010/main" val="42368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Índice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–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Exercícios</a:t>
            </a:r>
            <a:endParaRPr lang="en-US" sz="28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37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744962" y="1938883"/>
            <a:ext cx="67020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Localize o nome e gênero do filme com id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Localize o nome e </a:t>
            </a:r>
            <a:r>
              <a:rPr lang="pt-BR" sz="2400" dirty="0" smtClean="0"/>
              <a:t>ano de lançamento </a:t>
            </a:r>
            <a:r>
              <a:rPr lang="pt-BR" sz="2400" dirty="0"/>
              <a:t>do filme com id </a:t>
            </a:r>
            <a:r>
              <a:rPr lang="pt-BR" sz="2400" dirty="0" smtClean="0"/>
              <a:t>33</a:t>
            </a:r>
            <a:endParaRPr lang="pt-BR" sz="2400" dirty="0"/>
          </a:p>
          <a:p>
            <a:r>
              <a:rPr lang="pt-BR" sz="2000" dirty="0" smtClean="0">
                <a:solidFill>
                  <a:srgbClr val="F29292"/>
                </a:solidFill>
              </a:rPr>
              <a:t>Observe que ao consultar dados utilizando como filtro uma chave primária ele sempre deverá retornar um único registro</a:t>
            </a:r>
            <a:endParaRPr lang="pt-BR" sz="2000" dirty="0">
              <a:solidFill>
                <a:srgbClr val="F292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Índice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–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Exercícios</a:t>
            </a:r>
            <a:endParaRPr lang="en-US" sz="28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38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439281" y="2492881"/>
            <a:ext cx="73134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 registro com id 73 foi cadastrado incorretamente. Localize esse registro, confirme se realmente não se trata de um filme. Caso não seja um filme, realize a exclusão.</a:t>
            </a:r>
          </a:p>
        </p:txBody>
      </p:sp>
    </p:spTree>
    <p:extLst>
      <p:ext uri="{BB962C8B-B14F-4D97-AF65-F5344CB8AC3E}">
        <p14:creationId xmlns:p14="http://schemas.microsoft.com/office/powerpoint/2010/main" val="42251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Índice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–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Exercícios</a:t>
            </a:r>
            <a:endParaRPr lang="en-US" sz="28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39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439281" y="2123549"/>
            <a:ext cx="73134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 filme Rio 2 foi cadastrado como filme de Ação, porém se trata de uma Animação. Primeiro consulte o filme Rio 2 pelo nome, para identificar qual é o seu ID e em seguida atualize o gênero utilizando o id do filme como filtro.</a:t>
            </a:r>
          </a:p>
        </p:txBody>
      </p:sp>
    </p:spTree>
    <p:extLst>
      <p:ext uri="{BB962C8B-B14F-4D97-AF65-F5344CB8AC3E}">
        <p14:creationId xmlns:p14="http://schemas.microsoft.com/office/powerpoint/2010/main" val="2713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11136922" cy="564838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  <a:latin typeface="Trebuchet MS" panose="020B0603020202020204" pitchFamily="34" charset="0"/>
              </a:rPr>
              <a:t>Tabela (ou Relação)</a:t>
            </a:r>
            <a:endParaRPr lang="pt-BR" sz="24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922" y="-105508"/>
            <a:ext cx="1055077" cy="699654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1151630" y="2301253"/>
          <a:ext cx="9705785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1648449"/>
                    </a:ext>
                  </a:extLst>
                </a:gridCol>
                <a:gridCol w="3203385">
                  <a:extLst>
                    <a:ext uri="{9D8B030D-6E8A-4147-A177-3AD203B41FA5}">
                      <a16:colId xmlns:a16="http://schemas.microsoft.com/office/drawing/2014/main" val="3578318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583280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29990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7307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CODIGO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NOME_JOGO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EMPRESA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ANO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GENERO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1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Minecraft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Mojang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Sandbox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85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Fortnite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Epic Games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Battle royale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6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003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Call Of Duty: Black Ops 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Activision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FPS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19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004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Need for Speed</a:t>
                      </a:r>
                      <a:r>
                        <a:rPr lang="en-US" baseline="0" smtClean="0"/>
                        <a:t>: Underground 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2004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Corrida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9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005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Battlefield 3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FPS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006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Skate</a:t>
                      </a:r>
                      <a:r>
                        <a:rPr lang="en-US" baseline="0" smtClean="0"/>
                        <a:t> 3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2010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Simulação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10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mtClean="0"/>
                        <a:t>007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Tony Hawks Pro Skater HD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Activision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Simulação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48833"/>
                  </a:ext>
                </a:extLst>
              </a:tr>
            </a:tbl>
          </a:graphicData>
        </a:graphic>
      </p:graphicFrame>
      <p:sp>
        <p:nvSpPr>
          <p:cNvPr id="9" name="Retângulo Arredondado 8"/>
          <p:cNvSpPr/>
          <p:nvPr/>
        </p:nvSpPr>
        <p:spPr>
          <a:xfrm>
            <a:off x="7502770" y="2181873"/>
            <a:ext cx="1828800" cy="3212124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 Explicativo 1 9"/>
          <p:cNvSpPr/>
          <p:nvPr/>
        </p:nvSpPr>
        <p:spPr>
          <a:xfrm>
            <a:off x="9332874" y="966906"/>
            <a:ext cx="914400" cy="612648"/>
          </a:xfrm>
          <a:prstGeom prst="borderCallout1">
            <a:avLst>
              <a:gd name="adj1" fmla="val 18750"/>
              <a:gd name="adj2" fmla="val -8333"/>
              <a:gd name="adj3" fmla="val 194781"/>
              <a:gd name="adj4" fmla="val -75512"/>
            </a:avLst>
          </a:prstGeom>
          <a:solidFill>
            <a:srgbClr val="91C6E2"/>
          </a:solidFill>
          <a:ln w="38100">
            <a:solidFill>
              <a:srgbClr val="91C6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Coluna</a:t>
            </a:r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1151629" y="4908076"/>
            <a:ext cx="9705785" cy="367649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o Explicativo 1 11"/>
          <p:cNvSpPr/>
          <p:nvPr/>
        </p:nvSpPr>
        <p:spPr>
          <a:xfrm>
            <a:off x="9943014" y="5731483"/>
            <a:ext cx="914400" cy="612648"/>
          </a:xfrm>
          <a:prstGeom prst="borderCallout1">
            <a:avLst>
              <a:gd name="adj1" fmla="val 18750"/>
              <a:gd name="adj2" fmla="val -8333"/>
              <a:gd name="adj3" fmla="val -76938"/>
              <a:gd name="adj4" fmla="val -46024"/>
            </a:avLst>
          </a:prstGeom>
          <a:solidFill>
            <a:srgbClr val="91C6E2"/>
          </a:solidFill>
          <a:ln w="38100">
            <a:solidFill>
              <a:srgbClr val="91C6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Linha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151629" y="1720208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JOGO</a:t>
            </a:r>
            <a:endParaRPr lang="pt-BR" sz="2400" b="1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Texto Explicativo 1 13"/>
          <p:cNvSpPr/>
          <p:nvPr/>
        </p:nvSpPr>
        <p:spPr>
          <a:xfrm>
            <a:off x="2381089" y="652049"/>
            <a:ext cx="1335126" cy="813373"/>
          </a:xfrm>
          <a:prstGeom prst="borderCallout1">
            <a:avLst>
              <a:gd name="adj1" fmla="val 18750"/>
              <a:gd name="adj2" fmla="val -8333"/>
              <a:gd name="adj3" fmla="val 144336"/>
              <a:gd name="adj4" fmla="val -47415"/>
            </a:avLst>
          </a:prstGeom>
          <a:solidFill>
            <a:srgbClr val="91C6E2"/>
          </a:solidFill>
          <a:ln w="38100">
            <a:solidFill>
              <a:srgbClr val="91C6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Nome da tabela</a:t>
            </a:r>
            <a:endParaRPr lang="pt-BR"/>
          </a:p>
        </p:txBody>
      </p:sp>
      <p:sp>
        <p:nvSpPr>
          <p:cNvPr id="15" name="Retângulo Arredondado 14"/>
          <p:cNvSpPr/>
          <p:nvPr/>
        </p:nvSpPr>
        <p:spPr>
          <a:xfrm>
            <a:off x="2782304" y="2181874"/>
            <a:ext cx="3194621" cy="587194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o Explicativo 1 15"/>
          <p:cNvSpPr/>
          <p:nvPr/>
        </p:nvSpPr>
        <p:spPr>
          <a:xfrm>
            <a:off x="5336958" y="1007651"/>
            <a:ext cx="1335126" cy="813373"/>
          </a:xfrm>
          <a:prstGeom prst="borderCallout1">
            <a:avLst>
              <a:gd name="adj1" fmla="val 18750"/>
              <a:gd name="adj2" fmla="val -8333"/>
              <a:gd name="adj3" fmla="val 144336"/>
              <a:gd name="adj4" fmla="val -47415"/>
            </a:avLst>
          </a:prstGeom>
          <a:solidFill>
            <a:srgbClr val="91C6E2"/>
          </a:solidFill>
          <a:ln w="38100">
            <a:solidFill>
              <a:srgbClr val="91C6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Nome de campo</a:t>
            </a:r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2782303" y="4523294"/>
            <a:ext cx="3194621" cy="384782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o Explicativo 1 17"/>
          <p:cNvSpPr/>
          <p:nvPr/>
        </p:nvSpPr>
        <p:spPr>
          <a:xfrm>
            <a:off x="4001832" y="5542977"/>
            <a:ext cx="1335126" cy="813373"/>
          </a:xfrm>
          <a:prstGeom prst="borderCallout1">
            <a:avLst>
              <a:gd name="adj1" fmla="val 18750"/>
              <a:gd name="adj2" fmla="val -8333"/>
              <a:gd name="adj3" fmla="val -103566"/>
              <a:gd name="adj4" fmla="val -23708"/>
            </a:avLst>
          </a:prstGeom>
          <a:solidFill>
            <a:srgbClr val="91C6E2"/>
          </a:solidFill>
          <a:ln w="38100">
            <a:solidFill>
              <a:srgbClr val="91C6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Valor de campo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3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Índice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–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Exercícios</a:t>
            </a:r>
            <a:endParaRPr lang="en-US" sz="28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40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868331" y="2123549"/>
            <a:ext cx="64553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 </a:t>
            </a:r>
            <a:r>
              <a:rPr lang="pt-BR" sz="2400" dirty="0"/>
              <a:t>f</a:t>
            </a:r>
            <a:r>
              <a:rPr lang="pt-BR" sz="2400" dirty="0" smtClean="0"/>
              <a:t>ilme Tropa de Elite apesar do tempo, no Cine Senai Max ainda possui uma grande demanda. Como forma de aumentar os lucros, foi solicitado um aumento em 10% no preço do aluguel do filme.</a:t>
            </a:r>
          </a:p>
        </p:txBody>
      </p:sp>
    </p:spTree>
    <p:extLst>
      <p:ext uri="{BB962C8B-B14F-4D97-AF65-F5344CB8AC3E}">
        <p14:creationId xmlns:p14="http://schemas.microsoft.com/office/powerpoint/2010/main" val="25437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12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4517" y="2963334"/>
            <a:ext cx="1722967" cy="931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8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Detalhes sobre as tabelas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5</a:t>
            </a:fld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51034" y="2726832"/>
            <a:ext cx="10289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As linhas de uma tabela não tem ordenação, a menos que a instrução de consulta tenha especificado explicitamente uma ordenação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Os valores de uma tabela são atômico e monovalorados</a:t>
            </a:r>
          </a:p>
        </p:txBody>
      </p:sp>
    </p:spTree>
    <p:extLst>
      <p:ext uri="{BB962C8B-B14F-4D97-AF65-F5344CB8AC3E}">
        <p14:creationId xmlns:p14="http://schemas.microsoft.com/office/powerpoint/2010/main" val="11950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728" y="826756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6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4278676" y="3148844"/>
            <a:ext cx="329140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2800" dirty="0" smtClean="0">
                <a:solidFill>
                  <a:schemeClr val="lt1"/>
                </a:solidFill>
                <a:latin typeface="Trebuchet MS"/>
                <a:sym typeface="Trebuchet MS"/>
              </a:rPr>
              <a:t>ALTERAR</a:t>
            </a:r>
          </a:p>
        </p:txBody>
      </p:sp>
    </p:spTree>
    <p:extLst>
      <p:ext uri="{BB962C8B-B14F-4D97-AF65-F5344CB8AC3E}">
        <p14:creationId xmlns:p14="http://schemas.microsoft.com/office/powerpoint/2010/main" val="117922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Preparando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ambiente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7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193300" y="1873998"/>
            <a:ext cx="7805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Crie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um script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sql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em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branco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Salve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pasta AULA 3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dentro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da pasta Banco de Dados;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Deixe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também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script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desenvolvido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AULA 2 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também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script que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possui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cadastro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todos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os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funcionarios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abertos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;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Ative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o banco de dados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empresa_xpto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;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 script da AULA 3 execute o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seguinte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comando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: 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	SET SQL_SAFE_UPDATES = 0;</a:t>
            </a:r>
          </a:p>
        </p:txBody>
      </p:sp>
    </p:spTree>
    <p:extLst>
      <p:ext uri="{BB962C8B-B14F-4D97-AF65-F5344CB8AC3E}">
        <p14:creationId xmlns:p14="http://schemas.microsoft.com/office/powerpoint/2010/main" val="8818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Alteração de registros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8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510536" y="3259724"/>
            <a:ext cx="9462264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UPDATE </a:t>
            </a:r>
            <a:r>
              <a:rPr lang="en-US" sz="2800" smtClean="0">
                <a:solidFill>
                  <a:srgbClr val="83C7E5"/>
                </a:solidFill>
                <a:latin typeface="Trebuchet MS" panose="020B0603020202020204" pitchFamily="34" charset="0"/>
              </a:rPr>
              <a:t>&lt;tabela&gt; </a:t>
            </a: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SET </a:t>
            </a:r>
            <a:r>
              <a:rPr lang="en-US" sz="2800" smtClean="0">
                <a:solidFill>
                  <a:srgbClr val="83C7E5"/>
                </a:solidFill>
                <a:latin typeface="Trebuchet MS" panose="020B0603020202020204" pitchFamily="34" charset="0"/>
              </a:rPr>
              <a:t>&lt;campo&gt; </a:t>
            </a: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= </a:t>
            </a:r>
            <a:r>
              <a:rPr lang="en-US" sz="2800" smtClean="0">
                <a:solidFill>
                  <a:srgbClr val="83C7E5"/>
                </a:solidFill>
                <a:latin typeface="Trebuchet MS" panose="020B0603020202020204" pitchFamily="34" charset="0"/>
              </a:rPr>
              <a:t>&lt;expressão&gt; [condição]</a:t>
            </a: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766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Alteração de registros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9 a 12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9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-580788" y="3231545"/>
            <a:ext cx="13353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Exemplo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: </a:t>
            </a:r>
          </a:p>
          <a:p>
            <a:pPr algn="ctr">
              <a:lnSpc>
                <a:spcPct val="20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UPDATE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funcionarios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set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nome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= “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Seu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Nome” WHERE 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nome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= “Monica Yates”;</a:t>
            </a:r>
          </a:p>
        </p:txBody>
      </p:sp>
    </p:spTree>
    <p:extLst>
      <p:ext uri="{BB962C8B-B14F-4D97-AF65-F5344CB8AC3E}">
        <p14:creationId xmlns:p14="http://schemas.microsoft.com/office/powerpoint/2010/main" val="256545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4315</TotalTime>
  <Words>1254</Words>
  <Application>Microsoft Office PowerPoint</Application>
  <PresentationFormat>Widescreen</PresentationFormat>
  <Paragraphs>240</Paragraphs>
  <Slides>41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</dc:creator>
  <cp:lastModifiedBy>Vitor</cp:lastModifiedBy>
  <cp:revision>246</cp:revision>
  <dcterms:created xsi:type="dcterms:W3CDTF">2022-03-22T22:38:44Z</dcterms:created>
  <dcterms:modified xsi:type="dcterms:W3CDTF">2023-10-24T10:44:41Z</dcterms:modified>
</cp:coreProperties>
</file>