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C88977E-7702-45D7-A564-3CCEF082F98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61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FAF05-3D51-4EAE-A58D-A4409DADA8C5}"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8977E-7702-45D7-A564-3CCEF082F98F}" type="slidenum">
              <a:rPr lang="en-IN" smtClean="0"/>
              <a:t>‹#›</a:t>
            </a:fld>
            <a:endParaRPr lang="en-IN"/>
          </a:p>
        </p:txBody>
      </p:sp>
    </p:spTree>
    <p:extLst>
      <p:ext uri="{BB962C8B-B14F-4D97-AF65-F5344CB8AC3E}">
        <p14:creationId xmlns:p14="http://schemas.microsoft.com/office/powerpoint/2010/main" val="125986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438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188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spTree>
    <p:extLst>
      <p:ext uri="{BB962C8B-B14F-4D97-AF65-F5344CB8AC3E}">
        <p14:creationId xmlns:p14="http://schemas.microsoft.com/office/powerpoint/2010/main" val="2915153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309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426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40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546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spTree>
    <p:extLst>
      <p:ext uri="{BB962C8B-B14F-4D97-AF65-F5344CB8AC3E}">
        <p14:creationId xmlns:p14="http://schemas.microsoft.com/office/powerpoint/2010/main" val="194050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FAF05-3D51-4EAE-A58D-A4409DADA8C5}" type="datetimeFigureOut">
              <a:rPr lang="en-IN" smtClean="0"/>
              <a:t>15-10-2021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8977E-7702-45D7-A564-3CCEF082F98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670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FAF05-3D51-4EAE-A58D-A4409DADA8C5}"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8977E-7702-45D7-A564-3CCEF082F98F}" type="slidenum">
              <a:rPr lang="en-IN" smtClean="0"/>
              <a:t>‹#›</a:t>
            </a:fld>
            <a:endParaRPr lang="en-IN"/>
          </a:p>
        </p:txBody>
      </p:sp>
    </p:spTree>
    <p:extLst>
      <p:ext uri="{BB962C8B-B14F-4D97-AF65-F5344CB8AC3E}">
        <p14:creationId xmlns:p14="http://schemas.microsoft.com/office/powerpoint/2010/main" val="86106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FAF05-3D51-4EAE-A58D-A4409DADA8C5}" type="datetimeFigureOut">
              <a:rPr lang="en-IN" smtClean="0"/>
              <a:t>15-10-2021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8977E-7702-45D7-A564-3CCEF082F98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651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FAF05-3D51-4EAE-A58D-A4409DADA8C5}" type="datetimeFigureOut">
              <a:rPr lang="en-IN" smtClean="0"/>
              <a:t>15-10-2021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8977E-7702-45D7-A564-3CCEF082F98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22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FAF05-3D51-4EAE-A58D-A4409DADA8C5}" type="datetimeFigureOut">
              <a:rPr lang="en-IN" smtClean="0"/>
              <a:t>15-10-2021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88977E-7702-45D7-A564-3CCEF082F98F}" type="slidenum">
              <a:rPr lang="en-IN" smtClean="0"/>
              <a:t>‹#›</a:t>
            </a:fld>
            <a:endParaRPr lang="en-IN"/>
          </a:p>
        </p:txBody>
      </p:sp>
    </p:spTree>
    <p:extLst>
      <p:ext uri="{BB962C8B-B14F-4D97-AF65-F5344CB8AC3E}">
        <p14:creationId xmlns:p14="http://schemas.microsoft.com/office/powerpoint/2010/main" val="308112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FAF05-3D51-4EAE-A58D-A4409DADA8C5}"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8977E-7702-45D7-A564-3CCEF082F98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11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FAF05-3D51-4EAE-A58D-A4409DADA8C5}" type="datetimeFigureOut">
              <a:rPr lang="en-IN" smtClean="0"/>
              <a:t>15-10-2021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8977E-7702-45D7-A564-3CCEF082F98F}" type="slidenum">
              <a:rPr lang="en-IN" smtClean="0"/>
              <a:t>‹#›</a:t>
            </a:fld>
            <a:endParaRPr lang="en-IN"/>
          </a:p>
        </p:txBody>
      </p:sp>
    </p:spTree>
    <p:extLst>
      <p:ext uri="{BB962C8B-B14F-4D97-AF65-F5344CB8AC3E}">
        <p14:creationId xmlns:p14="http://schemas.microsoft.com/office/powerpoint/2010/main" val="205890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FAF05-3D51-4EAE-A58D-A4409DADA8C5}" type="datetimeFigureOut">
              <a:rPr lang="en-IN" smtClean="0"/>
              <a:t>15-10-2021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88977E-7702-45D7-A564-3CCEF082F98F}" type="slidenum">
              <a:rPr lang="en-IN" smtClean="0"/>
              <a:t>‹#›</a:t>
            </a:fld>
            <a:endParaRPr lang="en-IN"/>
          </a:p>
        </p:txBody>
      </p:sp>
    </p:spTree>
    <p:extLst>
      <p:ext uri="{BB962C8B-B14F-4D97-AF65-F5344CB8AC3E}">
        <p14:creationId xmlns:p14="http://schemas.microsoft.com/office/powerpoint/2010/main" val="3613233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8C04-8218-4F5B-9E9B-73CFB8E29E07}"/>
              </a:ext>
            </a:extLst>
          </p:cNvPr>
          <p:cNvSpPr>
            <a:spLocks noGrp="1"/>
          </p:cNvSpPr>
          <p:nvPr>
            <p:ph type="ctrTitle"/>
          </p:nvPr>
        </p:nvSpPr>
        <p:spPr/>
        <p:txBody>
          <a:bodyPr/>
          <a:lstStyle/>
          <a:p>
            <a:r>
              <a:rPr lang="en-US" dirty="0"/>
              <a:t>Mice Protein Expression</a:t>
            </a:r>
            <a:endParaRPr lang="en-IN" dirty="0"/>
          </a:p>
        </p:txBody>
      </p:sp>
      <p:sp>
        <p:nvSpPr>
          <p:cNvPr id="3" name="Subtitle 2">
            <a:extLst>
              <a:ext uri="{FF2B5EF4-FFF2-40B4-BE49-F238E27FC236}">
                <a16:creationId xmlns:a16="http://schemas.microsoft.com/office/drawing/2014/main" id="{00528129-1039-4C35-A4F9-89B672769F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488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C2C4-6A8C-4346-8B79-68B81232DA3A}"/>
              </a:ext>
            </a:extLst>
          </p:cNvPr>
          <p:cNvSpPr>
            <a:spLocks noGrp="1"/>
          </p:cNvSpPr>
          <p:nvPr>
            <p:ph type="title"/>
          </p:nvPr>
        </p:nvSpPr>
        <p:spPr/>
        <p:txBody>
          <a:bodyPr/>
          <a:lstStyle/>
          <a:p>
            <a:r>
              <a:rPr lang="en-US" dirty="0"/>
              <a:t>                                              </a:t>
            </a:r>
            <a:r>
              <a:rPr lang="en-US" dirty="0">
                <a:solidFill>
                  <a:schemeClr val="accent3"/>
                </a:solidFill>
              </a:rPr>
              <a:t>Q &amp; A:</a:t>
            </a:r>
            <a:endParaRPr lang="en-IN" dirty="0">
              <a:solidFill>
                <a:schemeClr val="accent3"/>
              </a:solidFill>
            </a:endParaRPr>
          </a:p>
        </p:txBody>
      </p:sp>
      <p:sp>
        <p:nvSpPr>
          <p:cNvPr id="3" name="Content Placeholder 2">
            <a:extLst>
              <a:ext uri="{FF2B5EF4-FFF2-40B4-BE49-F238E27FC236}">
                <a16:creationId xmlns:a16="http://schemas.microsoft.com/office/drawing/2014/main" id="{D5C59B45-C1C4-46F8-854F-6B152E2A1F11}"/>
              </a:ext>
            </a:extLst>
          </p:cNvPr>
          <p:cNvSpPr>
            <a:spLocks noGrp="1"/>
          </p:cNvSpPr>
          <p:nvPr>
            <p:ph idx="1"/>
          </p:nvPr>
        </p:nvSpPr>
        <p:spPr/>
        <p:txBody>
          <a:bodyPr>
            <a:normAutofit/>
          </a:bodyPr>
          <a:lstStyle/>
          <a:p>
            <a:pPr marL="0" indent="0">
              <a:buNone/>
            </a:pPr>
            <a:r>
              <a:rPr lang="en-US" dirty="0"/>
              <a:t>Q1) What’s the source of data?</a:t>
            </a:r>
          </a:p>
          <a:p>
            <a:pPr marL="0" indent="0">
              <a:buNone/>
            </a:pPr>
            <a:r>
              <a:rPr lang="en-US" dirty="0"/>
              <a:t>       The data for training is provided by the client.</a:t>
            </a:r>
          </a:p>
          <a:p>
            <a:pPr marL="0" indent="0">
              <a:buNone/>
            </a:pPr>
            <a:r>
              <a:rPr lang="en-US" dirty="0"/>
              <a:t>Q2) What was the type of the data?</a:t>
            </a:r>
          </a:p>
          <a:p>
            <a:pPr marL="0" indent="0">
              <a:buNone/>
            </a:pPr>
            <a:r>
              <a:rPr lang="en-US" dirty="0"/>
              <a:t>       The data was the combination of numerical and categorical values.</a:t>
            </a:r>
          </a:p>
          <a:p>
            <a:pPr marL="0" indent="0">
              <a:buNone/>
            </a:pPr>
            <a:r>
              <a:rPr lang="en-US" dirty="0"/>
              <a:t>Q3) What’s the complete flow you followed in this project?</a:t>
            </a:r>
          </a:p>
          <a:p>
            <a:pPr marL="0" indent="0">
              <a:buNone/>
            </a:pPr>
            <a:r>
              <a:rPr lang="en-US" dirty="0"/>
              <a:t>       Refer slide 3 for better understanding.</a:t>
            </a:r>
          </a:p>
          <a:p>
            <a:pPr marL="0" indent="0">
              <a:buNone/>
            </a:pPr>
            <a:endParaRPr lang="en-US" baseline="30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952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3AD4-62B5-4625-A184-791118B325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62E97F-00D9-449F-A0BF-C5AB729BB55E}"/>
              </a:ext>
            </a:extLst>
          </p:cNvPr>
          <p:cNvSpPr>
            <a:spLocks noGrp="1"/>
          </p:cNvSpPr>
          <p:nvPr>
            <p:ph idx="1"/>
          </p:nvPr>
        </p:nvSpPr>
        <p:spPr/>
        <p:txBody>
          <a:bodyPr>
            <a:normAutofit fontScale="85000" lnSpcReduction="10000"/>
          </a:bodyPr>
          <a:lstStyle/>
          <a:p>
            <a:pPr marL="0" indent="0">
              <a:buNone/>
            </a:pPr>
            <a:r>
              <a:rPr lang="en-US" dirty="0"/>
              <a:t>Q4) What techniques were you using for data preprocessing?</a:t>
            </a:r>
          </a:p>
          <a:p>
            <a:pPr lvl="1"/>
            <a:r>
              <a:rPr lang="en-US" sz="2400" dirty="0"/>
              <a:t>Removing unwanted attributes</a:t>
            </a:r>
          </a:p>
          <a:p>
            <a:pPr lvl="1"/>
            <a:r>
              <a:rPr lang="en-US" sz="2400" dirty="0"/>
              <a:t>Visualizing relation of independent variables with each other and output variables</a:t>
            </a:r>
          </a:p>
          <a:p>
            <a:pPr lvl="1"/>
            <a:r>
              <a:rPr lang="en-US" sz="2400" dirty="0"/>
              <a:t>Checking and changing Distribution of continuous values </a:t>
            </a:r>
          </a:p>
          <a:p>
            <a:pPr lvl="1"/>
            <a:r>
              <a:rPr lang="en-US" sz="2400" dirty="0"/>
              <a:t>Removing outliers </a:t>
            </a:r>
          </a:p>
          <a:p>
            <a:pPr lvl="1"/>
            <a:r>
              <a:rPr lang="en-US" sz="2400" dirty="0"/>
              <a:t>Cleaning data and imputing if null values are present.</a:t>
            </a:r>
          </a:p>
          <a:p>
            <a:pPr lvl="1"/>
            <a:r>
              <a:rPr lang="en-US" sz="2400" dirty="0"/>
              <a:t>Converting categorical data into numeric values.</a:t>
            </a:r>
          </a:p>
          <a:p>
            <a:pPr lvl="1"/>
            <a:r>
              <a:rPr lang="en-US" sz="2400"/>
              <a:t>Scaling the data.</a:t>
            </a:r>
            <a:endParaRPr lang="en-US" sz="2400" dirty="0"/>
          </a:p>
        </p:txBody>
      </p:sp>
    </p:spTree>
    <p:extLst>
      <p:ext uri="{BB962C8B-B14F-4D97-AF65-F5344CB8AC3E}">
        <p14:creationId xmlns:p14="http://schemas.microsoft.com/office/powerpoint/2010/main" val="319652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68B0-68F1-4906-ACD7-0FA61CC83EA9}"/>
              </a:ext>
            </a:extLst>
          </p:cNvPr>
          <p:cNvSpPr>
            <a:spLocks noGrp="1"/>
          </p:cNvSpPr>
          <p:nvPr>
            <p:ph type="title"/>
          </p:nvPr>
        </p:nvSpPr>
        <p:spPr>
          <a:xfrm>
            <a:off x="1295402" y="298581"/>
            <a:ext cx="9601196" cy="6835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D1AB2D2-783F-47BF-9D9D-F44C93C10074}"/>
              </a:ext>
            </a:extLst>
          </p:cNvPr>
          <p:cNvSpPr>
            <a:spLocks noGrp="1"/>
          </p:cNvSpPr>
          <p:nvPr>
            <p:ph idx="1"/>
          </p:nvPr>
        </p:nvSpPr>
        <p:spPr>
          <a:xfrm>
            <a:off x="1295401" y="1903445"/>
            <a:ext cx="9601196" cy="4245428"/>
          </a:xfrm>
        </p:spPr>
        <p:txBody>
          <a:bodyPr>
            <a:normAutofit lnSpcReduction="10000"/>
          </a:bodyPr>
          <a:lstStyle/>
          <a:p>
            <a:pPr marL="0" indent="0">
              <a:buNone/>
            </a:pPr>
            <a:r>
              <a:rPr lang="en-US" sz="2800" dirty="0">
                <a:solidFill>
                  <a:schemeClr val="accent3"/>
                </a:solidFill>
              </a:rPr>
              <a:t>Objective :</a:t>
            </a:r>
          </a:p>
          <a:p>
            <a:pPr marL="0" indent="0">
              <a:buNone/>
            </a:pPr>
            <a:r>
              <a:rPr lang="en-US" sz="2800" dirty="0"/>
              <a:t>The main objective is to identify subsets of proteins that are discriminant between the classes. The model will determine whether the sample/mice is </a:t>
            </a:r>
            <a:r>
              <a:rPr lang="en-US" sz="2800" dirty="0" err="1"/>
              <a:t>trisomic</a:t>
            </a:r>
            <a:r>
              <a:rPr lang="en-US" sz="2800" dirty="0"/>
              <a:t> or control.</a:t>
            </a:r>
          </a:p>
          <a:p>
            <a:pPr marL="0" indent="0">
              <a:buNone/>
            </a:pPr>
            <a:r>
              <a:rPr lang="en-US" sz="2800" dirty="0"/>
              <a:t>Benefits :</a:t>
            </a:r>
          </a:p>
          <a:p>
            <a:r>
              <a:rPr lang="en-US" sz="2800" dirty="0"/>
              <a:t>Detection of disease at early stage.</a:t>
            </a:r>
          </a:p>
          <a:p>
            <a:r>
              <a:rPr lang="en-US" sz="2800" dirty="0"/>
              <a:t>Prevents further suffering of patients.</a:t>
            </a:r>
          </a:p>
          <a:p>
            <a:r>
              <a:rPr lang="en-US" sz="2800" dirty="0"/>
              <a:t>Can save many lives.</a:t>
            </a:r>
          </a:p>
          <a:p>
            <a:endParaRPr lang="en-US" sz="2800" dirty="0"/>
          </a:p>
          <a:p>
            <a:pPr marL="0" indent="0">
              <a:buNone/>
            </a:pPr>
            <a:endParaRPr lang="en-US" sz="2800" dirty="0"/>
          </a:p>
          <a:p>
            <a:endParaRPr lang="en-IN" sz="2800" dirty="0"/>
          </a:p>
        </p:txBody>
      </p:sp>
    </p:spTree>
    <p:extLst>
      <p:ext uri="{BB962C8B-B14F-4D97-AF65-F5344CB8AC3E}">
        <p14:creationId xmlns:p14="http://schemas.microsoft.com/office/powerpoint/2010/main" val="415608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B250-21BD-445E-ADE0-5F33862C6EA0}"/>
              </a:ext>
            </a:extLst>
          </p:cNvPr>
          <p:cNvSpPr>
            <a:spLocks noGrp="1"/>
          </p:cNvSpPr>
          <p:nvPr>
            <p:ph type="title"/>
          </p:nvPr>
        </p:nvSpPr>
        <p:spPr>
          <a:xfrm>
            <a:off x="1295401" y="549638"/>
            <a:ext cx="9601196" cy="438539"/>
          </a:xfrm>
        </p:spPr>
        <p:txBody>
          <a:bodyPr>
            <a:normAutofit fontScale="90000"/>
          </a:bodyPr>
          <a:lstStyle/>
          <a:p>
            <a:r>
              <a:rPr lang="en-US" sz="2800" dirty="0"/>
              <a:t>Architecture</a:t>
            </a:r>
            <a:endParaRPr lang="en-IN" sz="2800" dirty="0"/>
          </a:p>
        </p:txBody>
      </p:sp>
      <p:sp>
        <p:nvSpPr>
          <p:cNvPr id="3" name="Content Placeholder 2">
            <a:extLst>
              <a:ext uri="{FF2B5EF4-FFF2-40B4-BE49-F238E27FC236}">
                <a16:creationId xmlns:a16="http://schemas.microsoft.com/office/drawing/2014/main" id="{04DFE541-2263-4D56-B662-F8FE3C29084A}"/>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5C2C84DB-E133-464F-8A3E-3846C082CCEA}"/>
              </a:ext>
            </a:extLst>
          </p:cNvPr>
          <p:cNvSpPr/>
          <p:nvPr/>
        </p:nvSpPr>
        <p:spPr>
          <a:xfrm>
            <a:off x="1486677" y="1057467"/>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5" name="Rectangle 4">
            <a:extLst>
              <a:ext uri="{FF2B5EF4-FFF2-40B4-BE49-F238E27FC236}">
                <a16:creationId xmlns:a16="http://schemas.microsoft.com/office/drawing/2014/main" id="{371E1469-E2F4-4B23-AE18-75CF5671D078}"/>
              </a:ext>
            </a:extLst>
          </p:cNvPr>
          <p:cNvSpPr/>
          <p:nvPr/>
        </p:nvSpPr>
        <p:spPr>
          <a:xfrm>
            <a:off x="3848873" y="1057467"/>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Description</a:t>
            </a:r>
            <a:endParaRPr lang="en-IN" dirty="0"/>
          </a:p>
        </p:txBody>
      </p:sp>
      <p:sp>
        <p:nvSpPr>
          <p:cNvPr id="6" name="Rectangle 5">
            <a:extLst>
              <a:ext uri="{FF2B5EF4-FFF2-40B4-BE49-F238E27FC236}">
                <a16:creationId xmlns:a16="http://schemas.microsoft.com/office/drawing/2014/main" id="{0D00F70B-17FE-45AD-8FDC-9F98DA7ED902}"/>
              </a:ext>
            </a:extLst>
          </p:cNvPr>
          <p:cNvSpPr/>
          <p:nvPr/>
        </p:nvSpPr>
        <p:spPr>
          <a:xfrm>
            <a:off x="6157421" y="1057467"/>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7" name="Rectangle 6">
            <a:extLst>
              <a:ext uri="{FF2B5EF4-FFF2-40B4-BE49-F238E27FC236}">
                <a16:creationId xmlns:a16="http://schemas.microsoft.com/office/drawing/2014/main" id="{3A38CE5C-9B5E-42FB-9D15-3C6315DC948B}"/>
              </a:ext>
            </a:extLst>
          </p:cNvPr>
          <p:cNvSpPr/>
          <p:nvPr/>
        </p:nvSpPr>
        <p:spPr>
          <a:xfrm>
            <a:off x="8347788" y="1020490"/>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 </a:t>
            </a:r>
            <a:endParaRPr lang="en-IN" dirty="0"/>
          </a:p>
        </p:txBody>
      </p:sp>
      <p:sp>
        <p:nvSpPr>
          <p:cNvPr id="8" name="Rectangle 7">
            <a:extLst>
              <a:ext uri="{FF2B5EF4-FFF2-40B4-BE49-F238E27FC236}">
                <a16:creationId xmlns:a16="http://schemas.microsoft.com/office/drawing/2014/main" id="{E9A5E98B-710E-4D2F-B1A0-F0D6A4008916}"/>
              </a:ext>
            </a:extLst>
          </p:cNvPr>
          <p:cNvSpPr/>
          <p:nvPr/>
        </p:nvSpPr>
        <p:spPr>
          <a:xfrm>
            <a:off x="1486676" y="2621557"/>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Training</a:t>
            </a:r>
            <a:endParaRPr lang="en-IN" dirty="0"/>
          </a:p>
        </p:txBody>
      </p:sp>
      <p:sp>
        <p:nvSpPr>
          <p:cNvPr id="9" name="Rectangle 8">
            <a:extLst>
              <a:ext uri="{FF2B5EF4-FFF2-40B4-BE49-F238E27FC236}">
                <a16:creationId xmlns:a16="http://schemas.microsoft.com/office/drawing/2014/main" id="{DE734FA5-6DC4-4E6E-B7D1-91A498F7FBB1}"/>
              </a:ext>
            </a:extLst>
          </p:cNvPr>
          <p:cNvSpPr/>
          <p:nvPr/>
        </p:nvSpPr>
        <p:spPr>
          <a:xfrm>
            <a:off x="8347787" y="2593909"/>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 </a:t>
            </a:r>
            <a:endParaRPr lang="en-IN" dirty="0"/>
          </a:p>
        </p:txBody>
      </p:sp>
      <p:sp>
        <p:nvSpPr>
          <p:cNvPr id="10" name="Rectangle 9">
            <a:extLst>
              <a:ext uri="{FF2B5EF4-FFF2-40B4-BE49-F238E27FC236}">
                <a16:creationId xmlns:a16="http://schemas.microsoft.com/office/drawing/2014/main" id="{67F5FE8B-3E69-4425-A699-D24694D2CA47}"/>
              </a:ext>
            </a:extLst>
          </p:cNvPr>
          <p:cNvSpPr/>
          <p:nvPr/>
        </p:nvSpPr>
        <p:spPr>
          <a:xfrm>
            <a:off x="3856264" y="2593909"/>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t>
            </a:r>
            <a:r>
              <a:rPr lang="en-US" dirty="0" err="1"/>
              <a:t>Calssification</a:t>
            </a:r>
            <a:endParaRPr lang="en-IN" dirty="0"/>
          </a:p>
        </p:txBody>
      </p:sp>
      <p:sp>
        <p:nvSpPr>
          <p:cNvPr id="11" name="Rectangle 10">
            <a:extLst>
              <a:ext uri="{FF2B5EF4-FFF2-40B4-BE49-F238E27FC236}">
                <a16:creationId xmlns:a16="http://schemas.microsoft.com/office/drawing/2014/main" id="{59C6F24A-A922-433C-AEF0-7057F6D5F15C}"/>
              </a:ext>
            </a:extLst>
          </p:cNvPr>
          <p:cNvSpPr/>
          <p:nvPr/>
        </p:nvSpPr>
        <p:spPr>
          <a:xfrm>
            <a:off x="1486676" y="4121022"/>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Start</a:t>
            </a:r>
            <a:endParaRPr lang="en-IN" dirty="0"/>
          </a:p>
        </p:txBody>
      </p:sp>
      <p:sp>
        <p:nvSpPr>
          <p:cNvPr id="12" name="Rectangle 11">
            <a:extLst>
              <a:ext uri="{FF2B5EF4-FFF2-40B4-BE49-F238E27FC236}">
                <a16:creationId xmlns:a16="http://schemas.microsoft.com/office/drawing/2014/main" id="{A8EB8A94-7B4E-4BF8-87E3-E9BA20244DC7}"/>
              </a:ext>
            </a:extLst>
          </p:cNvPr>
          <p:cNvSpPr/>
          <p:nvPr/>
        </p:nvSpPr>
        <p:spPr>
          <a:xfrm>
            <a:off x="8378888" y="5626019"/>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endParaRPr lang="en-IN" dirty="0"/>
          </a:p>
        </p:txBody>
      </p:sp>
      <p:sp>
        <p:nvSpPr>
          <p:cNvPr id="13" name="Rectangle 12">
            <a:extLst>
              <a:ext uri="{FF2B5EF4-FFF2-40B4-BE49-F238E27FC236}">
                <a16:creationId xmlns:a16="http://schemas.microsoft.com/office/drawing/2014/main" id="{9A26BF80-3511-4310-986F-854F5DBBDF29}"/>
              </a:ext>
            </a:extLst>
          </p:cNvPr>
          <p:cNvSpPr/>
          <p:nvPr/>
        </p:nvSpPr>
        <p:spPr>
          <a:xfrm>
            <a:off x="6157421" y="2621557"/>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endParaRPr lang="en-IN" dirty="0"/>
          </a:p>
        </p:txBody>
      </p:sp>
      <p:sp>
        <p:nvSpPr>
          <p:cNvPr id="14" name="Rectangle 13">
            <a:extLst>
              <a:ext uri="{FF2B5EF4-FFF2-40B4-BE49-F238E27FC236}">
                <a16:creationId xmlns:a16="http://schemas.microsoft.com/office/drawing/2014/main" id="{2FC496B1-46EC-47F4-8A12-0C4116B3236C}"/>
              </a:ext>
            </a:extLst>
          </p:cNvPr>
          <p:cNvSpPr/>
          <p:nvPr/>
        </p:nvSpPr>
        <p:spPr>
          <a:xfrm>
            <a:off x="3856264" y="4121022"/>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 (Sample) </a:t>
            </a:r>
            <a:endParaRPr lang="en-IN" dirty="0"/>
          </a:p>
        </p:txBody>
      </p:sp>
      <p:sp>
        <p:nvSpPr>
          <p:cNvPr id="17" name="Rectangle 16">
            <a:extLst>
              <a:ext uri="{FF2B5EF4-FFF2-40B4-BE49-F238E27FC236}">
                <a16:creationId xmlns:a16="http://schemas.microsoft.com/office/drawing/2014/main" id="{E352B2E3-81E3-4210-897A-B50A5C883903}"/>
              </a:ext>
            </a:extLst>
          </p:cNvPr>
          <p:cNvSpPr/>
          <p:nvPr/>
        </p:nvSpPr>
        <p:spPr>
          <a:xfrm>
            <a:off x="6225852" y="4121022"/>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Classifies accordingly </a:t>
            </a:r>
            <a:endParaRPr lang="en-IN" dirty="0"/>
          </a:p>
        </p:txBody>
      </p:sp>
      <p:sp>
        <p:nvSpPr>
          <p:cNvPr id="21" name="Rectangle 20">
            <a:extLst>
              <a:ext uri="{FF2B5EF4-FFF2-40B4-BE49-F238E27FC236}">
                <a16:creationId xmlns:a16="http://schemas.microsoft.com/office/drawing/2014/main" id="{DF07B0D1-60BC-47AC-8C55-9FAB3520749A}"/>
              </a:ext>
            </a:extLst>
          </p:cNvPr>
          <p:cNvSpPr/>
          <p:nvPr/>
        </p:nvSpPr>
        <p:spPr>
          <a:xfrm>
            <a:off x="8347787" y="4109964"/>
            <a:ext cx="169817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cxnSp>
        <p:nvCxnSpPr>
          <p:cNvPr id="23" name="Straight Arrow Connector 22">
            <a:extLst>
              <a:ext uri="{FF2B5EF4-FFF2-40B4-BE49-F238E27FC236}">
                <a16:creationId xmlns:a16="http://schemas.microsoft.com/office/drawing/2014/main" id="{9A1D9C61-F63D-4973-AD8B-E20EEABED580}"/>
              </a:ext>
            </a:extLst>
          </p:cNvPr>
          <p:cNvCxnSpPr>
            <a:stCxn id="4" idx="3"/>
            <a:endCxn id="5" idx="1"/>
          </p:cNvCxnSpPr>
          <p:nvPr/>
        </p:nvCxnSpPr>
        <p:spPr>
          <a:xfrm>
            <a:off x="3184848" y="1617304"/>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A0D39E-2A44-484C-BFDE-DAAA1C3A10F7}"/>
              </a:ext>
            </a:extLst>
          </p:cNvPr>
          <p:cNvCxnSpPr/>
          <p:nvPr/>
        </p:nvCxnSpPr>
        <p:spPr>
          <a:xfrm>
            <a:off x="5493396" y="1639073"/>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AFE9A35-A64D-4CF7-AE2B-0968D789BEEB}"/>
              </a:ext>
            </a:extLst>
          </p:cNvPr>
          <p:cNvCxnSpPr/>
          <p:nvPr/>
        </p:nvCxnSpPr>
        <p:spPr>
          <a:xfrm>
            <a:off x="7683762" y="1632850"/>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26FDB41-E14C-43F3-9DD1-7ECC41F7A50D}"/>
              </a:ext>
            </a:extLst>
          </p:cNvPr>
          <p:cNvCxnSpPr/>
          <p:nvPr/>
        </p:nvCxnSpPr>
        <p:spPr>
          <a:xfrm>
            <a:off x="3184847" y="4669801"/>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1B51899-9987-4AE3-82BE-A2A1E9F973DC}"/>
              </a:ext>
            </a:extLst>
          </p:cNvPr>
          <p:cNvCxnSpPr/>
          <p:nvPr/>
        </p:nvCxnSpPr>
        <p:spPr>
          <a:xfrm>
            <a:off x="5493396" y="4680859"/>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16A49C1-95CB-4420-8C22-35E420020EAD}"/>
              </a:ext>
            </a:extLst>
          </p:cNvPr>
          <p:cNvCxnSpPr/>
          <p:nvPr/>
        </p:nvCxnSpPr>
        <p:spPr>
          <a:xfrm>
            <a:off x="7683761" y="4680859"/>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8DF3A1A-47FB-423D-877C-6811DF0670DF}"/>
              </a:ext>
            </a:extLst>
          </p:cNvPr>
          <p:cNvCxnSpPr/>
          <p:nvPr/>
        </p:nvCxnSpPr>
        <p:spPr>
          <a:xfrm>
            <a:off x="7714863" y="4680859"/>
            <a:ext cx="664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5E551F-E841-487C-9E05-4C358578DD4E}"/>
              </a:ext>
            </a:extLst>
          </p:cNvPr>
          <p:cNvCxnSpPr>
            <a:cxnSpLocks/>
          </p:cNvCxnSpPr>
          <p:nvPr/>
        </p:nvCxnSpPr>
        <p:spPr>
          <a:xfrm>
            <a:off x="3848872" y="315374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726549D-DF01-4466-A8A7-6D44F3E2805A}"/>
              </a:ext>
            </a:extLst>
          </p:cNvPr>
          <p:cNvCxnSpPr>
            <a:stCxn id="7" idx="2"/>
            <a:endCxn id="9" idx="0"/>
          </p:cNvCxnSpPr>
          <p:nvPr/>
        </p:nvCxnSpPr>
        <p:spPr>
          <a:xfrm flipH="1">
            <a:off x="9196873" y="2140164"/>
            <a:ext cx="1" cy="45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5740935-904B-4DAE-A548-C3E11EEC3696}"/>
              </a:ext>
            </a:extLst>
          </p:cNvPr>
          <p:cNvCxnSpPr/>
          <p:nvPr/>
        </p:nvCxnSpPr>
        <p:spPr>
          <a:xfrm flipH="1">
            <a:off x="2264229" y="3645505"/>
            <a:ext cx="1" cy="45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8D4E8D-10F4-4171-891E-0F6C73DD6E36}"/>
              </a:ext>
            </a:extLst>
          </p:cNvPr>
          <p:cNvCxnSpPr/>
          <p:nvPr/>
        </p:nvCxnSpPr>
        <p:spPr>
          <a:xfrm flipH="1">
            <a:off x="9252855" y="5155684"/>
            <a:ext cx="1" cy="453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54B5FD-3E0E-4D04-B39F-364BAFD6C36D}"/>
              </a:ext>
            </a:extLst>
          </p:cNvPr>
          <p:cNvCxnSpPr>
            <a:endCxn id="13" idx="3"/>
          </p:cNvCxnSpPr>
          <p:nvPr/>
        </p:nvCxnSpPr>
        <p:spPr>
          <a:xfrm flipH="1">
            <a:off x="7855592" y="3181394"/>
            <a:ext cx="49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5B703D-8906-4AFD-ADE7-9389816D67FA}"/>
              </a:ext>
            </a:extLst>
          </p:cNvPr>
          <p:cNvCxnSpPr/>
          <p:nvPr/>
        </p:nvCxnSpPr>
        <p:spPr>
          <a:xfrm flipH="1">
            <a:off x="5579311" y="3181394"/>
            <a:ext cx="49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13CB32-7F1C-4B6C-A822-D1E9F93FB198}"/>
              </a:ext>
            </a:extLst>
          </p:cNvPr>
          <p:cNvCxnSpPr/>
          <p:nvPr/>
        </p:nvCxnSpPr>
        <p:spPr>
          <a:xfrm flipH="1">
            <a:off x="3217884" y="3162388"/>
            <a:ext cx="49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40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24F3-6BA7-489C-9B7B-17F09C404032}"/>
              </a:ext>
            </a:extLst>
          </p:cNvPr>
          <p:cNvSpPr>
            <a:spLocks noGrp="1"/>
          </p:cNvSpPr>
          <p:nvPr>
            <p:ph type="title"/>
          </p:nvPr>
        </p:nvSpPr>
        <p:spPr>
          <a:xfrm>
            <a:off x="1295402" y="982133"/>
            <a:ext cx="9601196" cy="660055"/>
          </a:xfrm>
        </p:spPr>
        <p:txBody>
          <a:bodyPr>
            <a:normAutofit/>
          </a:bodyPr>
          <a:lstStyle/>
          <a:p>
            <a:r>
              <a:rPr lang="en-US" sz="31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Data Description</a:t>
            </a:r>
            <a:endParaRPr lang="en-IN" dirty="0"/>
          </a:p>
        </p:txBody>
      </p:sp>
      <p:sp>
        <p:nvSpPr>
          <p:cNvPr id="3" name="Content Placeholder 2">
            <a:extLst>
              <a:ext uri="{FF2B5EF4-FFF2-40B4-BE49-F238E27FC236}">
                <a16:creationId xmlns:a16="http://schemas.microsoft.com/office/drawing/2014/main" id="{1406E440-FFA7-4D06-93FD-02A160F6FD9D}"/>
              </a:ext>
            </a:extLst>
          </p:cNvPr>
          <p:cNvSpPr>
            <a:spLocks noGrp="1"/>
          </p:cNvSpPr>
          <p:nvPr>
            <p:ph idx="1"/>
          </p:nvPr>
        </p:nvSpPr>
        <p:spPr/>
        <p:txBody>
          <a:bodyPr/>
          <a:lstStyle/>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 set includes the expression levels of 77 proteins/protein changes that generated measurable signals in the cortex’s nuclear fraction. </a:t>
            </a: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72 mice in all, with 38 control mice and 34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trisomic</a:t>
            </a:r>
            <a:r>
              <a:rPr lang="en-US" sz="2000" dirty="0">
                <a:effectLst/>
                <a:latin typeface="Calibri" panose="020F0502020204030204" pitchFamily="34" charset="0"/>
                <a:ea typeface="Calibri" panose="020F0502020204030204" pitchFamily="34" charset="0"/>
                <a:cs typeface="Times New Roman" panose="02020603050405020304" pitchFamily="18" charset="0"/>
              </a:rPr>
              <a:t> mice (Down Syndrome). In the experiments, 15 measurements of each protein per sample/mouse were recorded.</a:t>
            </a: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As a result, there are 38 </a:t>
            </a:r>
            <a:r>
              <a:rPr lang="en-US" sz="2000" dirty="0">
                <a:effectLst/>
                <a:latin typeface="Calibri" panose="020F0502020204030204" pitchFamily="34" charset="0"/>
                <a:ea typeface="Calibri" panose="020F0502020204030204" pitchFamily="34" charset="0"/>
                <a:cs typeface="Calibri" panose="020F0502020204030204" pitchFamily="34" charset="0"/>
              </a:rPr>
              <a:t>× 15, or 570 measurements for control mice and 34 × 15, or 510 measurements for </a:t>
            </a:r>
            <a:r>
              <a:rPr lang="en-US" sz="2000" dirty="0" err="1">
                <a:effectLst/>
                <a:latin typeface="Calibri" panose="020F0502020204030204" pitchFamily="34" charset="0"/>
                <a:ea typeface="Calibri" panose="020F0502020204030204" pitchFamily="34" charset="0"/>
                <a:cs typeface="Calibri" panose="020F0502020204030204" pitchFamily="34" charset="0"/>
              </a:rPr>
              <a:t>trisomic</a:t>
            </a:r>
            <a:r>
              <a:rPr lang="en-US" sz="2000" dirty="0">
                <a:effectLst/>
                <a:latin typeface="Calibri" panose="020F0502020204030204" pitchFamily="34" charset="0"/>
                <a:ea typeface="Calibri" panose="020F0502020204030204" pitchFamily="34" charset="0"/>
                <a:cs typeface="Calibri" panose="020F0502020204030204" pitchFamily="34" charset="0"/>
              </a:rPr>
              <a:t> mice. </a:t>
            </a: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There are 1080 measurements per protein in the dataset. Each measurement can be thought of as a separate sample/mouse.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556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21E4-E513-4EEF-B949-21498D7405F8}"/>
              </a:ext>
            </a:extLst>
          </p:cNvPr>
          <p:cNvSpPr>
            <a:spLocks noGrp="1"/>
          </p:cNvSpPr>
          <p:nvPr>
            <p:ph type="title"/>
          </p:nvPr>
        </p:nvSpPr>
        <p:spPr/>
        <p:txBody>
          <a:bodyPr>
            <a:normAutofit/>
          </a:bodyPr>
          <a:lstStyle/>
          <a:p>
            <a:r>
              <a:rPr lang="en-US" sz="44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 </a:t>
            </a:r>
            <a:r>
              <a:rPr lang="en-US" sz="2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Data Preprocessing</a:t>
            </a:r>
            <a:endParaRPr lang="en-IN" sz="2800" dirty="0"/>
          </a:p>
        </p:txBody>
      </p:sp>
      <p:sp>
        <p:nvSpPr>
          <p:cNvPr id="3" name="Content Placeholder 2">
            <a:extLst>
              <a:ext uri="{FF2B5EF4-FFF2-40B4-BE49-F238E27FC236}">
                <a16:creationId xmlns:a16="http://schemas.microsoft.com/office/drawing/2014/main" id="{114B53FB-7500-4F1F-9407-5969A56C5AD1}"/>
              </a:ext>
            </a:extLst>
          </p:cNvPr>
          <p:cNvSpPr>
            <a:spLocks noGrp="1"/>
          </p:cNvSpPr>
          <p:nvPr>
            <p:ph idx="1"/>
          </p:nvPr>
        </p:nvSpPr>
        <p:spPr/>
        <p:txBody>
          <a:bodyPr/>
          <a:lstStyle/>
          <a:p>
            <a:pPr marL="0" indent="0">
              <a:lnSpc>
                <a:spcPct val="107000"/>
              </a:lnSpc>
              <a:spcAft>
                <a:spcPts val="800"/>
              </a:spcAft>
              <a:buNone/>
              <a:tabLst>
                <a:tab pos="1193800" algn="l"/>
              </a:tabLst>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Data preprocessing steps we could use are imputation of missing values, label encoding, elimination of duplicate values, etc.</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300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8FC1-298C-4AE8-9852-C31819B70168}"/>
              </a:ext>
            </a:extLst>
          </p:cNvPr>
          <p:cNvSpPr>
            <a:spLocks noGrp="1"/>
          </p:cNvSpPr>
          <p:nvPr>
            <p:ph type="title"/>
          </p:nvPr>
        </p:nvSpPr>
        <p:spPr/>
        <p:txBody>
          <a:bodyPr>
            <a:normAutofit/>
          </a:bodyPr>
          <a:lstStyle/>
          <a:p>
            <a:r>
              <a:rPr lang="en-US" sz="2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Data Visualization</a:t>
            </a:r>
            <a:endParaRPr lang="en-IN" sz="2800" dirty="0"/>
          </a:p>
        </p:txBody>
      </p:sp>
      <p:sp>
        <p:nvSpPr>
          <p:cNvPr id="3" name="Content Placeholder 2">
            <a:extLst>
              <a:ext uri="{FF2B5EF4-FFF2-40B4-BE49-F238E27FC236}">
                <a16:creationId xmlns:a16="http://schemas.microsoft.com/office/drawing/2014/main" id="{32A2AB8B-57DA-4F66-9CE0-0AA5F7AB0012}"/>
              </a:ext>
            </a:extLst>
          </p:cNvPr>
          <p:cNvSpPr>
            <a:spLocks noGrp="1"/>
          </p:cNvSpPr>
          <p:nvPr>
            <p:ph idx="1"/>
          </p:nvPr>
        </p:nvSpPr>
        <p:spPr/>
        <p:txBody>
          <a:bodyPr/>
          <a:lstStyle/>
          <a:p>
            <a:pPr marL="0" indent="0">
              <a:lnSpc>
                <a:spcPct val="107000"/>
              </a:lnSpc>
              <a:spcAft>
                <a:spcPts val="800"/>
              </a:spcAft>
              <a:buNone/>
              <a:tabLst>
                <a:tab pos="11938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Data visualization is the graphical representation of information and data. By using visual elements like charts, graphs and maps. </a:t>
            </a: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Data visualization tools provide an accessible way to see and understand trends, outliers and patterns in data. </a:t>
            </a: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In the world of Big Data, data visualization tools and technologies are essential to analyze massive amounts of information and make data-driven decisions.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442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BFA0-F5F7-476E-8088-DBAC6558C25C}"/>
              </a:ext>
            </a:extLst>
          </p:cNvPr>
          <p:cNvSpPr>
            <a:spLocks noGrp="1"/>
          </p:cNvSpPr>
          <p:nvPr>
            <p:ph type="title"/>
          </p:nvPr>
        </p:nvSpPr>
        <p:spPr/>
        <p:txBody>
          <a:bodyPr>
            <a:normAutofit/>
          </a:bodyPr>
          <a:lstStyle/>
          <a:p>
            <a:r>
              <a:rPr lang="en-US" sz="2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Feature Selection</a:t>
            </a:r>
            <a:endParaRPr lang="en-IN" sz="2800" dirty="0"/>
          </a:p>
        </p:txBody>
      </p:sp>
      <p:sp>
        <p:nvSpPr>
          <p:cNvPr id="3" name="Content Placeholder 2">
            <a:extLst>
              <a:ext uri="{FF2B5EF4-FFF2-40B4-BE49-F238E27FC236}">
                <a16:creationId xmlns:a16="http://schemas.microsoft.com/office/drawing/2014/main" id="{9AC00C4B-3A0A-427E-96E8-29616813C930}"/>
              </a:ext>
            </a:extLst>
          </p:cNvPr>
          <p:cNvSpPr>
            <a:spLocks noGrp="1"/>
          </p:cNvSpPr>
          <p:nvPr>
            <p:ph idx="1"/>
          </p:nvPr>
        </p:nvSpPr>
        <p:spPr/>
        <p:txBody>
          <a:bodyPr/>
          <a:lstStyle/>
          <a:p>
            <a:pPr marL="0" indent="0">
              <a:lnSpc>
                <a:spcPct val="107000"/>
              </a:lnSpc>
              <a:spcAft>
                <a:spcPts val="800"/>
              </a:spcAft>
              <a:buNone/>
              <a:tabLst>
                <a:tab pos="1193800" algn="l"/>
              </a:tabLs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Feature selection (variable selection, attribute selection or variable subset selection) is a process where you automatically select those features in your data that contributes most to the prediction (output) it simply means that reducing the number of input variables which do not contribute towards the model. </a:t>
            </a: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It enables the machine learning algorithms to train faster it also improves the accuracy of model if the right subset is </a:t>
            </a:r>
            <a:r>
              <a:rPr lang="en-US" sz="2000" dirty="0" err="1">
                <a:effectLst/>
                <a:latin typeface="Calibri" panose="020F0502020204030204" pitchFamily="34" charset="0"/>
                <a:ea typeface="Calibri" panose="020F0502020204030204" pitchFamily="34" charset="0"/>
                <a:cs typeface="Calibri" panose="020F0502020204030204" pitchFamily="34" charset="0"/>
              </a:rPr>
              <a:t>choosen</a:t>
            </a:r>
            <a:r>
              <a:rPr lang="en-US" sz="2000" dirty="0">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84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03A5-9B08-494F-8BC1-4A51030C1C5E}"/>
              </a:ext>
            </a:extLst>
          </p:cNvPr>
          <p:cNvSpPr>
            <a:spLocks noGrp="1"/>
          </p:cNvSpPr>
          <p:nvPr>
            <p:ph type="title"/>
          </p:nvPr>
        </p:nvSpPr>
        <p:spPr/>
        <p:txBody>
          <a:bodyPr>
            <a:normAutofit/>
          </a:bodyPr>
          <a:lstStyle/>
          <a:p>
            <a:r>
              <a:rPr lang="en-US" sz="2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Data Classification</a:t>
            </a:r>
            <a:endParaRPr lang="en-IN" sz="2800" dirty="0"/>
          </a:p>
        </p:txBody>
      </p:sp>
      <p:sp>
        <p:nvSpPr>
          <p:cNvPr id="3" name="Content Placeholder 2">
            <a:extLst>
              <a:ext uri="{FF2B5EF4-FFF2-40B4-BE49-F238E27FC236}">
                <a16:creationId xmlns:a16="http://schemas.microsoft.com/office/drawing/2014/main" id="{7A20686F-F5DC-4D62-B79F-AFBD018BD138}"/>
              </a:ext>
            </a:extLst>
          </p:cNvPr>
          <p:cNvSpPr>
            <a:spLocks noGrp="1"/>
          </p:cNvSpPr>
          <p:nvPr>
            <p:ph idx="1"/>
          </p:nvPr>
        </p:nvSpPr>
        <p:spPr/>
        <p:txBody>
          <a:bodyPr/>
          <a:lstStyle/>
          <a:p>
            <a:pPr marL="0" indent="0">
              <a:lnSpc>
                <a:spcPct val="107000"/>
              </a:lnSpc>
              <a:spcAft>
                <a:spcPts val="800"/>
              </a:spcAft>
              <a:buNone/>
              <a:tabLst>
                <a:tab pos="11938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Here the data is classified as independent (X) and dependent (Y) feature as 80 and 20 percent to train and test the model respectively.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3724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58B8-F7EB-406E-BAB5-537F08D2AB12}"/>
              </a:ext>
            </a:extLst>
          </p:cNvPr>
          <p:cNvSpPr>
            <a:spLocks noGrp="1"/>
          </p:cNvSpPr>
          <p:nvPr>
            <p:ph type="title"/>
          </p:nvPr>
        </p:nvSpPr>
        <p:spPr/>
        <p:txBody>
          <a:bodyPr>
            <a:normAutofit/>
          </a:bodyPr>
          <a:lstStyle/>
          <a:p>
            <a:endParaRPr lang="en-IN" sz="2800" dirty="0"/>
          </a:p>
        </p:txBody>
      </p:sp>
      <p:sp>
        <p:nvSpPr>
          <p:cNvPr id="3" name="Content Placeholder 2">
            <a:extLst>
              <a:ext uri="{FF2B5EF4-FFF2-40B4-BE49-F238E27FC236}">
                <a16:creationId xmlns:a16="http://schemas.microsoft.com/office/drawing/2014/main" id="{313AFC52-D165-4BDD-8CEC-EBEED9823A63}"/>
              </a:ext>
            </a:extLst>
          </p:cNvPr>
          <p:cNvSpPr>
            <a:spLocks noGrp="1"/>
          </p:cNvSpPr>
          <p:nvPr>
            <p:ph idx="1"/>
          </p:nvPr>
        </p:nvSpPr>
        <p:spPr/>
        <p:txBody>
          <a:bodyPr/>
          <a:lstStyle/>
          <a:p>
            <a:pPr marL="0" indent="0">
              <a:lnSpc>
                <a:spcPct val="107000"/>
              </a:lnSpc>
              <a:spcAft>
                <a:spcPts val="800"/>
              </a:spcAft>
              <a:buNone/>
              <a:tabLst>
                <a:tab pos="1193800" algn="l"/>
              </a:tabLst>
            </a:pPr>
            <a:r>
              <a:rPr lang="en-US" sz="2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Model Training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938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The model training is process in which the model is trained using training data by some of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193800" algn="l"/>
              </a:tabLst>
            </a:pPr>
            <a:r>
              <a:rPr lang="en-US" sz="2800" dirty="0">
                <a:solidFill>
                  <a:srgbClr val="2F5496"/>
                </a:solidFill>
                <a:effectLst/>
                <a:latin typeface="Calibri" panose="020F0502020204030204" pitchFamily="34" charset="0"/>
                <a:ea typeface="Calibri" panose="020F0502020204030204" pitchFamily="34" charset="0"/>
                <a:cs typeface="Calibri" panose="020F0502020204030204" pitchFamily="34" charset="0"/>
              </a:rPr>
              <a:t>Data Input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1938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Input data of particular mice/sample is given the model system processes the input data as trained and classifies it as normal or </a:t>
            </a:r>
            <a:r>
              <a:rPr lang="en-US" sz="2000" dirty="0" err="1">
                <a:effectLst/>
                <a:latin typeface="Calibri" panose="020F0502020204030204" pitchFamily="34" charset="0"/>
                <a:ea typeface="Calibri" panose="020F0502020204030204" pitchFamily="34" charset="0"/>
                <a:cs typeface="Calibri" panose="020F0502020204030204" pitchFamily="34" charset="0"/>
              </a:rPr>
              <a:t>trisomic</a:t>
            </a:r>
            <a:r>
              <a:rPr lang="en-US" sz="2000" dirty="0">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04337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564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Mice Protein Expression</vt:lpstr>
      <vt:lpstr>PowerPoint Presentation</vt:lpstr>
      <vt:lpstr>Architecture</vt:lpstr>
      <vt:lpstr>Data Description</vt:lpstr>
      <vt:lpstr> Data Preprocessing</vt:lpstr>
      <vt:lpstr>Data Visualization</vt:lpstr>
      <vt:lpstr>Feature Selection</vt:lpstr>
      <vt:lpstr>Data Classification</vt:lpstr>
      <vt:lpstr>PowerPoint Presentation</vt:lpstr>
      <vt:lpstr>                                              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Mice Protein Expression</dc:title>
  <dc:creator>vaishu hatti</dc:creator>
  <cp:lastModifiedBy>vaishu hatti</cp:lastModifiedBy>
  <cp:revision>1</cp:revision>
  <dcterms:created xsi:type="dcterms:W3CDTF">2021-10-15T14:01:57Z</dcterms:created>
  <dcterms:modified xsi:type="dcterms:W3CDTF">2021-10-15T15:38:56Z</dcterms:modified>
</cp:coreProperties>
</file>