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331" r:id="rId6"/>
    <p:sldId id="332" r:id="rId7"/>
    <p:sldId id="333" r:id="rId8"/>
    <p:sldId id="260" r:id="rId9"/>
    <p:sldId id="262" r:id="rId10"/>
    <p:sldId id="334" r:id="rId11"/>
    <p:sldId id="261" r:id="rId12"/>
    <p:sldId id="329" r:id="rId13"/>
    <p:sldId id="263" r:id="rId14"/>
    <p:sldId id="330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72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D4C00-272A-48AB-B6DC-7F9A7BE49D9E}" type="datetimeFigureOut">
              <a:rPr lang="es-MX" smtClean="0"/>
              <a:t>31/05/2024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0ADB7-0C3A-4CF6-9EB9-A4A18E736F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863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DDB27-0B14-4BDC-8D15-74B324870192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7613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F5C64-0EEE-3B4E-BF1E-1CD9C5A482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cap="small" dirty="0"/>
              <a:t>Paycheck</a:t>
            </a:r>
            <a:r>
              <a:rPr lang="es-MX" cap="small" dirty="0"/>
              <a:t> and </a:t>
            </a:r>
            <a:r>
              <a:rPr lang="en-US" cap="small" dirty="0"/>
              <a:t>Billing</a:t>
            </a:r>
            <a:r>
              <a:rPr lang="es-MX" cap="small" dirty="0"/>
              <a:t> System: FarmaFACT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2980C2-5382-4900-8CE3-C500F5F663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Select Topics on Computing Engineering II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DF87E8-C8E0-4F23-12DE-A7C8D9632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127" y="2030933"/>
            <a:ext cx="3047730" cy="298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0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8A5CF-4CB8-E81D-83DC-E4166B28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cap="small" dirty="0"/>
              <a:t>Project </a:t>
            </a:r>
            <a:r>
              <a:rPr lang="es-MX" b="1" cap="small" dirty="0" err="1"/>
              <a:t>Risks</a:t>
            </a:r>
            <a:r>
              <a:rPr lang="es-MX" b="1" cap="small" dirty="0"/>
              <a:t> &amp; Issues</a:t>
            </a:r>
            <a:endParaRPr lang="es-MX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93A8EDE2-7FE7-DDCC-B1D1-3579B1EE8F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204329"/>
              </p:ext>
            </p:extLst>
          </p:nvPr>
        </p:nvGraphicFramePr>
        <p:xfrm>
          <a:off x="1084729" y="1265518"/>
          <a:ext cx="10040465" cy="53734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9771">
                  <a:extLst>
                    <a:ext uri="{9D8B030D-6E8A-4147-A177-3AD203B41FA5}">
                      <a16:colId xmlns:a16="http://schemas.microsoft.com/office/drawing/2014/main" val="1100755723"/>
                    </a:ext>
                  </a:extLst>
                </a:gridCol>
                <a:gridCol w="212912">
                  <a:extLst>
                    <a:ext uri="{9D8B030D-6E8A-4147-A177-3AD203B41FA5}">
                      <a16:colId xmlns:a16="http://schemas.microsoft.com/office/drawing/2014/main" val="983477059"/>
                    </a:ext>
                  </a:extLst>
                </a:gridCol>
                <a:gridCol w="980362">
                  <a:extLst>
                    <a:ext uri="{9D8B030D-6E8A-4147-A177-3AD203B41FA5}">
                      <a16:colId xmlns:a16="http://schemas.microsoft.com/office/drawing/2014/main" val="3156559971"/>
                    </a:ext>
                  </a:extLst>
                </a:gridCol>
                <a:gridCol w="1143238">
                  <a:extLst>
                    <a:ext uri="{9D8B030D-6E8A-4147-A177-3AD203B41FA5}">
                      <a16:colId xmlns:a16="http://schemas.microsoft.com/office/drawing/2014/main" val="1853325026"/>
                    </a:ext>
                  </a:extLst>
                </a:gridCol>
                <a:gridCol w="193768">
                  <a:extLst>
                    <a:ext uri="{9D8B030D-6E8A-4147-A177-3AD203B41FA5}">
                      <a16:colId xmlns:a16="http://schemas.microsoft.com/office/drawing/2014/main" val="415336621"/>
                    </a:ext>
                  </a:extLst>
                </a:gridCol>
                <a:gridCol w="193768">
                  <a:extLst>
                    <a:ext uri="{9D8B030D-6E8A-4147-A177-3AD203B41FA5}">
                      <a16:colId xmlns:a16="http://schemas.microsoft.com/office/drawing/2014/main" val="1651990255"/>
                    </a:ext>
                  </a:extLst>
                </a:gridCol>
                <a:gridCol w="193768">
                  <a:extLst>
                    <a:ext uri="{9D8B030D-6E8A-4147-A177-3AD203B41FA5}">
                      <a16:colId xmlns:a16="http://schemas.microsoft.com/office/drawing/2014/main" val="2861362247"/>
                    </a:ext>
                  </a:extLst>
                </a:gridCol>
                <a:gridCol w="193768">
                  <a:extLst>
                    <a:ext uri="{9D8B030D-6E8A-4147-A177-3AD203B41FA5}">
                      <a16:colId xmlns:a16="http://schemas.microsoft.com/office/drawing/2014/main" val="3887131834"/>
                    </a:ext>
                  </a:extLst>
                </a:gridCol>
                <a:gridCol w="193768">
                  <a:extLst>
                    <a:ext uri="{9D8B030D-6E8A-4147-A177-3AD203B41FA5}">
                      <a16:colId xmlns:a16="http://schemas.microsoft.com/office/drawing/2014/main" val="690956447"/>
                    </a:ext>
                  </a:extLst>
                </a:gridCol>
                <a:gridCol w="193768">
                  <a:extLst>
                    <a:ext uri="{9D8B030D-6E8A-4147-A177-3AD203B41FA5}">
                      <a16:colId xmlns:a16="http://schemas.microsoft.com/office/drawing/2014/main" val="2047890123"/>
                    </a:ext>
                  </a:extLst>
                </a:gridCol>
                <a:gridCol w="193768">
                  <a:extLst>
                    <a:ext uri="{9D8B030D-6E8A-4147-A177-3AD203B41FA5}">
                      <a16:colId xmlns:a16="http://schemas.microsoft.com/office/drawing/2014/main" val="1275561642"/>
                    </a:ext>
                  </a:extLst>
                </a:gridCol>
                <a:gridCol w="1143238">
                  <a:extLst>
                    <a:ext uri="{9D8B030D-6E8A-4147-A177-3AD203B41FA5}">
                      <a16:colId xmlns:a16="http://schemas.microsoft.com/office/drawing/2014/main" val="2133152699"/>
                    </a:ext>
                  </a:extLst>
                </a:gridCol>
                <a:gridCol w="1143238">
                  <a:extLst>
                    <a:ext uri="{9D8B030D-6E8A-4147-A177-3AD203B41FA5}">
                      <a16:colId xmlns:a16="http://schemas.microsoft.com/office/drawing/2014/main" val="971692025"/>
                    </a:ext>
                  </a:extLst>
                </a:gridCol>
                <a:gridCol w="388099">
                  <a:extLst>
                    <a:ext uri="{9D8B030D-6E8A-4147-A177-3AD203B41FA5}">
                      <a16:colId xmlns:a16="http://schemas.microsoft.com/office/drawing/2014/main" val="3123235265"/>
                    </a:ext>
                  </a:extLst>
                </a:gridCol>
                <a:gridCol w="491937">
                  <a:extLst>
                    <a:ext uri="{9D8B030D-6E8A-4147-A177-3AD203B41FA5}">
                      <a16:colId xmlns:a16="http://schemas.microsoft.com/office/drawing/2014/main" val="3675429262"/>
                    </a:ext>
                  </a:extLst>
                </a:gridCol>
                <a:gridCol w="704028">
                  <a:extLst>
                    <a:ext uri="{9D8B030D-6E8A-4147-A177-3AD203B41FA5}">
                      <a16:colId xmlns:a16="http://schemas.microsoft.com/office/drawing/2014/main" val="430370513"/>
                    </a:ext>
                  </a:extLst>
                </a:gridCol>
                <a:gridCol w="704028">
                  <a:extLst>
                    <a:ext uri="{9D8B030D-6E8A-4147-A177-3AD203B41FA5}">
                      <a16:colId xmlns:a16="http://schemas.microsoft.com/office/drawing/2014/main" val="2864144608"/>
                    </a:ext>
                  </a:extLst>
                </a:gridCol>
                <a:gridCol w="1143238">
                  <a:extLst>
                    <a:ext uri="{9D8B030D-6E8A-4147-A177-3AD203B41FA5}">
                      <a16:colId xmlns:a16="http://schemas.microsoft.com/office/drawing/2014/main" val="1412381930"/>
                    </a:ext>
                  </a:extLst>
                </a:gridCol>
              </a:tblGrid>
              <a:tr h="40976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MX" sz="105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Risk</a:t>
                      </a:r>
                      <a:r>
                        <a:rPr lang="es-MX" sz="105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05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Assessment</a:t>
                      </a:r>
                      <a:endParaRPr lang="es-MX" sz="105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Risk</a:t>
                      </a:r>
                      <a:r>
                        <a:rPr lang="es-MX" sz="105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Management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u="none" strike="noStrike">
                          <a:effectLst/>
                          <a:highlight>
                            <a:srgbClr val="99CC00"/>
                          </a:highlight>
                        </a:rPr>
                        <a:t> </a:t>
                      </a:r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99CC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u="none" strike="noStrike">
                          <a:effectLst/>
                          <a:highlight>
                            <a:srgbClr val="99CC00"/>
                          </a:highlight>
                        </a:rPr>
                        <a:t> </a:t>
                      </a:r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99CC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  <a:highlight>
                            <a:srgbClr val="99CC00"/>
                          </a:highlight>
                        </a:rPr>
                        <a:t> </a:t>
                      </a:r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99CC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u="none" strike="noStrike">
                          <a:effectLst/>
                          <a:highlight>
                            <a:srgbClr val="99CC00"/>
                          </a:highlight>
                        </a:rPr>
                        <a:t> </a:t>
                      </a:r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99CC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u="none" strike="noStrike" dirty="0">
                          <a:effectLst/>
                          <a:highlight>
                            <a:srgbClr val="99CC00"/>
                          </a:highlight>
                        </a:rPr>
                        <a:t> 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99CC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667136"/>
                  </a:ext>
                </a:extLst>
              </a:tr>
              <a:tr h="34195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800" b="1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Affected</a:t>
                      </a:r>
                      <a:r>
                        <a:rPr lang="es-MX" sz="800" b="1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800" b="1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  <a:endParaRPr lang="es-MX" sz="800" b="1" u="none" strike="noStrike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800" b="1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800" b="1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</a:t>
                      </a:r>
                      <a:r>
                        <a:rPr lang="es-MX" sz="800" b="1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Cause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 of the risk/issue + Impact</a:t>
                      </a:r>
                      <a:endParaRPr lang="es-MX" sz="800" b="1" u="none" strike="noStrike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MX" sz="800" b="1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</a:t>
                      </a:r>
                      <a:endParaRPr lang="es-MX" sz="800" b="1" u="none" strike="noStrike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MX" sz="800" b="1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Total </a:t>
                      </a:r>
                      <a:r>
                        <a:rPr lang="es-MX" sz="800" b="1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</a:t>
                      </a:r>
                      <a:endParaRPr lang="es-MX" sz="800" b="1" u="none" strike="noStrike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vert27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MX" sz="800" b="1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Probabilty</a:t>
                      </a:r>
                      <a:endParaRPr lang="es-MX" sz="800" b="1" u="none" strike="noStrike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vert27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MX" sz="7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Severity</a:t>
                      </a:r>
                      <a:r>
                        <a:rPr lang="es-MX" sz="7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(E*P)</a:t>
                      </a:r>
                    </a:p>
                  </a:txBody>
                  <a:tcPr marL="0" marR="0" marT="0" marB="0" vert="vert270"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Preventive </a:t>
                      </a:r>
                      <a:r>
                        <a:rPr lang="es-MX" sz="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Actions</a:t>
                      </a:r>
                      <a:r>
                        <a:rPr lang="es-MX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algn="ctr" fontAlgn="ctr"/>
                      <a:r>
                        <a:rPr lang="es-MX" sz="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</a:t>
                      </a:r>
                      <a:r>
                        <a:rPr lang="es-MX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s-MX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Reduce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Contingent</a:t>
                      </a:r>
                      <a:r>
                        <a:rPr lang="es-MX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br>
                        <a:rPr lang="es-MX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MX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</a:t>
                      </a:r>
                      <a:r>
                        <a:rPr lang="es-MX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es-MX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in case </a:t>
                      </a:r>
                      <a:r>
                        <a:rPr lang="es-MX" sz="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es-MX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</a:t>
                      </a:r>
                      <a:r>
                        <a:rPr lang="es-MX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date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6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Responsible</a:t>
                      </a:r>
                      <a:endParaRPr lang="es-MX" sz="7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r>
                        <a:rPr lang="es-MX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Detonator</a:t>
                      </a:r>
                      <a:endParaRPr lang="es-MX" sz="8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  <a:r>
                        <a:rPr lang="es-MX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(open/</a:t>
                      </a:r>
                      <a:r>
                        <a:rPr lang="es-MX" sz="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</a:t>
                      </a:r>
                      <a:r>
                        <a:rPr lang="es-MX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Progress</a:t>
                      </a:r>
                      <a:r>
                        <a:rPr lang="es-MX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notes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681129"/>
                  </a:ext>
                </a:extLst>
              </a:tr>
              <a:tr h="27912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</a:t>
                      </a:r>
                    </a:p>
                  </a:txBody>
                  <a:tcPr marL="0" marR="0" marT="0" marB="0" vert="vert27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Efforts</a:t>
                      </a:r>
                      <a:endParaRPr lang="es-MX" sz="700" u="none" strike="noStrike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vert27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</a:t>
                      </a:r>
                      <a:endParaRPr lang="es-MX" sz="700" u="none" strike="noStrike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vert27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Quality</a:t>
                      </a:r>
                      <a:endParaRPr lang="es-MX" sz="700" u="none" strike="noStrike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vert27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277795"/>
                  </a:ext>
                </a:extLst>
              </a:tr>
              <a:tr h="952726">
                <a:tc>
                  <a:txBody>
                    <a:bodyPr/>
                    <a:lstStyle/>
                    <a:p>
                      <a:pPr algn="ctr" fontAlgn="t"/>
                      <a:r>
                        <a:rPr lang="es-MX" sz="800" u="none" strike="noStrike" dirty="0" err="1">
                          <a:effectLst/>
                        </a:rPr>
                        <a:t>Purchasing</a:t>
                      </a:r>
                      <a:endParaRPr lang="es-MX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800" u="none" strike="noStrike" dirty="0">
                          <a:effectLst/>
                        </a:rPr>
                        <a:t>1</a:t>
                      </a:r>
                      <a:endParaRPr lang="es-MX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Long-term project and the use of software with fluctuating prices in the market</a:t>
                      </a:r>
                      <a:endParaRPr lang="es-MX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u="none" strike="noStrike" dirty="0">
                          <a:effectLst/>
                        </a:rPr>
                        <a:t>Risk</a:t>
                      </a:r>
                      <a:r>
                        <a:rPr lang="en-US" sz="800" u="none" strike="noStrike" dirty="0">
                          <a:effectLst/>
                        </a:rPr>
                        <a:t>: Other competitors may offer a lower-cost solution</a:t>
                      </a:r>
                    </a:p>
                    <a:p>
                      <a:pPr algn="l" fontAlgn="t"/>
                      <a:r>
                        <a:rPr lang="en-US" sz="800" b="1" u="none" strike="noStrike" dirty="0">
                          <a:effectLst/>
                        </a:rPr>
                        <a:t>Impact</a:t>
                      </a:r>
                      <a:r>
                        <a:rPr lang="en-US" sz="800" u="none" strike="noStrike" dirty="0">
                          <a:effectLst/>
                        </a:rPr>
                        <a:t>: We will not have the project budget under control, and may lose the project release</a:t>
                      </a:r>
                      <a:endParaRPr lang="es-MX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s-MX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s-MX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s-MX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s-MX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s-MX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s-MX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s-MX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Negotiate with High Management and show benefits or the product on a long-term period against a license acquisition of an external software.</a:t>
                      </a:r>
                      <a:endParaRPr lang="es-MX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Begin negotiation with High Management and end-users’ Directors to show the benefits of using internal software against a license purchasing on a long-term basis.</a:t>
                      </a:r>
                      <a:endParaRPr lang="es-MX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700" u="none" strike="noStrike" dirty="0">
                          <a:effectLst/>
                        </a:rPr>
                        <a:t>31/05/24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700" b="0" i="0" u="none" strike="noStrike" dirty="0" err="1">
                          <a:effectLst/>
                          <a:latin typeface="Arial" panose="020B0604020202020204" pitchFamily="34" charset="0"/>
                        </a:rPr>
                        <a:t>Team</a:t>
                      </a:r>
                      <a:r>
                        <a:rPr lang="es-MX" sz="700" b="0" i="0" u="none" strike="noStrike" dirty="0">
                          <a:effectLst/>
                          <a:latin typeface="Arial" panose="020B0604020202020204" pitchFamily="34" charset="0"/>
                        </a:rPr>
                        <a:t> Leader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700" u="none" strike="noStrike" dirty="0" err="1">
                          <a:effectLst/>
                        </a:rPr>
                        <a:t>Product</a:t>
                      </a:r>
                      <a:r>
                        <a:rPr lang="es-MX" sz="700" u="none" strike="noStrike" dirty="0">
                          <a:effectLst/>
                        </a:rPr>
                        <a:t> </a:t>
                      </a:r>
                      <a:r>
                        <a:rPr lang="es-MX" sz="700" u="none" strike="noStrike" dirty="0" err="1">
                          <a:effectLst/>
                        </a:rPr>
                        <a:t>usage</a:t>
                      </a:r>
                      <a:r>
                        <a:rPr lang="es-MX" sz="700" u="none" strike="noStrike" dirty="0">
                          <a:effectLst/>
                        </a:rPr>
                        <a:t> </a:t>
                      </a:r>
                      <a:r>
                        <a:rPr lang="es-MX" sz="700" u="none" strike="noStrike" dirty="0" err="1">
                          <a:effectLst/>
                        </a:rPr>
                        <a:t>escalations</a:t>
                      </a:r>
                      <a:r>
                        <a:rPr lang="es-MX" sz="700" u="none" strike="noStrike" dirty="0">
                          <a:effectLst/>
                        </a:rPr>
                        <a:t> &amp; </a:t>
                      </a:r>
                      <a:r>
                        <a:rPr lang="es-MX" sz="700" u="none" strike="noStrike" dirty="0" err="1">
                          <a:effectLst/>
                        </a:rPr>
                        <a:t>product</a:t>
                      </a:r>
                      <a:r>
                        <a:rPr lang="es-MX" sz="700" u="none" strike="noStrike" dirty="0">
                          <a:effectLst/>
                        </a:rPr>
                        <a:t> </a:t>
                      </a:r>
                      <a:r>
                        <a:rPr lang="es-MX" sz="700" u="none" strike="noStrike" dirty="0" err="1">
                          <a:effectLst/>
                        </a:rPr>
                        <a:t>complaints</a:t>
                      </a:r>
                      <a:r>
                        <a:rPr lang="es-MX" sz="700" u="none" strike="noStrike" dirty="0">
                          <a:effectLst/>
                        </a:rPr>
                        <a:t>. </a:t>
                      </a:r>
                      <a:endParaRPr lang="es-MX" sz="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700" u="none" strike="noStrike" dirty="0">
                          <a:effectLst/>
                        </a:rPr>
                        <a:t>Open</a:t>
                      </a:r>
                      <a:endParaRPr lang="es-MX" sz="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800" b="0" i="0" u="none" strike="noStrike" dirty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5043388"/>
                  </a:ext>
                </a:extLst>
              </a:tr>
              <a:tr h="1172681">
                <a:tc>
                  <a:txBody>
                    <a:bodyPr/>
                    <a:lstStyle/>
                    <a:p>
                      <a:pPr algn="ctr" fontAlgn="t"/>
                      <a:r>
                        <a:rPr lang="es-MX" sz="800" u="none" strike="noStrike" dirty="0" err="1">
                          <a:effectLst/>
                        </a:rPr>
                        <a:t>All</a:t>
                      </a:r>
                      <a:endParaRPr lang="es-MX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800" u="none" strike="noStrike" dirty="0">
                          <a:effectLst/>
                        </a:rPr>
                        <a:t>2</a:t>
                      </a:r>
                      <a:endParaRPr lang="es-MX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Team member suffers equipment loss due to theft or remote lockout</a:t>
                      </a:r>
                      <a:endParaRPr lang="es-MX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u="none" strike="noStrike" dirty="0">
                          <a:effectLst/>
                        </a:rPr>
                        <a:t>Problem</a:t>
                      </a:r>
                      <a:r>
                        <a:rPr lang="en-US" sz="800" u="none" strike="noStrike" dirty="0">
                          <a:effectLst/>
                        </a:rPr>
                        <a:t>: The source and assembly code of the database is inaccessible or lost.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b="1" u="none" strike="noStrike" dirty="0">
                          <a:effectLst/>
                        </a:rPr>
                        <a:t>Impact</a:t>
                      </a:r>
                      <a:r>
                        <a:rPr lang="en-US" sz="800" u="none" strike="noStrike" dirty="0">
                          <a:effectLst/>
                        </a:rPr>
                        <a:t>: The project is stopped and the product is unusable, delaying the release of the product.</a:t>
                      </a:r>
                      <a:endParaRPr lang="es-MX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s-MX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s-MX" sz="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s-MX" sz="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s-MX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s-MX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s-MX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s-MX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Verify backups and/or drafts of the database among team members.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Back up information both in physical format and in corporate cloud or cloud accounts to avoid data loss and rework.</a:t>
                      </a:r>
                      <a:endParaRPr lang="es-MX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Verify that latest draft of the project is in the cloud and can be downloaded  from the last status or update.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File the corresponding complaint to the public ministry and follow up on the theft complaint.</a:t>
                      </a:r>
                      <a:endParaRPr lang="es-MX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dirty="0">
                          <a:effectLst/>
                          <a:latin typeface="Arial" panose="020B0604020202020204" pitchFamily="34" charset="0"/>
                        </a:rPr>
                        <a:t>16/04/24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700" b="0" i="0" u="none" strike="noStrike" dirty="0">
                          <a:effectLst/>
                          <a:latin typeface="Arial" panose="020B0604020202020204" pitchFamily="34" charset="0"/>
                        </a:rPr>
                        <a:t>DevOps/DB </a:t>
                      </a:r>
                      <a:r>
                        <a:rPr lang="es-MX" sz="700" b="0" i="0" u="none" strike="noStrike" dirty="0" err="1">
                          <a:effectLst/>
                          <a:latin typeface="Arial" panose="020B0604020202020204" pitchFamily="34" charset="0"/>
                        </a:rPr>
                        <a:t>Analyst</a:t>
                      </a:r>
                      <a:endParaRPr lang="es-MX" sz="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700" u="none" strike="noStrike" dirty="0" err="1">
                          <a:effectLst/>
                        </a:rPr>
                        <a:t>Delay</a:t>
                      </a:r>
                      <a:r>
                        <a:rPr lang="es-MX" sz="700" u="none" strike="noStrike" dirty="0">
                          <a:effectLst/>
                        </a:rPr>
                        <a:t> </a:t>
                      </a:r>
                      <a:r>
                        <a:rPr lang="es-MX" sz="700" u="none" strike="noStrike" dirty="0" err="1">
                          <a:effectLst/>
                        </a:rPr>
                        <a:t>on</a:t>
                      </a:r>
                      <a:r>
                        <a:rPr lang="es-MX" sz="700" u="none" strike="noStrike" dirty="0">
                          <a:effectLst/>
                        </a:rPr>
                        <a:t> producto </a:t>
                      </a:r>
                      <a:r>
                        <a:rPr lang="es-MX" sz="700" u="none" strike="noStrike" dirty="0" err="1">
                          <a:effectLst/>
                        </a:rPr>
                        <a:t>release</a:t>
                      </a:r>
                      <a:r>
                        <a:rPr lang="es-MX" sz="700" u="none" strike="noStrike" dirty="0">
                          <a:effectLst/>
                        </a:rPr>
                        <a:t> </a:t>
                      </a:r>
                      <a:r>
                        <a:rPr lang="es-MX" sz="700" u="none" strike="noStrike" dirty="0" err="1">
                          <a:effectLst/>
                        </a:rPr>
                        <a:t>for</a:t>
                      </a:r>
                      <a:r>
                        <a:rPr lang="es-MX" sz="700" u="none" strike="noStrike" dirty="0">
                          <a:effectLst/>
                        </a:rPr>
                        <a:t> </a:t>
                      </a:r>
                      <a:r>
                        <a:rPr lang="es-MX" sz="700" u="none" strike="noStrike" dirty="0" err="1">
                          <a:effectLst/>
                        </a:rPr>
                        <a:t>due</a:t>
                      </a:r>
                      <a:r>
                        <a:rPr lang="es-MX" sz="700" u="none" strike="noStrike" dirty="0">
                          <a:effectLst/>
                        </a:rPr>
                        <a:t> date.</a:t>
                      </a:r>
                      <a:endParaRPr lang="es-MX" sz="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700" u="none" strike="noStrike" dirty="0" err="1">
                          <a:effectLst/>
                        </a:rPr>
                        <a:t>Closed</a:t>
                      </a:r>
                      <a:endParaRPr lang="es-MX" sz="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Project review and bugs fixed, the database version was restored and project development could be resumed. 18-Apr-2024</a:t>
                      </a:r>
                      <a:endParaRPr lang="es-MX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44975324"/>
                  </a:ext>
                </a:extLst>
              </a:tr>
              <a:tr h="1086986">
                <a:tc>
                  <a:txBody>
                    <a:bodyPr/>
                    <a:lstStyle/>
                    <a:p>
                      <a:pPr algn="ctr" fontAlgn="t"/>
                      <a:r>
                        <a:rPr lang="es-MX" sz="800" u="none" strike="noStrike" dirty="0" err="1">
                          <a:effectLst/>
                        </a:rPr>
                        <a:t>All</a:t>
                      </a:r>
                      <a:endParaRPr lang="es-MX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800" u="none" strike="noStrike" dirty="0">
                          <a:effectLst/>
                        </a:rPr>
                        <a:t>3</a:t>
                      </a:r>
                      <a:endParaRPr lang="es-MX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800" u="none" strike="noStrike" dirty="0" err="1">
                          <a:effectLst/>
                        </a:rPr>
                        <a:t>Common</a:t>
                      </a:r>
                      <a:r>
                        <a:rPr lang="es-MX" sz="800" u="none" strike="noStrike" dirty="0">
                          <a:effectLst/>
                        </a:rPr>
                        <a:t> </a:t>
                      </a:r>
                      <a:r>
                        <a:rPr lang="es-MX" sz="800" u="none" strike="noStrike" dirty="0" err="1">
                          <a:effectLst/>
                        </a:rPr>
                        <a:t>sick</a:t>
                      </a:r>
                      <a:r>
                        <a:rPr lang="es-MX" sz="800" u="none" strike="noStrike" dirty="0">
                          <a:effectLst/>
                        </a:rPr>
                        <a:t> </a:t>
                      </a:r>
                      <a:r>
                        <a:rPr lang="es-MX" sz="800" u="none" strike="noStrike" dirty="0" err="1">
                          <a:effectLst/>
                        </a:rPr>
                        <a:t>illness</a:t>
                      </a:r>
                      <a:endParaRPr lang="es-MX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u="none" strike="noStrike" dirty="0">
                          <a:effectLst/>
                        </a:rPr>
                        <a:t>Problem</a:t>
                      </a:r>
                      <a:r>
                        <a:rPr lang="en-US" sz="800" u="none" strike="noStrike" dirty="0">
                          <a:effectLst/>
                        </a:rPr>
                        <a:t>: The entire team falls ill at the same time and/or key members may become ill at some critical moment in software development.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b="1" u="none" strike="noStrike" dirty="0">
                          <a:effectLst/>
                        </a:rPr>
                        <a:t>Impact</a:t>
                      </a:r>
                      <a:r>
                        <a:rPr lang="en-US" sz="800" u="none" strike="noStrike" dirty="0">
                          <a:effectLst/>
                        </a:rPr>
                        <a:t>: Failure to comply with the plan with the client</a:t>
                      </a:r>
                      <a:endParaRPr lang="es-MX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s-MX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s-MX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s-MX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s-MX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s-MX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s-MX" sz="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s-MX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If a member is sick, return them home and, if possible, work remotely and connect virtually for important meetings if required so the member can recover properly.</a:t>
                      </a:r>
                      <a:endParaRPr lang="es-MX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Follow social distancing protocols in case of suffering from a respiratory illness (COVID, influenza, etc.) and take in consideration  proper health measures.</a:t>
                      </a:r>
                      <a:endParaRPr lang="es-MX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 dirty="0">
                          <a:effectLst/>
                        </a:rPr>
                        <a:t>-</a:t>
                      </a:r>
                      <a:endParaRPr lang="es-MX" sz="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700" u="none" strike="noStrike" dirty="0" err="1">
                          <a:effectLst/>
                        </a:rPr>
                        <a:t>All</a:t>
                      </a:r>
                      <a:endParaRPr lang="es-MX" sz="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 dirty="0">
                          <a:effectLst/>
                        </a:rPr>
                        <a:t>The sick member notifies the project leader and preventive measures are immediately taken.</a:t>
                      </a:r>
                      <a:endParaRPr lang="es-MX" sz="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700" u="none" strike="noStrike" dirty="0">
                          <a:effectLst/>
                        </a:rPr>
                        <a:t>Open</a:t>
                      </a:r>
                      <a:endParaRPr lang="es-MX" sz="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Due to the global health situation, this case may be filed again, so it does not have a set validity or expiration date.</a:t>
                      </a:r>
                      <a:endParaRPr lang="es-MX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58483968"/>
                  </a:ext>
                </a:extLst>
              </a:tr>
              <a:tr h="1071817">
                <a:tc>
                  <a:txBody>
                    <a:bodyPr/>
                    <a:lstStyle/>
                    <a:p>
                      <a:pPr algn="ctr" fontAlgn="t"/>
                      <a:r>
                        <a:rPr lang="es-MX" sz="800" u="none" strike="noStrike" dirty="0" err="1">
                          <a:effectLst/>
                        </a:rPr>
                        <a:t>All</a:t>
                      </a:r>
                      <a:endParaRPr lang="es-MX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800" u="none" strike="noStrike" dirty="0">
                          <a:effectLst/>
                        </a:rPr>
                        <a:t>4</a:t>
                      </a:r>
                      <a:endParaRPr lang="es-MX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800" u="none" strike="noStrike" dirty="0">
                          <a:effectLst/>
                        </a:rPr>
                        <a:t>Software </a:t>
                      </a:r>
                      <a:r>
                        <a:rPr lang="es-MX" sz="800" u="none" strike="noStrike" dirty="0" err="1">
                          <a:effectLst/>
                        </a:rPr>
                        <a:t>execution</a:t>
                      </a:r>
                      <a:r>
                        <a:rPr lang="es-MX" sz="800" u="none" strike="noStrike" dirty="0">
                          <a:effectLst/>
                        </a:rPr>
                        <a:t> error</a:t>
                      </a:r>
                      <a:endParaRPr lang="es-MX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u="none" strike="noStrike" dirty="0">
                          <a:effectLst/>
                        </a:rPr>
                        <a:t>Problem</a:t>
                      </a:r>
                      <a:r>
                        <a:rPr lang="en-US" sz="800" u="none" strike="noStrike" dirty="0">
                          <a:effectLst/>
                        </a:rPr>
                        <a:t>: Project development does not connect properly between Database and Front end and causes errors.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b="1" u="none" strike="noStrike" dirty="0">
                          <a:effectLst/>
                        </a:rPr>
                        <a:t>Impact</a:t>
                      </a:r>
                      <a:r>
                        <a:rPr lang="en-US" sz="800" u="none" strike="noStrike" dirty="0">
                          <a:effectLst/>
                        </a:rPr>
                        <a:t>: Delay in deliverables and rework causing economic losses</a:t>
                      </a:r>
                      <a:endParaRPr lang="es-MX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Use simple programs to create tables and databases to connect them with software that is easy to manipulate and connect to avoid delays.</a:t>
                      </a:r>
                      <a:endParaRPr lang="es-MX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Request support from experts or other teams to review possible failures and/or missing connections and avoid delays in deliverables</a:t>
                      </a:r>
                      <a:endParaRPr lang="es-MX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700" u="none" strike="noStrike" dirty="0">
                          <a:effectLst/>
                        </a:rPr>
                        <a:t>25/05/24</a:t>
                      </a:r>
                      <a:endParaRPr lang="es-MX" sz="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800" u="none" strike="noStrike" dirty="0" err="1">
                          <a:effectLst/>
                        </a:rPr>
                        <a:t>All</a:t>
                      </a:r>
                      <a:endParaRPr lang="es-MX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800" u="none" strike="noStrike">
                          <a:effectLst/>
                        </a:rPr>
                        <a:t>El software no corre o no se ejecuta como se programa/espera</a:t>
                      </a:r>
                      <a:endParaRPr lang="es-MX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800" u="none" strike="noStrike" dirty="0" err="1">
                          <a:effectLst/>
                        </a:rPr>
                        <a:t>Closed</a:t>
                      </a:r>
                      <a:endParaRPr lang="es-MX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A database expert was contacted and managed to connect the database to the software code and managed to fulfill the task of connecting and generating the requested files.</a:t>
                      </a:r>
                      <a:endParaRPr lang="es-MX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97284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178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90FA5449-0436-2C7B-EB35-D38E95BAE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438" y="808038"/>
            <a:ext cx="7958137" cy="1077912"/>
          </a:xfrm>
        </p:spPr>
        <p:txBody>
          <a:bodyPr/>
          <a:lstStyle/>
          <a:p>
            <a:r>
              <a:rPr lang="es-MX" b="1" cap="small" dirty="0" err="1"/>
              <a:t>Operation</a:t>
            </a:r>
            <a:r>
              <a:rPr lang="es-MX" b="1" cap="small" dirty="0"/>
              <a:t> </a:t>
            </a:r>
            <a:r>
              <a:rPr lang="es-MX" b="1" cap="small" dirty="0" err="1"/>
              <a:t>Costs</a:t>
            </a:r>
            <a:r>
              <a:rPr lang="es-MX" b="1" cap="small" dirty="0"/>
              <a:t> </a:t>
            </a:r>
            <a:r>
              <a:rPr lang="es-MX" b="1" cap="small" dirty="0" err="1"/>
              <a:t>of</a:t>
            </a:r>
            <a:r>
              <a:rPr lang="es-MX" b="1" cap="small" dirty="0"/>
              <a:t> Project</a:t>
            </a:r>
          </a:p>
        </p:txBody>
      </p:sp>
      <p:graphicFrame>
        <p:nvGraphicFramePr>
          <p:cNvPr id="13" name="Marcador de contenido 12">
            <a:extLst>
              <a:ext uri="{FF2B5EF4-FFF2-40B4-BE49-F238E27FC236}">
                <a16:creationId xmlns:a16="http://schemas.microsoft.com/office/drawing/2014/main" id="{55AF7D7F-86A2-6DD7-C892-CE0577C70B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888334"/>
              </p:ext>
            </p:extLst>
          </p:nvPr>
        </p:nvGraphicFramePr>
        <p:xfrm>
          <a:off x="3610768" y="2921635"/>
          <a:ext cx="7111018" cy="324608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68771">
                  <a:extLst>
                    <a:ext uri="{9D8B030D-6E8A-4147-A177-3AD203B41FA5}">
                      <a16:colId xmlns:a16="http://schemas.microsoft.com/office/drawing/2014/main" val="700897431"/>
                    </a:ext>
                  </a:extLst>
                </a:gridCol>
                <a:gridCol w="973708">
                  <a:extLst>
                    <a:ext uri="{9D8B030D-6E8A-4147-A177-3AD203B41FA5}">
                      <a16:colId xmlns:a16="http://schemas.microsoft.com/office/drawing/2014/main" val="3028507576"/>
                    </a:ext>
                  </a:extLst>
                </a:gridCol>
                <a:gridCol w="885189">
                  <a:extLst>
                    <a:ext uri="{9D8B030D-6E8A-4147-A177-3AD203B41FA5}">
                      <a16:colId xmlns:a16="http://schemas.microsoft.com/office/drawing/2014/main" val="4093328278"/>
                    </a:ext>
                  </a:extLst>
                </a:gridCol>
                <a:gridCol w="1217297">
                  <a:extLst>
                    <a:ext uri="{9D8B030D-6E8A-4147-A177-3AD203B41FA5}">
                      <a16:colId xmlns:a16="http://schemas.microsoft.com/office/drawing/2014/main" val="27674344"/>
                    </a:ext>
                  </a:extLst>
                </a:gridCol>
                <a:gridCol w="898999">
                  <a:extLst>
                    <a:ext uri="{9D8B030D-6E8A-4147-A177-3AD203B41FA5}">
                      <a16:colId xmlns:a16="http://schemas.microsoft.com/office/drawing/2014/main" val="2928800633"/>
                    </a:ext>
                  </a:extLst>
                </a:gridCol>
                <a:gridCol w="1867054">
                  <a:extLst>
                    <a:ext uri="{9D8B030D-6E8A-4147-A177-3AD203B41FA5}">
                      <a16:colId xmlns:a16="http://schemas.microsoft.com/office/drawing/2014/main" val="209175428"/>
                    </a:ext>
                  </a:extLst>
                </a:gridCol>
              </a:tblGrid>
              <a:tr h="75229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1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Monthly</a:t>
                      </a:r>
                      <a:r>
                        <a:rPr lang="es-MX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(MXN)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1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Yearly</a:t>
                      </a:r>
                      <a:r>
                        <a:rPr lang="es-MX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(MXN)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1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Daily</a:t>
                      </a:r>
                      <a:r>
                        <a:rPr lang="es-MX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(MXN)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1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Effective</a:t>
                      </a:r>
                      <a:r>
                        <a:rPr lang="es-MX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100" b="1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hours</a:t>
                      </a:r>
                      <a:r>
                        <a:rPr lang="es-MX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(h)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  <a:r>
                        <a:rPr lang="es-MX" sz="1100" b="1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</a:t>
                      </a:r>
                      <a:r>
                        <a:rPr lang="es-MX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(MXN)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4716515"/>
                  </a:ext>
                </a:extLst>
              </a:tr>
              <a:tr h="41563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s-MX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$ 30,500.00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$ 2,287.50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$ 190.63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$ 17,632.81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4636439"/>
                  </a:ext>
                </a:extLst>
              </a:tr>
              <a:tr h="41563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s-MX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 </a:t>
                      </a:r>
                      <a:r>
                        <a:rPr lang="es-MX" sz="1100" b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Analyst</a:t>
                      </a:r>
                      <a:endParaRPr lang="es-MX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$ 28,500.00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$ 2,137.50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$ 178.13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143.5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$ 25,560.94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1622116"/>
                  </a:ext>
                </a:extLst>
              </a:tr>
              <a:tr h="41563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s-MX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$ 32,500.00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$ 2,437.50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$ 203.13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$ 23,156.25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5767516"/>
                  </a:ext>
                </a:extLst>
              </a:tr>
              <a:tr h="41563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s-MX" sz="1100" b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s-MX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100" b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Analyst</a:t>
                      </a:r>
                      <a:endParaRPr lang="es-MX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$ 30,500.00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$ 2,287.50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$ 190.63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186.5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$ 35,551.56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3800155"/>
                  </a:ext>
                </a:extLst>
              </a:tr>
              <a:tr h="41563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s-MX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$ 42,000.00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$ 3,150.00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$ 262.50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$ 10,237.50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7549983"/>
                  </a:ext>
                </a:extLst>
              </a:tr>
              <a:tr h="41563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$ 164,000.00 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 $ 12,300.00 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$ 1,025.00 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575.50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$ 112,139.06 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2913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829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195302"/>
              </p:ext>
            </p:extLst>
          </p:nvPr>
        </p:nvGraphicFramePr>
        <p:xfrm>
          <a:off x="1098550" y="644530"/>
          <a:ext cx="5553144" cy="532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419">
                  <a:extLst>
                    <a:ext uri="{9D8B030D-6E8A-4147-A177-3AD203B41FA5}">
                      <a16:colId xmlns:a16="http://schemas.microsoft.com/office/drawing/2014/main" val="3410310712"/>
                    </a:ext>
                  </a:extLst>
                </a:gridCol>
                <a:gridCol w="927945">
                  <a:extLst>
                    <a:ext uri="{9D8B030D-6E8A-4147-A177-3AD203B41FA5}">
                      <a16:colId xmlns:a16="http://schemas.microsoft.com/office/drawing/2014/main" val="1449900586"/>
                    </a:ext>
                  </a:extLst>
                </a:gridCol>
                <a:gridCol w="927945">
                  <a:extLst>
                    <a:ext uri="{9D8B030D-6E8A-4147-A177-3AD203B41FA5}">
                      <a16:colId xmlns:a16="http://schemas.microsoft.com/office/drawing/2014/main" val="1204333991"/>
                    </a:ext>
                  </a:extLst>
                </a:gridCol>
                <a:gridCol w="927945">
                  <a:extLst>
                    <a:ext uri="{9D8B030D-6E8A-4147-A177-3AD203B41FA5}">
                      <a16:colId xmlns:a16="http://schemas.microsoft.com/office/drawing/2014/main" val="2072275490"/>
                    </a:ext>
                  </a:extLst>
                </a:gridCol>
                <a:gridCol w="927945">
                  <a:extLst>
                    <a:ext uri="{9D8B030D-6E8A-4147-A177-3AD203B41FA5}">
                      <a16:colId xmlns:a16="http://schemas.microsoft.com/office/drawing/2014/main" val="1256157669"/>
                    </a:ext>
                  </a:extLst>
                </a:gridCol>
                <a:gridCol w="927945">
                  <a:extLst>
                    <a:ext uri="{9D8B030D-6E8A-4147-A177-3AD203B41FA5}">
                      <a16:colId xmlns:a16="http://schemas.microsoft.com/office/drawing/2014/main" val="79346321"/>
                    </a:ext>
                  </a:extLst>
                </a:gridCol>
              </a:tblGrid>
              <a:tr h="262855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000" b="1" noProof="0" dirty="0">
                          <a:solidFill>
                            <a:schemeClr val="bg1"/>
                          </a:solidFill>
                        </a:rPr>
                        <a:t>Jan 2024</a:t>
                      </a:r>
                      <a:endParaRPr lang="en-US" sz="1000" b="1" noProof="0" dirty="0">
                        <a:solidFill>
                          <a:schemeClr val="bg1"/>
                        </a:solidFill>
                        <a:latin typeface="Mute" panose="00000800000000000000" pitchFamily="50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000" b="1" noProof="0" dirty="0">
                          <a:solidFill>
                            <a:schemeClr val="bg1"/>
                          </a:solidFill>
                        </a:rPr>
                        <a:t>Feb 2024</a:t>
                      </a:r>
                      <a:endParaRPr lang="en-US" sz="1000" b="1" noProof="0" dirty="0">
                        <a:solidFill>
                          <a:schemeClr val="bg1"/>
                        </a:solidFill>
                        <a:latin typeface="Mute" panose="00000800000000000000" pitchFamily="50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000" b="1" noProof="0" dirty="0">
                          <a:solidFill>
                            <a:schemeClr val="bg1"/>
                          </a:solidFill>
                        </a:rPr>
                        <a:t>Mar 2024</a:t>
                      </a:r>
                      <a:endParaRPr lang="en-US" sz="1000" b="1" noProof="0" dirty="0">
                        <a:solidFill>
                          <a:schemeClr val="bg1"/>
                        </a:solidFill>
                        <a:latin typeface="Mute" panose="00000800000000000000" pitchFamily="50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000" b="1" noProof="0" dirty="0">
                          <a:solidFill>
                            <a:schemeClr val="bg1"/>
                          </a:solidFill>
                        </a:rPr>
                        <a:t>April 2024</a:t>
                      </a:r>
                      <a:endParaRPr lang="en-US" sz="1000" b="1" noProof="0" dirty="0">
                        <a:solidFill>
                          <a:schemeClr val="bg1"/>
                        </a:solidFill>
                        <a:latin typeface="Mute" panose="00000800000000000000" pitchFamily="50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000" b="1" noProof="0" dirty="0">
                          <a:solidFill>
                            <a:schemeClr val="bg1"/>
                          </a:solidFill>
                        </a:rPr>
                        <a:t>May 2024</a:t>
                      </a:r>
                      <a:endParaRPr lang="en-US" sz="1000" b="1" noProof="0" dirty="0">
                        <a:solidFill>
                          <a:schemeClr val="bg1"/>
                        </a:solidFill>
                        <a:latin typeface="Mute" panose="00000800000000000000" pitchFamily="50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000" b="1" noProof="0" dirty="0">
                          <a:solidFill>
                            <a:schemeClr val="bg1"/>
                          </a:solidFill>
                        </a:rPr>
                        <a:t>June 2024</a:t>
                      </a:r>
                      <a:endParaRPr lang="en-US" sz="1000" b="1" noProof="0" dirty="0">
                        <a:solidFill>
                          <a:schemeClr val="bg1"/>
                        </a:solidFill>
                        <a:latin typeface="Mute" panose="00000800000000000000" pitchFamily="50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975676781"/>
                  </a:ext>
                </a:extLst>
              </a:tr>
              <a:tr h="269289">
                <a:tc>
                  <a:txBody>
                    <a:bodyPr/>
                    <a:lstStyle/>
                    <a:p>
                      <a:pPr algn="ctr"/>
                      <a:r>
                        <a:rPr lang="en-US" sz="1100" b="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Start</a:t>
                      </a:r>
                    </a:p>
                  </a:txBody>
                  <a:tcPr marL="45720" marR="4572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On track</a:t>
                      </a:r>
                      <a:endParaRPr lang="en-US" sz="1000" b="0" noProof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Mute" panose="00000800000000000000" pitchFamily="50" charset="0"/>
                      </a:endParaRPr>
                    </a:p>
                  </a:txBody>
                  <a:tcPr marL="45720" marR="4572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0" kern="120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On Track</a:t>
                      </a:r>
                    </a:p>
                  </a:txBody>
                  <a:tcPr marL="45720" marR="4572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Delayed</a:t>
                      </a:r>
                    </a:p>
                  </a:txBody>
                  <a:tcPr marL="45720" marR="4572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Delayed</a:t>
                      </a:r>
                    </a:p>
                  </a:txBody>
                  <a:tcPr marL="45720" marR="4572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Delayed</a:t>
                      </a:r>
                    </a:p>
                  </a:txBody>
                  <a:tcPr marL="45720" marR="4572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05174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781364" y="644530"/>
            <a:ext cx="912920" cy="5258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dirty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Mute" panose="00000800000000000000" pitchFamily="50" charset="0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98550" y="6412773"/>
            <a:ext cx="7795012" cy="353943"/>
          </a:xfrm>
          <a:prstGeom prst="rect">
            <a:avLst/>
          </a:prstGeom>
          <a:noFill/>
          <a:ln w="76200">
            <a:noFill/>
          </a:ln>
        </p:spPr>
        <p:txBody>
          <a:bodyPr wrap="square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7338" algn="l"/>
                <a:tab pos="914400" algn="l"/>
                <a:tab pos="2743200" algn="l"/>
                <a:tab pos="3319463" algn="l"/>
                <a:tab pos="6858000" algn="l"/>
                <a:tab pos="7315200" algn="l"/>
              </a:tabLst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386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 2" panose="05020102010507070707" pitchFamily="18" charset="2"/>
              </a:rPr>
              <a:t>RAG Explanation </a:t>
            </a:r>
            <a:r>
              <a:rPr kumimoji="0" lang="en-US" sz="800" i="0" u="none" strike="noStrike" kern="1200" cap="none" spc="0" normalizeH="0" baseline="0" dirty="0">
                <a:ln>
                  <a:noFill/>
                </a:ln>
                <a:solidFill>
                  <a:srgbClr val="00386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 2" panose="05020102010507070707" pitchFamily="18" charset="2"/>
              </a:rPr>
              <a:t>(non-printing info)</a:t>
            </a:r>
          </a:p>
          <a:p>
            <a:pPr lvl="0">
              <a:tabLst>
                <a:tab pos="287338" algn="l"/>
                <a:tab pos="914400" algn="l"/>
                <a:tab pos="2743200" algn="l"/>
                <a:tab pos="3319463" algn="l"/>
                <a:tab pos="6858000" algn="l"/>
                <a:tab pos="7315200" algn="l"/>
              </a:tabLst>
              <a:defRPr/>
            </a:pPr>
            <a:r>
              <a:rPr kumimoji="0" lang="en-US" sz="700" b="1" i="0" u="none" strike="noStrike" kern="1200" cap="none" spc="0" normalizeH="0" baseline="0" dirty="0">
                <a:ln>
                  <a:noFill/>
                </a:ln>
                <a:solidFill>
                  <a:srgbClr val="868D95"/>
                </a:solidFill>
                <a:effectLst/>
                <a:uLnTx/>
                <a:uFillTx/>
                <a:latin typeface="Mute" panose="00000800000000000000" pitchFamily="50" charset="0"/>
                <a:ea typeface="+mn-ea"/>
                <a:sym typeface="Wingdings 2" panose="05020102010507070707" pitchFamily="18" charset="2"/>
              </a:rPr>
              <a:t>Key</a:t>
            </a:r>
            <a:r>
              <a:rPr kumimoji="0" lang="en-US" sz="700" b="0" i="0" u="none" strike="noStrike" kern="1200" cap="none" spc="0" normalizeH="0" baseline="0" dirty="0">
                <a:ln>
                  <a:noFill/>
                </a:ln>
                <a:solidFill>
                  <a:srgbClr val="868D95"/>
                </a:solidFill>
                <a:effectLst/>
                <a:uLnTx/>
                <a:uFillTx/>
                <a:latin typeface="Mute" panose="00000800000000000000" pitchFamily="50" charset="0"/>
                <a:ea typeface="+mn-ea"/>
                <a:sym typeface="Wingdings 2" panose="05020102010507070707" pitchFamily="18" charset="2"/>
              </a:rPr>
              <a:t>: </a:t>
            </a:r>
            <a:r>
              <a:rPr kumimoji="0" lang="en-US" sz="700" b="0" i="0" u="none" strike="noStrike" kern="1200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Mute" panose="00000800000000000000" pitchFamily="50" charset="0"/>
                <a:ea typeface="+mn-ea"/>
                <a:sym typeface="Wingdings" panose="05000000000000000000" pitchFamily="2" charset="2"/>
              </a:rPr>
              <a:t> </a:t>
            </a:r>
            <a:r>
              <a:rPr kumimoji="0" lang="en-US" sz="700" b="0" i="0" u="none" strike="noStrike" kern="1200" cap="none" spc="0" normalizeH="0" baseline="0" dirty="0">
                <a:ln>
                  <a:noFill/>
                </a:ln>
                <a:solidFill>
                  <a:srgbClr val="3A729F"/>
                </a:solidFill>
                <a:effectLst/>
                <a:uLnTx/>
                <a:uFillTx/>
                <a:latin typeface="Mute" panose="00000800000000000000" pitchFamily="50" charset="0"/>
                <a:ea typeface="+mn-ea"/>
                <a:sym typeface="Wingdings" panose="05000000000000000000" pitchFamily="2" charset="2"/>
              </a:rPr>
              <a:t></a:t>
            </a:r>
            <a:r>
              <a:rPr kumimoji="0" lang="en-US" sz="700" b="0" i="0" u="none" strike="noStrike" kern="1200" cap="none" spc="0" normalizeH="0" baseline="0" dirty="0">
                <a:ln>
                  <a:noFill/>
                </a:ln>
                <a:solidFill>
                  <a:srgbClr val="003865">
                    <a:lumMod val="75000"/>
                    <a:lumOff val="25000"/>
                  </a:srgbClr>
                </a:solidFill>
                <a:effectLst/>
                <a:uLnTx/>
                <a:uFillTx/>
                <a:latin typeface="Mute" panose="00000800000000000000" pitchFamily="50" charset="0"/>
                <a:ea typeface="+mn-ea"/>
                <a:sym typeface="Wingdings" panose="05000000000000000000" pitchFamily="2" charset="2"/>
              </a:rPr>
              <a:t> Blue</a:t>
            </a:r>
            <a:r>
              <a:rPr kumimoji="0" lang="en-US" sz="700" b="0" i="0" u="none" strike="noStrike" kern="1200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Mute" panose="00000800000000000000" pitchFamily="50" charset="0"/>
                <a:ea typeface="+mn-ea"/>
                <a:sym typeface="Wingdings" panose="05000000000000000000" pitchFamily="2" charset="2"/>
              </a:rPr>
              <a:t>:-</a:t>
            </a:r>
            <a:r>
              <a:rPr kumimoji="0" lang="en-US" sz="700" b="0" i="0" u="none" strike="noStrike" kern="1200" cap="none" spc="0" normalizeH="0" baseline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Mute" panose="00000800000000000000" pitchFamily="50" charset="0"/>
                <a:ea typeface="+mn-ea"/>
                <a:sym typeface="Wingdings" panose="05000000000000000000" pitchFamily="2" charset="2"/>
              </a:rPr>
              <a:t> Complete  </a:t>
            </a:r>
            <a:r>
              <a:rPr kumimoji="0" lang="en-US" sz="700" b="0" i="0" u="none" strike="noStrike" kern="1200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Mute" panose="00000800000000000000" pitchFamily="50" charset="0"/>
                <a:ea typeface="+mn-ea"/>
                <a:sym typeface="Wingdings" panose="05000000000000000000" pitchFamily="2" charset="2"/>
              </a:rPr>
              <a:t> Green:-</a:t>
            </a:r>
            <a:r>
              <a:rPr kumimoji="0" lang="en-US" sz="700" b="0" i="0" u="none" strike="noStrike" kern="1200" cap="none" spc="0" normalizeH="0" baseline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Mute" panose="00000800000000000000" pitchFamily="50" charset="0"/>
                <a:ea typeface="+mn-ea"/>
                <a:sym typeface="Wingdings" panose="05000000000000000000" pitchFamily="2" charset="2"/>
              </a:rPr>
              <a:t>On track </a:t>
            </a:r>
            <a:r>
              <a:rPr kumimoji="0" lang="en-US" sz="700" b="0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ute" panose="00000800000000000000" pitchFamily="50" charset="0"/>
                <a:ea typeface="+mn-ea"/>
                <a:sym typeface="Wingdings" panose="05000000000000000000" pitchFamily="2" charset="2"/>
              </a:rPr>
              <a:t> Amber: -</a:t>
            </a:r>
            <a:r>
              <a:rPr kumimoji="0" lang="en-US" sz="700" b="0" i="0" u="none" strike="noStrike" kern="1200" cap="none" spc="0" normalizeH="0" baseline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Mute" panose="00000800000000000000" pitchFamily="50" charset="0"/>
                <a:ea typeface="+mn-ea"/>
                <a:sym typeface="Wingdings" panose="05000000000000000000" pitchFamily="2" charset="2"/>
              </a:rPr>
              <a:t>Off-track with mitigation  </a:t>
            </a:r>
            <a:r>
              <a:rPr kumimoji="0" lang="en-US" sz="700" b="0" i="0" u="none" strike="noStrike" kern="120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ute" panose="00000800000000000000" pitchFamily="50" charset="0"/>
                <a:ea typeface="+mn-ea"/>
                <a:sym typeface="Wingdings" panose="05000000000000000000" pitchFamily="2" charset="2"/>
              </a:rPr>
              <a:t> </a:t>
            </a:r>
            <a:r>
              <a:rPr kumimoji="0" lang="en-US" sz="700" b="0" i="0" u="none" strike="noStrike" kern="1200" cap="none" spc="0" normalizeH="0" baseline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Mute" panose="00000800000000000000" pitchFamily="50" charset="0"/>
                <a:ea typeface="+mn-ea"/>
                <a:sym typeface="Wingdings" panose="05000000000000000000" pitchFamily="2" charset="2"/>
              </a:rPr>
              <a:t> </a:t>
            </a:r>
            <a:r>
              <a:rPr kumimoji="0" lang="en-US" sz="700" b="0" i="0" u="none" strike="noStrike" kern="120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ute" panose="00000800000000000000" pitchFamily="50" charset="0"/>
                <a:ea typeface="+mn-ea"/>
                <a:sym typeface="Wingdings" panose="05000000000000000000" pitchFamily="2" charset="2"/>
              </a:rPr>
              <a:t>Red:-</a:t>
            </a:r>
            <a:r>
              <a:rPr kumimoji="0" lang="en-US" sz="700" b="0" i="0" u="none" strike="noStrike" kern="1200" cap="none" spc="0" normalizeH="0" baseline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Mute" panose="00000800000000000000" pitchFamily="50" charset="0"/>
                <a:ea typeface="+mn-ea"/>
                <a:sym typeface="Wingdings" panose="05000000000000000000" pitchFamily="2" charset="2"/>
              </a:rPr>
              <a:t>Off-track-no mitigation </a:t>
            </a:r>
            <a:r>
              <a:rPr lang="en-US" sz="700" dirty="0">
                <a:solidFill>
                  <a:srgbClr val="336699"/>
                </a:solidFill>
                <a:latin typeface="Mute" panose="00000800000000000000" pitchFamily="50" charset="0"/>
                <a:sym typeface="Wingdings" panose="05000000000000000000" pitchFamily="2" charset="2"/>
              </a:rPr>
              <a:t></a:t>
            </a:r>
            <a:r>
              <a:rPr lang="en-US" sz="700" dirty="0">
                <a:solidFill>
                  <a:srgbClr val="FF0000"/>
                </a:solidFill>
                <a:latin typeface="Mute" panose="00000800000000000000" pitchFamily="50" charset="0"/>
                <a:sym typeface="Wingdings" panose="05000000000000000000" pitchFamily="2" charset="2"/>
              </a:rPr>
              <a:t> </a:t>
            </a:r>
            <a:r>
              <a:rPr lang="en-US" sz="700" dirty="0">
                <a:solidFill>
                  <a:srgbClr val="FFFFFF">
                    <a:lumMod val="50000"/>
                  </a:srgbClr>
                </a:solidFill>
                <a:latin typeface="Mute" panose="00000800000000000000" pitchFamily="50" charset="0"/>
                <a:sym typeface="Wingdings" panose="05000000000000000000" pitchFamily="2" charset="2"/>
              </a:rPr>
              <a:t> </a:t>
            </a:r>
            <a:r>
              <a:rPr lang="en-US" sz="700" dirty="0">
                <a:solidFill>
                  <a:srgbClr val="336699"/>
                </a:solidFill>
                <a:latin typeface="Mute" panose="00000800000000000000" pitchFamily="50" charset="0"/>
                <a:sym typeface="Wingdings" panose="05000000000000000000" pitchFamily="2" charset="2"/>
              </a:rPr>
              <a:t>Stone:-</a:t>
            </a:r>
            <a:r>
              <a:rPr lang="en-US" sz="700" dirty="0">
                <a:solidFill>
                  <a:srgbClr val="FFFFFF">
                    <a:lumMod val="50000"/>
                  </a:srgbClr>
                </a:solidFill>
                <a:latin typeface="Mute" panose="00000800000000000000" pitchFamily="50" charset="0"/>
                <a:sym typeface="Wingdings" panose="05000000000000000000" pitchFamily="2" charset="2"/>
              </a:rPr>
              <a:t>Not started</a:t>
            </a:r>
            <a:endParaRPr kumimoji="0" lang="en-US" sz="700" b="0" i="0" u="none" strike="noStrike" kern="1200" cap="none" spc="0" normalizeH="0" baseline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Mute" panose="00000800000000000000" pitchFamily="50" charset="0"/>
              <a:ea typeface="+mn-ea"/>
              <a:sym typeface="Wingdings" panose="05000000000000000000" pitchFamily="2" charset="2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A4B4FEE-8DEA-DE1F-0193-5EB132389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129329"/>
              </p:ext>
            </p:extLst>
          </p:nvPr>
        </p:nvGraphicFramePr>
        <p:xfrm>
          <a:off x="1098550" y="1308206"/>
          <a:ext cx="10077455" cy="819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670">
                  <a:extLst>
                    <a:ext uri="{9D8B030D-6E8A-4147-A177-3AD203B41FA5}">
                      <a16:colId xmlns:a16="http://schemas.microsoft.com/office/drawing/2014/main" val="882440653"/>
                    </a:ext>
                  </a:extLst>
                </a:gridCol>
                <a:gridCol w="2563026">
                  <a:extLst>
                    <a:ext uri="{9D8B030D-6E8A-4147-A177-3AD203B41FA5}">
                      <a16:colId xmlns:a16="http://schemas.microsoft.com/office/drawing/2014/main" val="3884026593"/>
                    </a:ext>
                  </a:extLst>
                </a:gridCol>
                <a:gridCol w="3174759">
                  <a:extLst>
                    <a:ext uri="{9D8B030D-6E8A-4147-A177-3AD203B41FA5}">
                      <a16:colId xmlns:a16="http://schemas.microsoft.com/office/drawing/2014/main" val="592369132"/>
                    </a:ext>
                  </a:extLst>
                </a:gridCol>
              </a:tblGrid>
              <a:tr h="819136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</a:rPr>
                        <a:t>Overall </a:t>
                      </a:r>
                      <a:r>
                        <a:rPr lang="en-US" sz="1000" noProof="0" dirty="0">
                          <a:solidFill>
                            <a:schemeClr val="tx2"/>
                          </a:solidFill>
                        </a:rPr>
                        <a:t>Status</a:t>
                      </a:r>
                      <a:r>
                        <a:rPr lang="en-US" sz="1000" b="0" noProof="0" dirty="0">
                          <a:solidFill>
                            <a:schemeClr val="tx2"/>
                          </a:solidFill>
                        </a:rPr>
                        <a:t>: </a:t>
                      </a:r>
                      <a:r>
                        <a:rPr lang="en-US" sz="1000" b="0" i="0" noProof="0" dirty="0">
                          <a:solidFill>
                            <a:schemeClr val="tx2"/>
                          </a:solidFill>
                        </a:rPr>
                        <a:t>Program is deployed on test platform ready to be released on production, pending testing on end-users.</a:t>
                      </a:r>
                      <a:endParaRPr lang="en-US" sz="900" b="0" i="0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</a:rPr>
                        <a:t>Route to Green: </a:t>
                      </a:r>
                      <a:r>
                        <a:rPr lang="en-US" sz="1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Will push testing to be delivered the final product before end of June 2024.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2"/>
                          </a:solidFill>
                        </a:rPr>
                        <a:t>Leadership Decision:  </a:t>
                      </a:r>
                      <a:r>
                        <a:rPr lang="en-US" sz="1000" b="0" dirty="0">
                          <a:solidFill>
                            <a:schemeClr val="tx2"/>
                          </a:solidFill>
                        </a:rPr>
                        <a:t>Will reconsider if program is viable to release on Production to High Management.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35291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6410E88-1BFA-4E69-5029-BDCC6DFE8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341964"/>
              </p:ext>
            </p:extLst>
          </p:nvPr>
        </p:nvGraphicFramePr>
        <p:xfrm>
          <a:off x="1098550" y="2186413"/>
          <a:ext cx="10077455" cy="136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470073971"/>
                    </a:ext>
                  </a:extLst>
                </a:gridCol>
                <a:gridCol w="3282268">
                  <a:extLst>
                    <a:ext uri="{9D8B030D-6E8A-4147-A177-3AD203B41FA5}">
                      <a16:colId xmlns:a16="http://schemas.microsoft.com/office/drawing/2014/main" val="51090194"/>
                    </a:ext>
                  </a:extLst>
                </a:gridCol>
                <a:gridCol w="3664107">
                  <a:extLst>
                    <a:ext uri="{9D8B030D-6E8A-4147-A177-3AD203B41FA5}">
                      <a16:colId xmlns:a16="http://schemas.microsoft.com/office/drawing/2014/main" val="4243453451"/>
                    </a:ext>
                  </a:extLst>
                </a:gridCol>
                <a:gridCol w="712816">
                  <a:extLst>
                    <a:ext uri="{9D8B030D-6E8A-4147-A177-3AD203B41FA5}">
                      <a16:colId xmlns:a16="http://schemas.microsoft.com/office/drawing/2014/main" val="3331667755"/>
                    </a:ext>
                  </a:extLst>
                </a:gridCol>
                <a:gridCol w="1129292">
                  <a:extLst>
                    <a:ext uri="{9D8B030D-6E8A-4147-A177-3AD203B41FA5}">
                      <a16:colId xmlns:a16="http://schemas.microsoft.com/office/drawing/2014/main" val="468668043"/>
                    </a:ext>
                  </a:extLst>
                </a:gridCol>
                <a:gridCol w="901622">
                  <a:extLst>
                    <a:ext uri="{9D8B030D-6E8A-4147-A177-3AD203B41FA5}">
                      <a16:colId xmlns:a16="http://schemas.microsoft.com/office/drawing/2014/main" val="38955642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I/R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Mitigation/Action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Severity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Target 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66041"/>
                  </a:ext>
                </a:extLst>
              </a:tr>
              <a:tr h="16959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Covid-19 or any disease that can get any team member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Have a backup plan &amp; file documentation stored on a cloud or servers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867920"/>
                  </a:ext>
                </a:extLst>
              </a:tr>
              <a:tr h="251204"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</a:t>
                      </a:r>
                      <a:endPara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Database / Program coding lost due to stolen equipment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Mitigate the consequences of the lost data and recover the process &amp; project updates, save all updates</a:t>
                      </a:r>
                      <a:endParaRPr lang="en-US" sz="900" noProof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20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19-05-2024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723615"/>
                  </a:ext>
                </a:extLst>
              </a:tr>
              <a:tr h="251204"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</a:t>
                      </a:r>
                      <a:endPara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University strike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Align to the deadlines and process all work to deliver timely the 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20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11-05-2024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528873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54A8D9D-8456-65EB-83A9-6B17A47A8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937809"/>
              </p:ext>
            </p:extLst>
          </p:nvPr>
        </p:nvGraphicFramePr>
        <p:xfrm>
          <a:off x="7340065" y="575047"/>
          <a:ext cx="383594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188">
                  <a:extLst>
                    <a:ext uri="{9D8B030D-6E8A-4147-A177-3AD203B41FA5}">
                      <a16:colId xmlns:a16="http://schemas.microsoft.com/office/drawing/2014/main" val="3793052367"/>
                    </a:ext>
                  </a:extLst>
                </a:gridCol>
                <a:gridCol w="617647">
                  <a:extLst>
                    <a:ext uri="{9D8B030D-6E8A-4147-A177-3AD203B41FA5}">
                      <a16:colId xmlns:a16="http://schemas.microsoft.com/office/drawing/2014/main" val="2947566309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989520737"/>
                    </a:ext>
                  </a:extLst>
                </a:gridCol>
                <a:gridCol w="804863">
                  <a:extLst>
                    <a:ext uri="{9D8B030D-6E8A-4147-A177-3AD203B41FA5}">
                      <a16:colId xmlns:a16="http://schemas.microsoft.com/office/drawing/2014/main" val="2597816559"/>
                    </a:ext>
                  </a:extLst>
                </a:gridCol>
                <a:gridCol w="712792">
                  <a:extLst>
                    <a:ext uri="{9D8B030D-6E8A-4147-A177-3AD203B41FA5}">
                      <a16:colId xmlns:a16="http://schemas.microsoft.com/office/drawing/2014/main" val="4124957473"/>
                    </a:ext>
                  </a:extLst>
                </a:gridCol>
              </a:tblGrid>
              <a:tr h="2530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People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Risks &amp; 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397579"/>
                  </a:ext>
                </a:extLst>
              </a:tr>
              <a:tr h="155732">
                <a:tc>
                  <a:txBody>
                    <a:bodyPr/>
                    <a:lstStyle/>
                    <a:p>
                      <a:pPr algn="ctr"/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Webdings"/>
                          <a:ea typeface="+mn-ea"/>
                          <a:cs typeface="+mn-cs"/>
                          <a:sym typeface="Webdings"/>
                        </a:rPr>
                        <a:t>n</a:t>
                      </a:r>
                      <a:endParaRPr lang="en-GB" sz="1200" dirty="0">
                        <a:solidFill>
                          <a:srgbClr val="FFC000"/>
                        </a:solidFill>
                        <a:latin typeface="Webdings"/>
                        <a:sym typeface="Webding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Webdings"/>
                          <a:ea typeface="+mn-ea"/>
                          <a:cs typeface="+mn-cs"/>
                          <a:sym typeface="Webdings"/>
                        </a:rPr>
                        <a:t>n</a:t>
                      </a:r>
                      <a:endParaRPr lang="en-GB" sz="1200" dirty="0">
                        <a:solidFill>
                          <a:srgbClr val="92D050"/>
                        </a:solidFill>
                        <a:latin typeface="Webdings"/>
                        <a:sym typeface="Webding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Webdings"/>
                          <a:ea typeface="+mn-ea"/>
                          <a:cs typeface="+mn-cs"/>
                          <a:sym typeface="Webdings"/>
                        </a:rPr>
                        <a:t>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Webdings"/>
                          <a:ea typeface="+mn-ea"/>
                          <a:cs typeface="+mn-cs"/>
                          <a:sym typeface="Webdings"/>
                        </a:rPr>
                        <a:t>n</a:t>
                      </a:r>
                      <a:endParaRPr lang="en-GB" sz="1200" dirty="0">
                        <a:solidFill>
                          <a:srgbClr val="92D050"/>
                        </a:solidFill>
                        <a:latin typeface="Webdings"/>
                        <a:sym typeface="Webding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Webdings"/>
                          <a:ea typeface="+mn-ea"/>
                          <a:cs typeface="+mn-cs"/>
                          <a:sym typeface="Webdings"/>
                        </a:rPr>
                        <a:t>n</a:t>
                      </a:r>
                      <a:endParaRPr lang="en-GB" sz="1200" dirty="0">
                        <a:solidFill>
                          <a:srgbClr val="92D050"/>
                        </a:solidFill>
                        <a:latin typeface="Webdings"/>
                        <a:sym typeface="Webding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023023"/>
                  </a:ext>
                </a:extLst>
              </a:tr>
            </a:tbl>
          </a:graphicData>
        </a:graphic>
      </p:graphicFrame>
      <p:sp>
        <p:nvSpPr>
          <p:cNvPr id="16" name="Title 9">
            <a:extLst>
              <a:ext uri="{FF2B5EF4-FFF2-40B4-BE49-F238E27FC236}">
                <a16:creationId xmlns:a16="http://schemas.microsoft.com/office/drawing/2014/main" id="{B9C2BE30-D2A4-1C1C-EE78-C068F3901250}"/>
              </a:ext>
            </a:extLst>
          </p:cNvPr>
          <p:cNvSpPr txBox="1">
            <a:spLocks/>
          </p:cNvSpPr>
          <p:nvPr/>
        </p:nvSpPr>
        <p:spPr>
          <a:xfrm>
            <a:off x="1098550" y="91284"/>
            <a:ext cx="7969296" cy="5465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rifo S" panose="02050803090505060204" pitchFamily="18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small" spc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Times New Roman" panose="02020603050405020304" pitchFamily="18" charset="0"/>
              </a:rPr>
              <a:t>Project Status </a:t>
            </a:r>
            <a:r>
              <a:rPr kumimoji="0" lang="en-US" sz="2400" i="0" u="none" strike="noStrike" kern="1200" cap="small" spc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Times New Roman" panose="02020603050405020304" pitchFamily="18" charset="0"/>
              </a:rPr>
              <a:t>(as </a:t>
            </a:r>
            <a:r>
              <a:rPr lang="en-US" sz="2400" cap="small" dirty="0">
                <a:latin typeface="+mj-lt"/>
                <a:cs typeface="Times New Roman" panose="02020603050405020304" pitchFamily="18" charset="0"/>
              </a:rPr>
              <a:t>of End of May, 2024</a:t>
            </a:r>
            <a:r>
              <a:rPr kumimoji="0" lang="en-US" sz="2400" i="0" u="none" strike="noStrike" kern="1200" cap="small" spc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Times New Roman" panose="02020603050405020304" pitchFamily="18" charset="0"/>
              </a:rPr>
              <a:t>)</a:t>
            </a:r>
            <a:endParaRPr kumimoji="0" lang="en-US" sz="4000" b="0" i="0" u="none" strike="noStrike" kern="1200" cap="small" spc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1993927-E540-CF53-ED4F-DAD4AF507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493490"/>
              </p:ext>
            </p:extLst>
          </p:nvPr>
        </p:nvGraphicFramePr>
        <p:xfrm>
          <a:off x="1098550" y="3690328"/>
          <a:ext cx="4595735" cy="1444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924">
                  <a:extLst>
                    <a:ext uri="{9D8B030D-6E8A-4147-A177-3AD203B41FA5}">
                      <a16:colId xmlns:a16="http://schemas.microsoft.com/office/drawing/2014/main" val="638937290"/>
                    </a:ext>
                  </a:extLst>
                </a:gridCol>
                <a:gridCol w="656781">
                  <a:extLst>
                    <a:ext uri="{9D8B030D-6E8A-4147-A177-3AD203B41FA5}">
                      <a16:colId xmlns:a16="http://schemas.microsoft.com/office/drawing/2014/main" val="1013491463"/>
                    </a:ext>
                  </a:extLst>
                </a:gridCol>
                <a:gridCol w="728757">
                  <a:extLst>
                    <a:ext uri="{9D8B030D-6E8A-4147-A177-3AD203B41FA5}">
                      <a16:colId xmlns:a16="http://schemas.microsoft.com/office/drawing/2014/main" val="1040146515"/>
                    </a:ext>
                  </a:extLst>
                </a:gridCol>
                <a:gridCol w="737754">
                  <a:extLst>
                    <a:ext uri="{9D8B030D-6E8A-4147-A177-3AD203B41FA5}">
                      <a16:colId xmlns:a16="http://schemas.microsoft.com/office/drawing/2014/main" val="3855018499"/>
                    </a:ext>
                  </a:extLst>
                </a:gridCol>
                <a:gridCol w="746519">
                  <a:extLst>
                    <a:ext uri="{9D8B030D-6E8A-4147-A177-3AD203B41FA5}">
                      <a16:colId xmlns:a16="http://schemas.microsoft.com/office/drawing/2014/main" val="5898191"/>
                    </a:ext>
                  </a:extLst>
                </a:gridCol>
              </a:tblGrid>
              <a:tr h="288811">
                <a:tc>
                  <a:txBody>
                    <a:bodyPr/>
                    <a:lstStyle/>
                    <a:p>
                      <a:pPr algn="ctr"/>
                      <a:r>
                        <a:rPr lang="en-US" sz="1000" noProof="0" dirty="0">
                          <a:solidFill>
                            <a:schemeClr val="bg1"/>
                          </a:solidFill>
                        </a:rPr>
                        <a:t>Key Milestones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>
                          <a:solidFill>
                            <a:schemeClr val="bg1"/>
                          </a:solidFill>
                        </a:rPr>
                        <a:t>Priority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>
                          <a:solidFill>
                            <a:schemeClr val="bg1"/>
                          </a:solidFill>
                        </a:rPr>
                        <a:t>Baseline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>
                          <a:solidFill>
                            <a:schemeClr val="bg1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920272"/>
                  </a:ext>
                </a:extLst>
              </a:tr>
              <a:tr h="28881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noProof="0" dirty="0">
                          <a:solidFill>
                            <a:srgbClr val="203864"/>
                          </a:solidFill>
                          <a:effectLst/>
                          <a:latin typeface="Calibri" panose="020F0502020204030204" pitchFamily="34" charset="0"/>
                        </a:rPr>
                        <a:t>MVP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noProof="0" dirty="0">
                          <a:solidFill>
                            <a:srgbClr val="203864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noProof="0" dirty="0">
                          <a:solidFill>
                            <a:srgbClr val="203864"/>
                          </a:solidFill>
                          <a:effectLst/>
                          <a:latin typeface="Calibri" panose="020F0502020204030204" pitchFamily="34" charset="0"/>
                        </a:rPr>
                        <a:t>Feb-2024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noProof="0" dirty="0">
                          <a:solidFill>
                            <a:srgbClr val="203864"/>
                          </a:solidFill>
                          <a:effectLst/>
                          <a:latin typeface="Calibri" panose="020F0502020204030204" pitchFamily="34" charset="0"/>
                        </a:rPr>
                        <a:t>20-Apr-2024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6350" marR="6350" marT="6350" marB="0" anchor="ctr">
                    <a:solidFill>
                      <a:srgbClr val="3A72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647040"/>
                  </a:ext>
                </a:extLst>
              </a:tr>
              <a:tr h="28881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noProof="0" dirty="0">
                          <a:solidFill>
                            <a:srgbClr val="203864"/>
                          </a:solidFill>
                          <a:effectLst/>
                          <a:latin typeface="Calibri" panose="020F0502020204030204" pitchFamily="34" charset="0"/>
                        </a:rPr>
                        <a:t>Product Testing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noProof="0" dirty="0">
                          <a:solidFill>
                            <a:srgbClr val="203864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noProof="0" dirty="0">
                          <a:solidFill>
                            <a:srgbClr val="203864"/>
                          </a:solidFill>
                          <a:effectLst/>
                          <a:latin typeface="Calibri" panose="020F0502020204030204" pitchFamily="34" charset="0"/>
                        </a:rPr>
                        <a:t>Apr-2024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15-May-2024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6350" marR="6350" marT="635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677063"/>
                  </a:ext>
                </a:extLst>
              </a:tr>
              <a:tr h="28881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noProof="0" dirty="0">
                          <a:solidFill>
                            <a:srgbClr val="203864"/>
                          </a:solidFill>
                          <a:effectLst/>
                          <a:latin typeface="Calibri" panose="020F0502020204030204" pitchFamily="34" charset="0"/>
                        </a:rPr>
                        <a:t>Product Releasing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noProof="0" dirty="0">
                          <a:solidFill>
                            <a:srgbClr val="203864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noProof="0" dirty="0">
                          <a:solidFill>
                            <a:srgbClr val="203864"/>
                          </a:solidFill>
                          <a:effectLst/>
                          <a:latin typeface="Calibri" panose="020F0502020204030204" pitchFamily="34" charset="0"/>
                        </a:rPr>
                        <a:t>May 2024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25-May-2024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253387"/>
                  </a:ext>
                </a:extLst>
              </a:tr>
              <a:tr h="28881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noProof="0" dirty="0">
                          <a:solidFill>
                            <a:srgbClr val="203864"/>
                          </a:solidFill>
                          <a:effectLst/>
                          <a:latin typeface="Calibri" panose="020F0502020204030204" pitchFamily="34" charset="0"/>
                        </a:rPr>
                        <a:t>Project Management &amp; Documentation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noProof="0" dirty="0">
                          <a:solidFill>
                            <a:srgbClr val="203864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noProof="0" dirty="0">
                          <a:solidFill>
                            <a:srgbClr val="203864"/>
                          </a:solidFill>
                          <a:effectLst/>
                          <a:latin typeface="Calibri" panose="020F0502020204030204" pitchFamily="34" charset="0"/>
                        </a:rPr>
                        <a:t>May 2024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31-May-2024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MX" sz="9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NS</a:t>
                      </a:r>
                      <a:endParaRPr lang="en-US" sz="9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8041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9F77FDF-E2CD-210F-37FD-0A17D5C59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721399"/>
              </p:ext>
            </p:extLst>
          </p:nvPr>
        </p:nvGraphicFramePr>
        <p:xfrm>
          <a:off x="5756455" y="3699804"/>
          <a:ext cx="5419550" cy="1444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775">
                  <a:extLst>
                    <a:ext uri="{9D8B030D-6E8A-4147-A177-3AD203B41FA5}">
                      <a16:colId xmlns:a16="http://schemas.microsoft.com/office/drawing/2014/main" val="3474165126"/>
                    </a:ext>
                  </a:extLst>
                </a:gridCol>
                <a:gridCol w="2709775">
                  <a:extLst>
                    <a:ext uri="{9D8B030D-6E8A-4147-A177-3AD203B41FA5}">
                      <a16:colId xmlns:a16="http://schemas.microsoft.com/office/drawing/2014/main" val="996452670"/>
                    </a:ext>
                  </a:extLst>
                </a:gridCol>
              </a:tblGrid>
              <a:tr h="44670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Phase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bg1"/>
                          </a:solidFill>
                        </a:rPr>
                        <a:t>Planned Activities (Milestones)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657271"/>
                  </a:ext>
                </a:extLst>
              </a:tr>
              <a:tr h="327705">
                <a:tc>
                  <a:txBody>
                    <a:bodyPr/>
                    <a:lstStyle/>
                    <a:p>
                      <a:pPr algn="ctr"/>
                      <a:r>
                        <a:rPr lang="en-US" sz="90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MVP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noProof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QA validation </a:t>
                      </a:r>
                      <a:endParaRPr lang="en-US" sz="900" noProof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495465"/>
                  </a:ext>
                </a:extLst>
              </a:tr>
              <a:tr h="32760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noProof="0" dirty="0">
                          <a:solidFill>
                            <a:srgbClr val="203864"/>
                          </a:solidFill>
                          <a:effectLst/>
                          <a:latin typeface="Calibri" panose="020F0502020204030204" pitchFamily="34" charset="0"/>
                        </a:rPr>
                        <a:t>Product Testing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b="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Testing Final Users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88527"/>
                  </a:ext>
                </a:extLst>
              </a:tr>
              <a:tr h="34203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noProof="0" dirty="0">
                          <a:solidFill>
                            <a:srgbClr val="203864"/>
                          </a:solidFill>
                          <a:effectLst/>
                          <a:latin typeface="Calibri" panose="020F0502020204030204" pitchFamily="34" charset="0"/>
                        </a:rPr>
                        <a:t>Product Releasing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Testing &amp; Monitoring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810770"/>
                  </a:ext>
                </a:extLst>
              </a:tr>
            </a:tbl>
          </a:graphicData>
        </a:graphic>
      </p:graphicFrame>
      <p:sp>
        <p:nvSpPr>
          <p:cNvPr id="3" name="AutoShape 1" descr="data:image/png;base64,iVBORw0KGgoAAAANSUhEUgAAAeIAAAEiCAYAAAAlAdEXAAAAAXNSR0IArs4c6QAAIABJREFUeF7tnQd4VFX+/t+ZdNITWuiEXqUjggoLK5ZV0RULoqzoioqsoqiIHcsfF3eVtSKW1d8KiiAIWEAQpEjvNUiVDiGkl0ky+T/nhgmTkJiZyZ0799zz3ufJg8I95/t9P9+beefce+45NvAgARIgARIgARIIGAGbiHz48OGS/Pz8gCXBwCRAAiRAAiSgIgGn0/mLZsQpKSklrVu3VpEBNZMACZAACZBAwAjs3bsXNOKA4WdgEiABEiAB1QnQiFW/AqifBEiABEggoARoxAHFz+AkQAIkQAKqE6ARq34FUD8JkAAJkEBACdCIA4qfwUmABEiABFQnQCNW/QqgfhIgARIggYASoBEHFD+DkwAJkAAJqE6ARqz6FUD9JEACJEACASVAIw4ofgYnARIgARJQnQCNWPUrgPpJgARIgAQCSoBGHFD8DE4CJEACJKA6ARqx6lcA9ZMACZAACQSUAI04oPgZnAQ8J1BSUgKbTVsangcJkICFCNCILVRMSpGUQIkTsNk9Tr6oqAiFhYVlP4mJiVrblCPZiAwPQmR4MGqFByEsxPM+PQ7OE0mABHQnQCPWHSk7JAHvCTizz8J57hicaUdRfO4oQjtfi6CERli/fj3Onj0Lh8OhGa/4U4yM3Y9hw4Zp//vnx1ddFDg8VBhzECIjSg269L/P/xkejIToELRsFIVWjaK0f6t4iFAchHtfT7YgAW8I0Ii9ocVzSaAGBEoKC+A8dwTFZ4/AmXYExWlHL/x57li5nmP+/l8EN+6Mbdu2YceOHX8Y9Y+M2Jt0GySGnzflSM2YWzWMQkxksDdd8FwSIAEfCNCIfYDGJiTgCYGS/CwUHtyAokMbUXhwI4pPpnjSTDsn6vbJCG0/ECkpKdi4caMhRlxZkHrxYaXm3LDUnFs2ikRCdKjHOngiCZBA9QRoxNUz4hkkUDmBCvdty4z38CYU/b4VRUf/eCT7R1hrDX4U4X3vxqFDh/Drr78GzIgrC5wYE4r2zaJxWccEXNYhUXsezYMESMB3AjRi39mxpYoE3CZWleRno+j3LSg6slUz3sLftwDFRbpQCet+MyJvfBYnTpzA0qVLTWXEFZPp0jK2zJTrJYTpop+dkIBKBGjEKlWbWnUhUHhgHRw7F8OxawlKcs7p0mfFToKbXIKY+z7VJmotXLjQ1Ebsnly7ptHo3iYOl3VI0G5l8yABEqieAI24ekY8Q1kCYnZy6Xu7zoyTZeYrRr/+Pmzh0Yif8Auys7Mxf/78i2ZKu8fXa7KW3ppaNIxEj9Zx6NE2HmLUzIMESKByAjRiXhkk8AcEClOWw7FzSeno15FrKKuEiZvgdDoxd+5c5OfnVxnbrEbsnnDjuhHo0SYOV/Wsh5YNIw3lyGAkYHYCNGKzV4j5GU6gOPVQmfkWn9hjeHxXwIQX1wP2ICxYsACZmZlSG7F78lf1rIure9VDp+SYgLFlYBIwEwEasZmqwVwCQODC7Wcx+i3Y+p1mwhCTsgJ8xD+7CrbQCCxevBinT5+2jBG7hFzZpTau6VVPe6bMgwRUJkAjVrn6Kmt3e/VIGHD+htkoTFlhKiJxTyyCPbo2li9fjqNHj1rOiF2C+nRIwDW960H8KY5iZwmC7FxT21QXI5PxKwEasV/xsnPTEZDAgF3MYkfPRFC9lli7di32799vWSN2CRMjYzFCFiNlcXB5TdP99jAhPxGgEfsJLLs1LwGzjoArEose8R5CWlyKLVu2YNeuXZY3YpdA8exYPEMWz5J5kIAKBGjEKlSZGjUCshiwq1yRQ55HWLch2L17NzZv3qyMEbuEtmkchesvS8LgXjRk/gpbmwCN2Nr1pToJDdhVtPArRqLWoIdx4MABrFmzRjkjdgkWt6qHDWqE5KRIXJhax0ubBKxDgEZsnVpSSRmB0o9rsa1g3tIPUbBlvpRsQtoNQPQd/9ImaokJW1UdMrxHXNMCiC0a7xjUGLcNaKh1VVDo5H7LNYXK9qYhQCM2TSmYiJ4ECjbNRd7SqXBmnNKzW0P7sic2Qdwjc5GamopFixYpbcQu8WKFLjE67tqKrzwZejEymF8J0Ij9ipedG0bg/BRbsRhH3rJpcGz7wbDQfgsUFIyEF9YhLy8Pc+bMoRG7ERjav6FmyFERwZxd7bcLkB0bRYBGbBRpxvE7gYL1s5C37EM4s1L9HsuoAAkTxV7ENsyaNQsOh6PSsCrcmq5MeLP6tTQzHtC1jlHlYBwS8AsBGrFfsLJTQwi4RsGn92vPgh07fzIkrJFB4l9YC1tQiLbxQ1ZWFo24EgLiNac7BjZCozoRRpaGsUhANwI0Yt1QsqNAEMhf86U2Ci7JTQ9EeL/HjH96GWwRMdpWiGJLxMoOVUfE7izio0Nwx8DGuOnyJL/XhAFIQG8CNGK9ibI/QwgUn9qHvJ/fh2P3UkPiBSpI3Nh5sMc3wrJly3D8+HEacTWFuKFvEsbcnByocjEuCfhEgEbsEzY2CiSBwt9WIWf+a3CmnwhkGobEjrn/MwQ36oTVq1fj4MGDNGIPqF/aPgH/uKUF6sSGciKXB7x4SuAJ0IgDXwNm4AWBgg3fIGfeK160kPvUqNsnI7T9QGzatAl79lS+JSNvTV9c4waJ4XhqWGu0bxYt9wXA7JUgQCNWoszWECluRYtXk1Q6ag0ei/C+d2Hnzp3YunUrR8ReFv+Zu9qg//lNJLxsytNJwDACNGLDUDOQzwSKHMj+5jk4dlhvVnR1TMJ63IzIG57Fvn37sG7dOhpxdcAq+ff7r28G8d4xDxIwKwEasVkrw7w0As60o8j8+F44s84oSSS4aVfE3Psxjhw5ghUrKt8vmbemq780+nZKxIt/a1v9iTyDBAJAgEYcAOgM6RmBwoMbkPXp/Z6dbNGzbLViET9+KdLS0vDjjz9yRFyDOsdFhWDquC5IiA6tQS9sSgL6E6AR68+UPepAIO+Xj5C35D0depK/i4SJm1BcXIyvvvqKRqxDOV8f1QHdWnOtah1QsgudCNCIdQLJbvQjkPX5aBTuW61fh5L3lPDiesAehJkzZ6KoqOgiNbw17X2B7x7cBHdd1dj7hmxBAn4gQCP2A1R26TsBcSta3JLmcYFA/LOrYAuNwLfffoucnBwasU4XB81YJ5DspsYEaMQ1RsgO9CJAE66cZNwTi2CPrq09IxbPiiseHBH7fgXSjH1nx5b6EaAR68eSPdWAAG9HVw0vdvRMBNVriZ9//hknT56kEdfgOqusKc1YZ6DszmsCNGKvkbGB3gSyZzxu+TWja8IsesT7CGnRG6tWrcLhw4dpxDWBWUVbmrEfoLJLjwnQiD1GxRP9QSB71jNwbPvBH11bps/IIS8grNuN2LBhA8QvLG9N+6e0IwY3wXBO4PIPXPb6hwRoxLxAAkYg59uXUbBxTsDiyxI4/Ip7UWvQaGzfvl37oRH7r3L3/aUZbhvAVbj8R5g9V0aARszrIiAEcr+fjPw1MwISW7agoR0GIeq2f2qjYTEqphH7t4Kjb0rGkH7c19i/lNm7OwEaMa8Hwwnk/vQ28ld8anhcWQMG1WmG2DHfaPsRi32JacT+r+Rjt7bENb3r+T8QI5AAoH3JtgkSKSkpJa1btyYUEvArgfyVnyF30RS/xrBa57bgUMQ/v0Z7h1i8S0wjNqbC4+9sjYHd6hgTjFGUJkAjVrr8xoov3LsSWf/7h7FBLRItYeJGADZMnz6dRmxgTSfd3wHd23A5TAORKxmKRqxk2Y0X7Uw/jqzPH0Zx6iHjg1sgYsILa4GgEHz55ZdwOp3lFHFBD/8VODkpEpNGdUB8dIj/grBn5QnQiJW/BIwBwHeFa8Y5/ullsEXEYM6cOcjLy6MR1wynV60Hda+Lp4a18qoNTyYBbwjQiL2hxXO9JFCi3U4VuyiJ3ZR4+E4gbux82OMb4vvvv0d6ejqN2HeUPrW8//pmGNqfrzX5BI+NqiVAI64WEU+oCQHH9h+R/fWEmnTBtgBi7v8MwY06YcmSJTh16hSNOABXBZ8XBwC6IiFpxIoUOhAyi0/9BrGGtDMrNRDhLRUz6vbJCG0/ECtWrMCRI0doxAGoLp8XBwC6IiFpxIoU2nCZzmLNhAsPrDM8tBUD1rr6MYRfNhzr1q3Dvn37aMQBKjKfFwcIvMXD0ogtXuBAyePKWfqSD+s5FJHXP42tW7di586dNGJ98XrVG58Xe4WLJ3tAgEbsASSe4h2BgvWzkTP/Ve8a8ew/JBDSrAeiR36IAwcOYM2aNTTiAF8vfF4c4AJYLDyN2GIFDbSc4jMHkPnxvSjJzQh0KpaKb49MQNxTi3H27FksXLiQRhzg6ornxa8/0AFxUXy/OMClsER4GrElymgCESUlgM2GnNnPoWDrdyZIyHopJEzchKKiIsycOZNGbILy8nmxCYpgkRRoxBYppBlkOLYvRPbXT5shFUvmkPDiBsBuv2iZS66sFbhyj7k5GTf05U5NgauANSLTiK1Rx4CrKCnIQeZHIyFeWeLhHwLxz66CLTSCRuwfvD71Wj8hHFPGdEJCTKhP7dmIBAQBGjGvA10I5C1+B3nLP9GlL3ZSOYG4JxbBHl0bs2fPRkFBQdlJHBEH9oq5pX9DjLq+WWCTYHSpCdCIpS6fOZIvOrwFmR+PNEcyFs4idvTXCKrXAgsWLEBmZiaN2ES1fmtMZ3RoFm2ijJiKTARoxDJVy2y5np+gJbY2FFsc8vAvgegR7yOkRW8sWrQIqakXVivjiNi/3D3pvV+nRLzwt7Y4/yvhSROeQwJlBGjEvBhqRCB/7UzkfjepRn2wsWcEIm96EWFdb8Dy5ctx9OhRjog9w2bYWU/f2Rp/6lbHsHgMZB0CNGLr1NJwJWKP4cyP7oUzs/wmBIYnokjAiP5/R8SfHsTatWuxf/9+GrHJ6t6yYSSm/KMzQoPtJsuM6ZidAI3Y7BUycX45815BwYZvTJyhtVIL7XgVom6dhN27d2Pz5s00YhOW955rmmLYoEYmzIwpmZkAjdjM1TFxboUpK5D1xSMmztB6qQXVbYHYh7/GsWPH8Msvv9CITVjiqIhgTBnTGU3qRZgwO6ZkVgI0YrNWxuR5Zc94HI7dS02epbXSE+8Qi3eJs7OzMW/ePBqxSct7Te96eOzWlibNjmmZkQCN2IxVMXlOYmvDrP8+YPIsrZlewsSNAGzlFvXgrGnz1frV+9qjV7t48yXGjExJgEZsyrKYO6nsWc/Ase0Hcydp0ewSXlgLBIXQiE1e3y4tYzH5wY4mz5LpmYUAjdgslZAkj6Ij25A57W+SZGu9NOOfXgZbRAyNWILSjrutFQb3qitBpkwx0ARoxIGugGTxc+ZORMGmuZJlbZ1048bOhz2+Ib7++msUFhZqwnhr2pz17d46DpNGdTBncszKVARoxKYqh7mTKT6Zgoz3h0FbPohHQAjE3P85ght11CZriUlbNOKAlMHjoOL2tLhNzYME/ogAjZjXh8cEcr//J/LXfOnx+TxRfwJRd/wLoe0GYOHChTh79iyNWH/EuvZ47aX1MHYoZ1DrCtWCndGILVhUf0gqTj2EzA/uRIkjzx/ds08PCdS6dhzCLx2mvUcs3ifmiNhDcAE6LSIsCNOe6Ip68WEByoBhZSBAI5ahSibIMXfRFOSv/MwEmaidQnjv21Hruie1lbXECls0YvNfDyOvbYo7BnK1LfNXKnAZ0ogDx16ayM6MU8h4/w6U5KZLk7NVExW7L4ldmMRa02LNaRqx+SvdPKkWPhzX1fyJMsOAEaARBwy9PIHzlk6F+OEReAL26NqIe6J0G0SxHSKNOPA18SSDCcNbY0BX7szkCSsVz6ERq1h1LzVnTh2OomO7vGzF0/1FIGHiJjgcDsyaNYtG7C/IOvd7aYcEvDyync69sjurEKARW6WSftJRdHgzMj++10+9s1tfCCS8uAGw28sW9eB7xL5QNL6N2AyifbNo4wMzoukJ0IhNX6LAJshJWoHlX1l0sfGD2ABi+vTpHBGbrzxVZjSkXxJG35QsUcZM1SgCNGKjSMsWx1kM2IOQ8fYtKD5zQLbsLZ1v3JOLYI+qTSOWrMqxkSH46MmuiIsKkSxzputvAjRifxOWuP/CfauR9floiRVYM/XYh2chqG4yvvrqKxQXF3OJS4nK/MCNzfHXKxpIlDFTNYIAjdgIypLG4Epa5ixc9D1TEdK8J+bOnYvc3FwasTnLVGlW7ZpG4z//6CxRxkzVCAI0YiMoyxZDrCXtLEb6f26C81zp6k08zEMg8uaJCOvyl7JlLjlZyzy18SST/z3bgytteQJKoXNoxAoV2xupjt1LkT3jcW+a8FyDCEQMGAXxs3r1ahw8eJAjYoO46xXmyTta4c89uD2iXjyt0A+N2ApV9IMGbnfoB6g6dRnW+RpE3vIqdu3ahS1bttCIdeJqVDfX9K6Hx27lRhBG8ZYhDo1YhioZnGNJQQ4ypgyBM7t0dx8e5iIQXL81Yh76EkePHsXy5ctpxOYqT7XZNEgMx2cTuld7Hk9QhwCNWJ1ae6zUse0HZM96xuPzeaKxBGxhkYh/ZgUyMzOxYMECGrGx+HWJ9t7YS9CqUZQufbET+QnQiOWvoe4Kcua9goIN3+jeLzvUj0DCxI0AbNq7xJyspR9Xo3p6aEgybro8yahwjGNyAjRikxcoEOllvj8MRSf2BCI0Y3pIIOGFtUBQCI3YQ15mO61PhwRMHNkO4gUFm81s2TEfownQiI0mbvJ4zszTSH/japNnyfTin14GW0QMjVjSSyEk2I55r12K4CC6sKQl1DVtGrGuOOXvzLHnF2RPHyu/EIsriBu7APb4BjRiies8+cGO6NIyVmIFTF0vAjRivUhapJ+8n99H3rJpFlFjXRkxo/4PwQ07YMaMGbjjjjs0oX9+fJV1BVtQ2e1/aoR7r2tqQWWU5C0BGrG3xKx6/vmHVVmfPYTC/WusqtIyuqKGvYnQtlfi22+/xY033kgjlrCyYta0mD3NgwRoxLwGLhBwFuPcq/1QUlhAKiYnUOu6JxHe+3YsXboUAwYMoBGbvF5Vpff1S724G5OktdMzbRqxnjQl76vo6A5kfni35CrUSD+8zzDUumYcNm3ahG7dutGIJS37+GGtMbB7HUmzZ9p6EaAR60XSAv3kr5mB3O8nW0CJ9SWEtLoM0Xe9g3379qFly9LlEvmMWL6639A3CWNuTpYvcWasKwEasa445e4s+6un4Nj5k9wiFMneHlMXceN+xOnTp1G3bukGAjRi+YovZk2L2dM81CZAI1a7/uXUp08eDGfWGRKRgYDdjoQXN6CgoABhYWE0YhlqVkmOCTGh+OqFnlzYQ9L66ZU2jVgvkpL3I/YdTn/zeslVqJV+wksbAJu9TDRHxHLWf84rvREVESxn8sxaFwI0Yl0wyt+JY88yZE9/TH4hCimIf+5X2ELCacSS13zKmM5o3yxachVMvyYEaMQ1oWehtvmrpyP3hzcspMj6UuKe/An2qEQaseSlfvy2lri6Vz3JVTD9mhCgEdeEnoXa5v74L+T/+oWFFFlfSuyY2Qiq05xGLHmph/ZviPuvbya5CqZfEwI04prQs1Db7C/HwbHrZwspsr6U6JHTENLswgbzfEYsZ817t4vHK/e1lzN5Zq0LARqxLhgl7qTEqU34yfzgThQd3y2xEPVSj/zrKwi75FqOiCUvfVJiOD6fcOELleRymL4PBGjEPkCzVJPza0yfm/QnlOSmW0qa1cXUGvgQwq+8j0ZsgUJ//3ofiK0ReahJgEasZt3LqS5x5OLcK/1IQjICYV3+gsibJ9KIJatbZel+8FgXtGgYaQEllOALARqxL9Qs1qb49H5kvDPUYqqsLye4QXvEPPA/GrEFSj1heGsM6Mo1py1QSp8k0Ih9wmatRoV7VyLrf/+wligF1NgiYhD/9DIasQVqPfzPjTHi6iYWUEIJvhCgEftCzWJtCtZ9jZwF/89iqtSQkzBxE43YAqW+onMinhvR1gJKKMEXAjRiX6hZrE3uoinIX/mZxVSpISfhhbVAUIgmlq8vyVvzTskx+PfoTvIKYOY1IkAjrhE+azTOnjkejh2LrCFGMRXxE36BLbx0eUQasbzFF0tciqUueahJgEasZt3Lqc785D4UHbpwi5NI5CEQ99h3sMcl0YjlKVmlmbZpHIV3Hr1EchVM31cCNGJfyVmoXea0v6HoyDYLKVJHSswDXyC4QTsaseQlF68uiVeYeKhJgEasZt3Lj4inDkfRsV0kISGBqDunILTN5TRiCWvnnnKz+rUw7Ymukqtg+r4SoBH7Ss5C7TLeux3FJ/daSJE6UiL/8jTCepW+A85nxPLWvXHdCHzyVDd5BTDzGhGgEdcIn+SNzy9vmfH2LSg+c0ByMWqmH953OGoNLt1HmkYs7zXQIDEcn3G9aXkLWMPMacQ1BCh18/MbPmS8dSOK045ILUXV5ENa90P08P/QiCW/AOrGh+GLZ3tIroLp+0qARuwrOSu0O2/E6f++Ds70E1ZQpJwGe2x9xD3+PY1Y8sonxoTiyxd6Sq6C6ftKgEbsKzkrtHMZ8eTBcGadsYIiJTSIWdLByb0Qcv4H9iAaseSVj40KwayXekmugun7SoBG7Cs5K7RzbYH4+kCU5JyzgiJLaghKaIzg5J4ISe6tma+tVmw5naKMaVkO3P7SekvqV0FUVEQw5rzSWwWp1FgJARqxypeFy4hfuxIl+VkqkzCVdlutuLLRrjBee0Kj8sYLICO7EPuP5WDNrjQsWHMKRUVOU2lgMt4RiAgLwrzXLvWuEc+2DAEasWVK6buQcy9fhpLCfN87YMuaEQgKQUjzHpr5BrfojeCkixf/z8kvwuGTediQcg4/rDuF1HRHzWKytakIhAbb8d3rfUyVE5MxjgCN2DjWpo2UJp5NFReZNj8rJhbcuBNCmvc6/6z34kk6BQ4njqbmYeu+DCzeeAa/Hc22IgZqOk/Abrdh4eTLyENRAjRiRQvvLjvteS4k4O/LIKhOc4Qk90SweM7bvCds4VHlQhYVl+BUWj62H8zEL1vOaiNfHuoQCAm243uOiNUpeAWlNGJlS39BePobV8OZeZokdCRgj66D4OY9EdKidHazeM3I/XA6S3A204E9v2dj5faz+HkTZ63riF+6rpISw/E5F/SQrm56JUwj1oukxP1kTr0LRcd2Sqwg8KnbQiMQrD3nFTObeyKoXqtySZW4T7DanYa5K/jeduCrZp4MOjaPwZsPcz9i81TE2ExoxMbyNmW07BmPw7F7qSlzM3NSwU27ls1uFv9d8cjJL8ahkznYmJKOeatOIiOn0MxymFsACfTvUhvP3NUmgBkwdCAJ0IgDSd8ksXMWTELBupkmyca8aYhRrhjtarObxfu8IeHlknVNsNqyLwM/rjuFQydyzSuGmZmKwC1XNsCoG5qbKicmYxwBGrFxrE0bKW/5x8hb/K5p8wtUYva4BhdeK0ruCfHc1/0QE6xOpuVjx8EsLN54WpvhzIMEfCEgTFiYMQ81CdCI1ax7+ZHc5nnImfOi8iRsETEIada9bPlIMdPZ/RATrFIzHUj5PRvLtqRi+dZU5ZkRgD4ExG1pcXuah5oEaMRq1r2c6sL9a5D12UPqkbDZtRGvNrtZvFrUuHM5Bq4JVvuO5WDV9rNYsPqkeoyo2BACYqKWmLDFQ00CNGI1615OdfHp/ch4p3RzeasfwQ3bI7hZ6SpWwnwRFFJOsljBSjzbXbcnHXNWHEdeQbHVkVCfCQiIV5fEK0w81CRAI1az7uVHfvlZOPfalZYkEZTYpPS1Im3U2wu2yPhyOl0TrDbtTcd3q0/hWGqeJTlQlLkJiMU8xKIePNQkQCNWs+4XqT73Sl+UOOQ3IXtUIoKbddeMV+xYJIzY/XBNsNq2PxML15/CrkPc7IK/AoElEBsZglkTuQViYKsQ2Og04sDyN030jClDUHz2d9Pk42kituDQshGveNYrbj27H86SEqRmOLDncBaWbDqDX3ekedo1zyMBQwgkN4jE1Me7GBKLQcxJgEZszroYnlXWp/ej8OAGw+P6EjC4ySUIaSYmWZU+64XNVtaNa4KV2CRh+baz+HHtKV9CsA0JGEagV7t4vHpf+S+QhgVnIFMQoBGbogyBTyJ30RTkr/ws8IlUkkFQ3RYIad69dHaz2DAhovzsUrGC1cETOdpoV0ywErefeZCALASuvbQexg5tKUu6zNMPBGjEfoAqY5eOXUuQ/eUTpkjdHlPv/GtFYsTbE2JhDfdDTLA6ciYP6/ecw/xfT+JMeoEp8mYSJOALgbsHN8FdVzX2pSnbWIQAjdgihaypDGfmKaS/cU1Nu/GpvS0sstR4tdeKeiCofvk1d10TrDb/lo4f1p7m3rw+UWYjsxJ4fVQHdGsdZ9b0mJcBBGjEBkA2fYiSEu05q5HbIZbObBavFQkD7l4OkTbBKt2h7c27ZOMZbeTLgwSsSmDBpD4IC+GrS1atrye6aMSeUFLkHH/uwhSU1Lb0Oa826u0JW2itclTTswux5/csLNucqs1u5kECKhBo1SgK7429RAWp1PgHBGjEvDzKCOQt/wR5i9/RhYg9vuGF57zNe8IeU7dcvzl5Rdh3PBertqdi7soTEINyHiSgGoEh/ZIw+qZk1WRTbwUCNGJeEmUECg+sR9Z/R/lExFYr9vwrRWJmc3eImc7uh5hgdfhULtbuPodvVx5HRk6RT3HYiASsRICbPVipmr5roRH7zs5yLUscuTj3Sj/PdAUFnzfe7qV/Nil/e01MsBLLRW7am4Hv1pzE4ZPcm9czsDxLJQIznu+J2rGhKkmm1koI0Ih5WZQSKHECNjsy3r0Vxaf2VUoluFHHsuUjxexmBF34ABETrE6fK4BYOnLRBu7Ny8uKBKoj0LReLXz0ZNfqTuO/K0CARqxAkb2RmDP3JRRs+lZrElS72fnlI0tnNot1nN2PtCwHdh/Kws+bz2D51rPehOG5JKA8gcG96mLKW/XeAAAVKElEQVTcba2U50AAAI2YV0E5AgXrZ2uvMonlIytumJCVW6S9w7tC7M37K/fm5aVDAjUh8MgtLfCXPvVr0gXbWoQAjdgihfSHjHyHWDoyF6t3pmkzm7k3rz8os09VCUwd1wXJSZGqyqduNwI0Yl4OFxH4etkxfLf6JI6l5pMOCZCAHwgkJYbj8wnlF7LxQxh2KQkBGrEkhTIyzU++P4wZS44aGZKxSEApAgO61sGE4a2V0kyxVROgEfPquIjAnt+zMWbKVpIhARLwE4EHb2yOm68ov5mJn0KxWwkI0IglKFIgUhz+6gacSuOuRoFgz5jWJ/D2I5egbZMo6wulQo8I0Ig9wqTeSe/MOYBvV55QTzgVk4CfCVzSIhZvPNTRz1HYvUwEaMQyVcvAXDftTcdTU3caGJGhSEANArwtrUadvVFJI/aGlmLnDpu4HmcyHIqpplwS8B+B4CAbPh3fDfUTwv0XhD1LR4BGLF3JjEv43zP34Ye1p4wLyEgkYHECV1xSG8/d3cbiKinPWwI0Ym+JKXT+yu1n8dJ/9yikmFJJwL8Ext/ZGgO71fFvEPYuHQEasXQlMy5hsUfwbS+tw7msQuOCMhIJWJSA2GXpk6e6ISIsyKIKKctXAjRiX8kp0m7yl79h0frTiqilTBLwH4Eb+iZhzM3J/gvAnqUlQCOWtnTGJL50cype+1+KMcEYhQQsTGDS/R3QvU2chRVSmq8EaMS+klOkXU5+Ee5+bSMyc4oUUUyZJKA/gRYNI/HBY13075g9WoIAjdgSZfSvCM6e9i9f9m59AsOvaowRg5tYXygV+kSARuwTNrUa7TyUhUff3qaWaKolAR0JvDf2ErRqxCUtdURqqa5oxJYqp//EiOfE4nkxDxIgAe8IdGsdh9dHdfCuEc9WigCNWKly+y52Y0o6xn/IJS99J8iWqhIYO7Qlrr20nqryqdsDAjRiDyDxlFICz328G2t2pREHCZCAhwTaN4vGlDGdPTybp6lKgEasauV90M2VtnyAxiZKE3hqWCsM6l5XaQYUXz0BGnH1jHiGG4Fx7+3A1v0ZZEICJFANgS4tYzH5QW53yAulegI04uoZ8Qw3Aj9tOI1/zviNTEiABKoh8NyItriicyI5kUC1BGjE1SLiCRUJjH5rK/YeySYYEiCBKgj0ahePV+9rTz4k4BEBGrFHmHiSO4F5q07g7W8OEAoJkEAVBF6+tx0ubZ9APiTgEQEasUeYeJI7AUehEw/8ewuOnM4jGBIggQoE+nVKxAt/awunswR2u418SKBaAjTiahHxhMoIfLX0GD5acIhwSIAEKhD45wMd0LUVN3fgheE5ARqx56x4phuBzNwijHpjM1IzHORCAiRwnsDAbnUw/s7WEHt52zgY5nXhIQEasYegeNrFBL5Zfhzvf3uQaEiABM4TeOvhTujQPIY8SMArAjRir3Dx5IoEnv9kN1bv5GpbvDJI4Jre9fDYrS0JggS8JkAj9hoZG7gT+O1oNh5/bwfyCooJhgSUJRAVEYw3HuwIse8wDxLwlgCN2FtiPP8iAl8vO4YP53PiFi8NdQk8NCQZN12epC4AKq8RARpxjfCxsYvAM9N2Yd2ecwRCAsoRuLxzIp4f0VY53RSsHwEasX4sle5pz+9ZePzdHXAUOZXmQPFqEYiNCtFuSTerX0st4VSrKwEasa441ezM9arGlz8fxcffHVYTAlUrSWDMzcm4oW8SF+9Qsvr6iaYR68eSPQEYP3UnNu5NJwsSsDyB/l1q45m72lheJwX6nwCN2P+MlYqw82CmNou62FmilG6KVYtAQkyodku6cd0ItYRTrV8I0Ij9glXtTr/46Qj+++PvakOgeksTeHRoC1x3aX1La6Q44wjQiI1jrVSkJ97fgS37MpTSTLFqEHAtY6mGWqo0ggCN2AjKCsbYtj9Du0XNgwSsRKBOXBjeeKgjGiSGW0kWtQSYAI04wAWwcvj5v57Ef2bvt7JEalOMwLjbWmFwr7qKqaZcfxOgEfubsOL9f/L9YcxYclRxCpRvBQJX9ayLJ25vZQUp1GAyAjRikxXEiulMmr4XSzaesaI0alKEgNhfeOLItggPDVJEMWUaSYBGbCRtRWPlFhRj7NvbceBEjqIEKFtmAslJkZg4sh3qJYTJLIO5m5gAjdjExbFSaodP5eK+f262kiRqUYTAO49egjaNoxRRS5mBIEAjDgR1RWNuSEnH0x/uVFQ9ZctI4NX72qNXu3gZU2fOEhGgEUtULCukumD1SUyZxZnUVqil1TWIiVlighYPEvA3ARqxvwmz/4sIvD79NyzeeJpkSMC0BO6/vhmG9m9o2vyYmLUI0IitVU9p1Nz16kacTMuXJl8mqg6BQd3r4qlhfE1JnYoHXimNOPA1UDIDsW/xdU+tVlI7RZuXgJghPXVcF/MmyMwsSYBGbMmyyiFq9+Es/OM/2+RIllkqQWDRG31hsykhlSJNRIBGbKJiqJjK3iPZGP3WVhWlU7PJCMx8sRfio0NMlhXTUYEAjViFKptc45HTeRj5+iaTZ8n0rEzgzYc7oWPzGCtLpDYTE6ARm7g4KqV2NtOBv0/ejKzcIpVkU2uACYjb0J893R1J3E0pwJVQOzyNWO36m0q9WArzwX9twfGznE1tqsJYNJnasaH4bEJ3hAbbLaqQsmQhQCOWpVIK5fnwW1uRciRbIcWUajQBsWSlWLqSBwmYgQCN2AxVYA4XERj/4U5sTEknGRLQnUDfjol48Z62uvfLDknAVwI0Yl/JsZ3fCbz2vxQs3Zzq9zgMoA6BG/omYczNyeoIplIpCNCIpSiTukm+/c0BzFt1Ql0AVK4bgXuuaYphgxrp1h87IgG9CNCI9SLJfvxG4NMfDmP64qN+658dW5tAcJANj97SEoN7cQMHa1daXnU0Ynlrp1TmP286g48WHMKZDIdSuim2ZgTqJYRpJtyjTVzNOmJrEvAjARqxH+Gya30JiIU/pi04hNU70/TtmL1ZkoDYR/i+65qheVItS+qjKOsQoBFbp5bKKPl84e/4v0VHlNFLod4TGDG4CYZf1dj7hmxBAgEgQCMOAHSGrDkBMSoWo2MxSuZBAi4CLRtGYuS1TdGzbTyhkIA0BGjE0pSKiVYkIJ4Xi+fG4vkxDxL4S5/6mglH1wqG01kCu53bKPGqkIMAjViOOjHLPyAwa9kxTPvusPbhy0M9AgnRoZoBc1a0erW3imIasVUqqagOYb1i3LNlX4Y2OubSmGpdCH06JGgm3Kw+J2SpVXlrqaURW6ueSqvJyS/WzHjB6pNKc1BFvDDgOwZygQ5V6m1lnTRiK1dXUW3Lt53FN8uPY+fBTEUJWFu22LBBmHC31nw32NqVVkcdjVidWiundO7KE5ohn+C2ipaofWR4EG7sl4Tb/9QIEWFBltBEESQgCNCIeR1YkkBJCSA2fU/PLtTMWPwUFDotqVUFUWKzhpv6JaFR3QgV5FKjYgRoxIoVXFW5B47nYPby41i0/rSqCKTUPbBbHQy5PAltm0RLmT+TJgFPCNCIPaHEcyxDYP2ec5iz4gTEnzzMS6B3u3gMubwB14g2b4mYmY4EaMQ6wmRX5iZQ7CxB0PlFHsTIWIyQxUiZh3kIdGgegyH9ktC/S23zJMVMSMDPBGjEfgbM7s1HwFlSArvNBkehUzPj79acxKm0AvMlqlBG4j1gMRFLrI4lDq6MpVDxKZWTtXgNkEBhkRO/bE3F8q1nubOTwZdD7dhQbQQ8pF8DhIXa4X7XwuBUGI4EAkaAI+KAoWdgMxIQt6rFe8grtqXi91PcUMIfNRJrQIsVsfq0T0C/TgmIjAiGa4U0f8RjnyRgdgI0YrNXiPkFhIB4/UmY8YptZzVj5jrWNS/DJS1i0adjqQE3qB1e8w7ZAwlYhACN2CKFpAz/ERBbLa7cfhbLt6Zi3zFO7vKGdIuGkZrxihFw68ZR3jTluSSgDAEasTKlplA9CKzZlaaNkjekpCMt06FHl5bro15CWJn5ui9DWVhUgpBgbk1ouYJTUI0J0IhrjJAdqEigqLgE2/ZnYNuBTO3P7QfUXte6TlwYtFvPHeK10W9IsF27LDj5SsXfDmr2lgCN2FtiPJ8EKiFw6lwBth/IwObfMrBu9zltaU0rH2K2c6fkWLRrGoV2TaO58pWVi01tfidAI/Y7YgawOoHKZvzuPpyFjXvTNVMW/y37ERcVgi4tY9EpOUYz3laN+LxX9poyf/MQoBGbpxbMxKIEMnOKsD7lHPYczsLx1HwcTc3T/jTzERURrBmvy3yTG0SaOV3mRgJSE6ARS10+Ji8zAXdTPnam1JyNMmnxDFfcXi79Cbvw33FhaJgYDjHbmQcJkIAxBGjExnBmFBLwioC7KWdkF2qTnsQEMdef4r1m9/8Xf6/9uJ0TZMcFk407b7gxoagdF4rYyBCv8uHJJEAC/iNAI/YfW/ZMAl4T4BrLXiNjAxKQngCNWPoSUgAJkAAJkIDMBGjEMlePuZMACZAACUhPgEYsfQkpgARIgARIQGYCNGKZq8fcSYAESIAEpCdAI5a+hBRAAiRAAiQgMwEasczVY+4kQAIkQALSE6ARS19CCiABEiABEpCZAI1Y5uoxdxIgARIgAekJ0IilLyEFkAAJkAAJyEyARixz9Zg7CZAACZCA9ARoxNKXkAJIgARIgARkJkAjlrl6zJ0ESIAESEB6AjRi6UtIASRAAiRAAjIToBHLXD3mTgIkQAIkID0BGrH0JaQAEiABEiABmQnQiGWuHnMnARIgARKQngCNWPoSUgAJkAAJkIDMBGjEMlePuZMACZAACUhPgEYsfQkpgARIgARIQGYCNGKZq8fcSYAESIAEpCdAI5a+hP4VsG3bNkyaNKlckOjoaEyYMAFNmzb1KXhBQQGmTZuG66+/vlwf4u+nTJmCLVu2oEGDBnjuuecQGxvrUwxZGmVkZGDq1KkYNWpUjbWKWm3YsAEjR46UQv7hw4cxf/58/P3vf0dYWJhfcxaxXnvtNWRlZWlxjL6+fvzxR4j6PPLII37X6leQ7NwvBGjEfsFqvU49NQxPzqvKiMWH1fHjxzUjER+c4ueKK66wHkw3RZ7w8hRAII1Y1E4cV199tafpavU10oiNiiUA6FlXj4HyRGkJ0IilLZ2xiVf8YBH///LLL2vG6Rohx8XFlf2dyO7uu+/W/n3x4sVasl26dNFGBOKobETsbsTu6txHM66RTHh4uNaHOH799Vfcc889SElJKRtduZvSJ598UpaDyEmYhfh3Ee/06dOoW7eu1v7111/X8nXl6e9RWsUP7PT0dHz11VfIzc2F+MUUefTv3x9vvfVWGWNxF2LGjBlo2LAhvvjiC22E567JNSKurD6irWAhDldNHn30USxbtky7CzFo0KCy0bQnzF113717Nz7//PNyI02hxTUCdR99uvd72WWXaW2MGhFXZsSCh8hPXBOuLxN9+vS56Np2sXNxczGvrBbu7d2vYxdf9zs/4t/Hjx+Pzp07l7smxXXoXg9jf9sZzWgCNGKjiZss3p8fX3VRRj/9q+9Ff+duxMIExS1k8eHl/gEiTDY/P7/KW63iQ69Hjx5o06ZNpUbsMg9hLq5b3+JDSxjOX//6V+3Wrctg77zzTi2H2rVra+ZRcZTtiiWEiA81kav7OSLWu+++WxZHfAiLD2ShR88j7flu5bpLmLip3P+7c3WZ1+jRozVGQp84BNelS5eW3S0Q2lJTU7W/P3nyJD799FOMHTtWG2G6jFgYhDA6YSDuI0/B0tVWfHERjx2EEYjz3nzzTe0LSf369T1i7v7FyX1EXF3NXNeNu46afOmZPn36RSUbNmxYub+reGvaZXIu/iKnb775RuM4e/bsMnN2dSKuu8quoyVLllRaC9HO/ZFDxS+GLvMXebnXz3VNii+1rnr4+ghIz+uYffmXAI3Yv3xN37svRixEiQ8rYYbiA9Td4MQHiPsHUMUPQPGhX5URu2C52tx0002obHQhRooPPPCANgpzf87sPqJx5bB69eqy0Zqrf5GDONyfp7qehbtGJ3oVzlsjdh+1ub5MuL7suPJ1//uKXy7EOa4vKWKU6zpco1JRN/FlSPTpbtDiPNddiop3NsS/Vcbcvb34oiAOYWjuo3FXfNFemLzQ57pu9Lo17akRV3VrWlw34lpyXZvuX/xc+bvOcb8uxPmCt4vnH/0euH+BrNi/+5dG92vSvc56XY/sx5wEaMTmrIthWflixGLk5v6hVtUHkOv2scssqxsRu4t2jRSGDh2qjQYr3r6s7Dmz64O9V69e2LFjhzZSrurDrKrnqXqN0lxaAmHE4u5BVRPA3HlUZcQi98pMqyLzqoy4KoOt+PdmM2Jxu1l88auMXVXXUVVfiip+IXVdb5XVhkZs2MedaQPRiE1bGmMS88WIPb017W7E4nan63Z2VSNi99uprme4YuT7wQcflN0Gd1GpzIhdf3fw4EGMGDHiotvm7rc/qzLiirdVa1oFfxlxdbem3Z99umvwxIjda+V+q95TI3Y9A3Xdgq6qZnp96anJiNj1ZeCqq66C6OePbk2LUXHFWc9VPSYQmn25Nc0RcU1/4+RsTyOWs266Ze2LEYtnte63nCu+zuSaHCVGGOJwTeRp2bIlbrnllipvTVfVZ8Xb26LfAQMGVDnhS0yocX/1yX2ylusWrfvzVJFjZRO69IDsLyMWubkmDrlP9qlsspY41/VM1BMjdj1Xdn/dpzLm7iNa8axanC+uBcHefbKWiO8+ocz1Otytt96Ko0eP1niylqdG7K5H5Dlu3DjMmTOn7Eue65m3GLVWnIhYcbKW+63+ymrhfk0J7eL8qmpTWf1c7V23vfW4FtmHeQnQiM1bG2ZGApUS4LND81wYrIV5aiFzJjRimavH3JUkwA9/85SdtTBPLWTOhEYsc/WYOwmQAAmQgPQEaMTSl5ACSIAESIAEZCZAI5a5esydBEiABEhAegI0YulLSAEkQAIkQAIyE6ARy1w95k4CJEACJCA9ARqx9CWkABIgARIgAZkJ0Ihlrh5zJwESIAESkJ4AjVj6ElIACZAACZCAzARoxDJXj7mTAAmQAAlIT4BGLH0JKYAESIAESEBmAjRimavH3EmABEiABKQnQCOWvoQUQAIkQAIkIDMBGrHM1WPuJEACJEAC0hOgEUtfQgogARIgARKQmQCNWObqMXcSIAESIAHpCZQZ8e7du5fZ7fYrpVdEASRAAiRAAiQgEQGn0/nL/wcw7IHaXEao0wAAAABJRU5ErkJggg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3" descr="data:image/png;base64,iVBORw0KGgoAAAANSUhEUgAAAeIAAAEiCAYAAAAlAdEXAAAAAXNSR0IArs4c6QAAIABJREFUeF7tnQd4VFX+/t+ZdNITWuiEXqUjggoLK5ZV0RULoqzoioqsoqiIHcsfF3eVtSKW1d8KiiAIWEAQpEjvNUiVDiGkl0ky+T/nhgmTkJiZyZ0799zz3ufJg8I95/t9P9+beefce+45NvAgARIgARIgARIIGAGbiHz48OGS/Pz8gCXBwCRAAiRAAiSgIgGn0/mLZsQpKSklrVu3VpEBNZMACZAACZBAwAjs3bsXNOKA4WdgEiABEiAB1QnQiFW/AqifBEiABEggoARoxAHFz+AkQAIkQAKqE6ARq34FUD8JkAAJkEBACdCIA4qfwUmABEiABFQnQCNW/QqgfhIgARIggYASoBEHFD+DkwAJkAAJqE6ARqz6FUD9JEACJEACASVAIw4ofgYnARIgARJQnQCNWPUrgPpJgARIgAQCSoBGHFD8DE4CJEACJKA6ARqx6lcA9ZMACZAACQSUAI04oPgZnAQ8J1BSUgKbTVsangcJkICFCNCILVRMSpGUQIkTsNk9Tr6oqAiFhYVlP4mJiVrblCPZiAwPQmR4MGqFByEsxPM+PQ7OE0mABHQnQCPWHSk7JAHvCTizz8J57hicaUdRfO4oQjtfi6CERli/fj3Onj0Lh8OhGa/4U4yM3Y9hw4Zp//vnx1ddFDg8VBhzECIjSg269L/P/xkejIToELRsFIVWjaK0f6t4iFAchHtfT7YgAW8I0Ii9ocVzSaAGBEoKC+A8dwTFZ4/AmXYExWlHL/x57li5nmP+/l8EN+6Mbdu2YceOHX8Y9Y+M2Jt0GySGnzflSM2YWzWMQkxksDdd8FwSIAEfCNCIfYDGJiTgCYGS/CwUHtyAokMbUXhwI4pPpnjSTDsn6vbJCG0/ECkpKdi4caMhRlxZkHrxYaXm3LDUnFs2ikRCdKjHOngiCZBA9QRoxNUz4hkkUDmBCvdty4z38CYU/b4VRUf/eCT7R1hrDX4U4X3vxqFDh/Drr78GzIgrC5wYE4r2zaJxWccEXNYhUXsezYMESMB3AjRi39mxpYoE3CZWleRno+j3LSg6slUz3sLftwDFRbpQCet+MyJvfBYnTpzA0qVLTWXEFZPp0jK2zJTrJYTpop+dkIBKBGjEKlWbWnUhUHhgHRw7F8OxawlKcs7p0mfFToKbXIKY+z7VJmotXLjQ1Ebsnly7ptHo3iYOl3VI0G5l8yABEqieAI24ekY8Q1kCYnZy6Xu7zoyTZeYrRr/+Pmzh0Yif8Auys7Mxf/78i2ZKu8fXa7KW3ppaNIxEj9Zx6NE2HmLUzIMESKByAjRiXhkk8AcEClOWw7FzSeno15FrKKuEiZvgdDoxd+5c5OfnVxnbrEbsnnDjuhHo0SYOV/Wsh5YNIw3lyGAkYHYCNGKzV4j5GU6gOPVQmfkWn9hjeHxXwIQX1wP2ICxYsACZmZlSG7F78lf1rIure9VDp+SYgLFlYBIwEwEasZmqwVwCQODC7Wcx+i3Y+p1mwhCTsgJ8xD+7CrbQCCxevBinT5+2jBG7hFzZpTau6VVPe6bMgwRUJkAjVrn6Kmt3e/VIGHD+htkoTFlhKiJxTyyCPbo2li9fjqNHj1rOiF2C+nRIwDW960H8KY5iZwmC7FxT21QXI5PxKwEasV/xsnPTEZDAgF3MYkfPRFC9lli7di32799vWSN2CRMjYzFCFiNlcXB5TdP99jAhPxGgEfsJLLs1LwGzjoArEose8R5CWlyKLVu2YNeuXZY3YpdA8exYPEMWz5J5kIAKBGjEKlSZGjUCshiwq1yRQ55HWLch2L17NzZv3qyMEbuEtmkchesvS8LgXjRk/gpbmwCN2Nr1pToJDdhVtPArRqLWoIdx4MABrFmzRjkjdgkWt6qHDWqE5KRIXJhax0ubBKxDgEZsnVpSSRmB0o9rsa1g3tIPUbBlvpRsQtoNQPQd/9ImaokJW1UdMrxHXNMCiC0a7xjUGLcNaKh1VVDo5H7LNYXK9qYhQCM2TSmYiJ4ECjbNRd7SqXBmnNKzW0P7sic2Qdwjc5GamopFixYpbcQu8WKFLjE67tqKrzwZejEymF8J0Ij9ipedG0bg/BRbsRhH3rJpcGz7wbDQfgsUFIyEF9YhLy8Pc+bMoRG7ERjav6FmyFERwZxd7bcLkB0bRYBGbBRpxvE7gYL1s5C37EM4s1L9HsuoAAkTxV7ENsyaNQsOh6PSsCrcmq5MeLP6tTQzHtC1jlHlYBwS8AsBGrFfsLJTQwi4RsGn92vPgh07fzIkrJFB4l9YC1tQiLbxQ1ZWFo24EgLiNac7BjZCozoRRpaGsUhANwI0Yt1QsqNAEMhf86U2Ci7JTQ9EeL/HjH96GWwRMdpWiGJLxMoOVUfE7izio0Nwx8DGuOnyJL/XhAFIQG8CNGK9ibI/QwgUn9qHvJ/fh2P3UkPiBSpI3Nh5sMc3wrJly3D8+HEacTWFuKFvEsbcnByocjEuCfhEgEbsEzY2CiSBwt9WIWf+a3CmnwhkGobEjrn/MwQ36oTVq1fj4MGDNGIPqF/aPgH/uKUF6sSGciKXB7x4SuAJ0IgDXwNm4AWBgg3fIGfeK160kPvUqNsnI7T9QGzatAl79lS+JSNvTV9c4waJ4XhqWGu0bxYt9wXA7JUgQCNWoszWECluRYtXk1Q6ag0ei/C+d2Hnzp3YunUrR8ReFv+Zu9qg//lNJLxsytNJwDACNGLDUDOQzwSKHMj+5jk4dlhvVnR1TMJ63IzIG57Fvn37sG7dOhpxdcAq+ff7r28G8d4xDxIwKwEasVkrw7w0As60o8j8+F44s84oSSS4aVfE3Psxjhw5ghUrKt8vmbemq780+nZKxIt/a1v9iTyDBAJAgEYcAOgM6RmBwoMbkPXp/Z6dbNGzbLViET9+KdLS0vDjjz9yRFyDOsdFhWDquC5IiA6tQS9sSgL6E6AR68+UPepAIO+Xj5C35D0depK/i4SJm1BcXIyvvvqKRqxDOV8f1QHdWnOtah1QsgudCNCIdQLJbvQjkPX5aBTuW61fh5L3lPDiesAehJkzZ6KoqOgiNbw17X2B7x7cBHdd1dj7hmxBAn4gQCP2A1R26TsBcSta3JLmcYFA/LOrYAuNwLfffoucnBwasU4XB81YJ5DspsYEaMQ1RsgO9CJAE66cZNwTi2CPrq09IxbPiiseHBH7fgXSjH1nx5b6EaAR68eSPdWAAG9HVw0vdvRMBNVriZ9//hknT56kEdfgOqusKc1YZ6DszmsCNGKvkbGB3gSyZzxu+TWja8IsesT7CGnRG6tWrcLhw4dpxDWBWUVbmrEfoLJLjwnQiD1GxRP9QSB71jNwbPvBH11bps/IIS8grNuN2LBhA8QvLG9N+6e0IwY3wXBO4PIPXPb6hwRoxLxAAkYg59uXUbBxTsDiyxI4/Ip7UWvQaGzfvl37oRH7r3L3/aUZbhvAVbj8R5g9V0aARszrIiAEcr+fjPw1MwISW7agoR0GIeq2f2qjYTEqphH7t4Kjb0rGkH7c19i/lNm7OwEaMa8Hwwnk/vQ28ld8anhcWQMG1WmG2DHfaPsRi32JacT+r+Rjt7bENb3r+T8QI5AAoH3JtgkSKSkpJa1btyYUEvArgfyVnyF30RS/xrBa57bgUMQ/v0Z7h1i8S0wjNqbC4+9sjYHd6hgTjFGUJkAjVrr8xoov3LsSWf/7h7FBLRItYeJGADZMnz6dRmxgTSfd3wHd23A5TAORKxmKRqxk2Y0X7Uw/jqzPH0Zx6iHjg1sgYsILa4GgEHz55ZdwOp3lFHFBD/8VODkpEpNGdUB8dIj/grBn5QnQiJW/BIwBwHeFa8Y5/ullsEXEYM6cOcjLy6MR1wynV60Hda+Lp4a18qoNTyYBbwjQiL2hxXO9JFCi3U4VuyiJ3ZR4+E4gbux82OMb4vvvv0d6ejqN2HeUPrW8//pmGNqfrzX5BI+NqiVAI64WEU+oCQHH9h+R/fWEmnTBtgBi7v8MwY06YcmSJTh16hSNOABXBZ8XBwC6IiFpxIoUOhAyi0/9BrGGtDMrNRDhLRUz6vbJCG0/ECtWrMCRI0doxAGoLp8XBwC6IiFpxIoU2nCZzmLNhAsPrDM8tBUD1rr6MYRfNhzr1q3Dvn37aMQBKjKfFwcIvMXD0ogtXuBAyePKWfqSD+s5FJHXP42tW7di586dNGJ98XrVG58Xe4WLJ3tAgEbsASSe4h2BgvWzkTP/Ve8a8ew/JBDSrAeiR36IAwcOYM2aNTTiAF8vfF4c4AJYLDyN2GIFDbSc4jMHkPnxvSjJzQh0KpaKb49MQNxTi3H27FksXLiQRhzg6ornxa8/0AFxUXy/OMClsER4GrElymgCESUlgM2GnNnPoWDrdyZIyHopJEzchKKiIsycOZNGbILy8nmxCYpgkRRoxBYppBlkOLYvRPbXT5shFUvmkPDiBsBuv2iZS66sFbhyj7k5GTf05U5NgauANSLTiK1Rx4CrKCnIQeZHIyFeWeLhHwLxz66CLTSCRuwfvD71Wj8hHFPGdEJCTKhP7dmIBAQBGjGvA10I5C1+B3nLP9GlL3ZSOYG4JxbBHl0bs2fPRkFBQdlJHBEH9oq5pX9DjLq+WWCTYHSpCdCIpS6fOZIvOrwFmR+PNEcyFs4idvTXCKrXAgsWLEBmZiaN2ES1fmtMZ3RoFm2ijJiKTARoxDJVy2y5np+gJbY2FFsc8vAvgegR7yOkRW8sWrQIqakXVivjiNi/3D3pvV+nRLzwt7Y4/yvhSROeQwJlBGjEvBhqRCB/7UzkfjepRn2wsWcEIm96EWFdb8Dy5ctx9OhRjog9w2bYWU/f2Rp/6lbHsHgMZB0CNGLr1NJwJWKP4cyP7oUzs/wmBIYnokjAiP5/R8SfHsTatWuxf/9+GrHJ6t6yYSSm/KMzQoPtJsuM6ZidAI3Y7BUycX45815BwYZvTJyhtVIL7XgVom6dhN27d2Pz5s00YhOW955rmmLYoEYmzIwpmZkAjdjM1TFxboUpK5D1xSMmztB6qQXVbYHYh7/GsWPH8Msvv9CITVjiqIhgTBnTGU3qRZgwO6ZkVgI0YrNWxuR5Zc94HI7dS02epbXSE+8Qi3eJs7OzMW/ePBqxSct7Te96eOzWlibNjmmZkQCN2IxVMXlOYmvDrP8+YPIsrZlewsSNAGzlFvXgrGnz1frV+9qjV7t48yXGjExJgEZsyrKYO6nsWc/Ase0Hcydp0ewSXlgLBIXQiE1e3y4tYzH5wY4mz5LpmYUAjdgslZAkj6Ij25A57W+SZGu9NOOfXgZbRAyNWILSjrutFQb3qitBpkwx0ARoxIGugGTxc+ZORMGmuZJlbZ1048bOhz2+Ib7++msUFhZqwnhr2pz17d46DpNGdTBncszKVARoxKYqh7mTKT6Zgoz3h0FbPohHQAjE3P85ght11CZriUlbNOKAlMHjoOL2tLhNzYME/ogAjZjXh8cEcr//J/LXfOnx+TxRfwJRd/wLoe0GYOHChTh79iyNWH/EuvZ47aX1MHYoZ1DrCtWCndGILVhUf0gqTj2EzA/uRIkjzx/ds08PCdS6dhzCLx2mvUcs3ifmiNhDcAE6LSIsCNOe6Ip68WEByoBhZSBAI5ahSibIMXfRFOSv/MwEmaidQnjv21Hruie1lbXECls0YvNfDyOvbYo7BnK1LfNXKnAZ0ogDx16ayM6MU8h4/w6U5KZLk7NVExW7L4ldmMRa02LNaRqx+SvdPKkWPhzX1fyJMsOAEaARBwy9PIHzlk6F+OEReAL26NqIe6J0G0SxHSKNOPA18SSDCcNbY0BX7szkCSsVz6ERq1h1LzVnTh2OomO7vGzF0/1FIGHiJjgcDsyaNYtG7C/IOvd7aYcEvDyync69sjurEKARW6WSftJRdHgzMj++10+9s1tfCCS8uAGw28sW9eB7xL5QNL6N2AyifbNo4wMzoukJ0IhNX6LAJshJWoHlX1l0sfGD2ABi+vTpHBGbrzxVZjSkXxJG35QsUcZM1SgCNGKjSMsWx1kM2IOQ8fYtKD5zQLbsLZ1v3JOLYI+qTSOWrMqxkSH46MmuiIsKkSxzputvAjRifxOWuP/CfauR9floiRVYM/XYh2chqG4yvvrqKxQXF3OJS4nK/MCNzfHXKxpIlDFTNYIAjdgIypLG4Epa5ixc9D1TEdK8J+bOnYvc3FwasTnLVGlW7ZpG4z//6CxRxkzVCAI0YiMoyxZDrCXtLEb6f26C81zp6k08zEMg8uaJCOvyl7JlLjlZyzy18SST/z3bgytteQJKoXNoxAoV2xupjt1LkT3jcW+a8FyDCEQMGAXxs3r1ahw8eJAjYoO46xXmyTta4c89uD2iXjyt0A+N2ApV9IMGbnfoB6g6dRnW+RpE3vIqdu3ahS1bttCIdeJqVDfX9K6Hx27lRhBG8ZYhDo1YhioZnGNJQQ4ypgyBM7t0dx8e5iIQXL81Yh76EkePHsXy5ctpxOYqT7XZNEgMx2cTuld7Hk9QhwCNWJ1ae6zUse0HZM96xuPzeaKxBGxhkYh/ZgUyMzOxYMECGrGx+HWJ9t7YS9CqUZQufbET+QnQiOWvoe4Kcua9goIN3+jeLzvUj0DCxI0AbNq7xJyspR9Xo3p6aEgybro8yahwjGNyAjRikxcoEOllvj8MRSf2BCI0Y3pIIOGFtUBQCI3YQ15mO61PhwRMHNkO4gUFm81s2TEfownQiI0mbvJ4zszTSH/japNnyfTin14GW0QMjVjSSyEk2I55r12K4CC6sKQl1DVtGrGuOOXvzLHnF2RPHyu/EIsriBu7APb4BjRiies8+cGO6NIyVmIFTF0vAjRivUhapJ+8n99H3rJpFlFjXRkxo/4PwQ07YMaMGbjjjjs0oX9+fJV1BVtQ2e1/aoR7r2tqQWWU5C0BGrG3xKx6/vmHVVmfPYTC/WusqtIyuqKGvYnQtlfi22+/xY033kgjlrCyYta0mD3NgwRoxLwGLhBwFuPcq/1QUlhAKiYnUOu6JxHe+3YsXboUAwYMoBGbvF5Vpff1S724G5OktdMzbRqxnjQl76vo6A5kfni35CrUSD+8zzDUumYcNm3ahG7dutGIJS37+GGtMbB7HUmzZ9p6EaAR60XSAv3kr5mB3O8nW0CJ9SWEtLoM0Xe9g3379qFly9LlEvmMWL6639A3CWNuTpYvcWasKwEasa445e4s+6un4Nj5k9wiFMneHlMXceN+xOnTp1G3bukGAjRi+YovZk2L2dM81CZAI1a7/uXUp08eDGfWGRKRgYDdjoQXN6CgoABhYWE0YhlqVkmOCTGh+OqFnlzYQ9L66ZU2jVgvkpL3I/YdTn/zeslVqJV+wksbAJu9TDRHxHLWf84rvREVESxn8sxaFwI0Yl0wyt+JY88yZE9/TH4hCimIf+5X2ELCacSS13zKmM5o3yxachVMvyYEaMQ1oWehtvmrpyP3hzcspMj6UuKe/An2qEQaseSlfvy2lri6Vz3JVTD9mhCgEdeEnoXa5v74L+T/+oWFFFlfSuyY2Qiq05xGLHmph/ZviPuvbya5CqZfEwI04prQs1Db7C/HwbHrZwspsr6U6JHTENLswgbzfEYsZ817t4vHK/e1lzN5Zq0LARqxLhgl7qTEqU34yfzgThQd3y2xEPVSj/zrKwi75FqOiCUvfVJiOD6fcOELleRymL4PBGjEPkCzVJPza0yfm/QnlOSmW0qa1cXUGvgQwq+8j0ZsgUJ//3ofiK0ReahJgEasZt3LqS5x5OLcK/1IQjICYV3+gsibJ9KIJatbZel+8FgXtGgYaQEllOALARqxL9Qs1qb49H5kvDPUYqqsLye4QXvEPPA/GrEFSj1heGsM6Mo1py1QSp8k0Ih9wmatRoV7VyLrf/+wligF1NgiYhD/9DIasQVqPfzPjTHi6iYWUEIJvhCgEftCzWJtCtZ9jZwF/89iqtSQkzBxE43YAqW+onMinhvR1gJKKMEXAjRiX6hZrE3uoinIX/mZxVSpISfhhbVAUIgmlq8vyVvzTskx+PfoTvIKYOY1IkAjrhE+azTOnjkejh2LrCFGMRXxE36BLbx0eUQasbzFF0tciqUueahJgEasZt3Lqc785D4UHbpwi5NI5CEQ99h3sMcl0YjlKVmlmbZpHIV3Hr1EchVM31cCNGJfyVmoXea0v6HoyDYLKVJHSswDXyC4QTsaseQlF68uiVeYeKhJgEasZt3Lj4inDkfRsV0kISGBqDunILTN5TRiCWvnnnKz+rUw7Ymukqtg+r4SoBH7Ss5C7TLeux3FJ/daSJE6UiL/8jTCepW+A85nxPLWvXHdCHzyVDd5BTDzGhGgEdcIn+SNzy9vmfH2LSg+c0ByMWqmH953OGoNLt1HmkYs7zXQIDEcn3G9aXkLWMPMacQ1BCh18/MbPmS8dSOK045ILUXV5ENa90P08P/QiCW/AOrGh+GLZ3tIroLp+0qARuwrOSu0O2/E6f++Ds70E1ZQpJwGe2x9xD3+PY1Y8sonxoTiyxd6Sq6C6ftKgEbsKzkrtHMZ8eTBcGadsYIiJTSIWdLByb0Qcv4H9iAaseSVj40KwayXekmugun7SoBG7Cs5K7RzbYH4+kCU5JyzgiJLaghKaIzg5J4ISe6tma+tVmw5naKMaVkO3P7SekvqV0FUVEQw5rzSWwWp1FgJARqxypeFy4hfuxIl+VkqkzCVdlutuLLRrjBee0Kj8sYLICO7EPuP5WDNrjQsWHMKRUVOU2lgMt4RiAgLwrzXLvWuEc+2DAEasWVK6buQcy9fhpLCfN87YMuaEQgKQUjzHpr5BrfojeCkixf/z8kvwuGTediQcg4/rDuF1HRHzWKytakIhAbb8d3rfUyVE5MxjgCN2DjWpo2UJp5NFReZNj8rJhbcuBNCmvc6/6z34kk6BQ4njqbmYeu+DCzeeAa/Hc22IgZqOk/Abrdh4eTLyENRAjRiRQvvLjvteS4k4O/LIKhOc4Qk90SweM7bvCds4VHlQhYVl+BUWj62H8zEL1vOaiNfHuoQCAm243uOiNUpeAWlNGJlS39BePobV8OZeZokdCRgj66D4OY9EdKidHazeM3I/XA6S3A204E9v2dj5faz+HkTZ63riF+6rpISw/E5F/SQrm56JUwj1oukxP1kTr0LRcd2Sqwg8KnbQiMQrD3nFTObeyKoXqtySZW4T7DanYa5K/jeduCrZp4MOjaPwZsPcz9i81TE2ExoxMbyNmW07BmPw7F7qSlzM3NSwU27ls1uFv9d8cjJL8ahkznYmJKOeatOIiOn0MxymFsACfTvUhvP3NUmgBkwdCAJ0IgDSd8ksXMWTELBupkmyca8aYhRrhjtarObxfu8IeHlknVNsNqyLwM/rjuFQydyzSuGmZmKwC1XNsCoG5qbKicmYxwBGrFxrE0bKW/5x8hb/K5p8wtUYva4BhdeK0ruCfHc1/0QE6xOpuVjx8EsLN54WpvhzIMEfCEgTFiYMQ81CdCI1ax7+ZHc5nnImfOi8iRsETEIada9bPlIMdPZ/RATrFIzHUj5PRvLtqRi+dZU5ZkRgD4ExG1pcXuah5oEaMRq1r2c6sL9a5D12UPqkbDZtRGvNrtZvFrUuHM5Bq4JVvuO5WDV9rNYsPqkeoyo2BACYqKWmLDFQ00CNGI1615OdfHp/ch4p3RzeasfwQ3bI7hZ6SpWwnwRFFJOsljBSjzbXbcnHXNWHEdeQbHVkVCfCQiIV5fEK0w81CRAI1az7uVHfvlZOPfalZYkEZTYpPS1Im3U2wu2yPhyOl0TrDbtTcd3q0/hWGqeJTlQlLkJiMU8xKIePNQkQCNWs+4XqT73Sl+UOOQ3IXtUIoKbddeMV+xYJIzY/XBNsNq2PxML15/CrkPc7IK/AoElEBsZglkTuQViYKsQ2Og04sDyN030jClDUHz2d9Pk42kituDQshGveNYrbj27H86SEqRmOLDncBaWbDqDX3ekedo1zyMBQwgkN4jE1Me7GBKLQcxJgEZszroYnlXWp/ej8OAGw+P6EjC4ySUIaSYmWZU+64XNVtaNa4KV2CRh+baz+HHtKV9CsA0JGEagV7t4vHpf+S+QhgVnIFMQoBGbogyBTyJ30RTkr/ws8IlUkkFQ3RYIad69dHaz2DAhovzsUrGC1cETOdpoV0ywErefeZCALASuvbQexg5tKUu6zNMPBGjEfoAqY5eOXUuQ/eUTpkjdHlPv/GtFYsTbE2JhDfdDTLA6ciYP6/ecw/xfT+JMeoEp8mYSJOALgbsHN8FdVzX2pSnbWIQAjdgihaypDGfmKaS/cU1Nu/GpvS0sstR4tdeKeiCofvk1d10TrDb/lo4f1p7m3rw+UWYjsxJ4fVQHdGsdZ9b0mJcBBGjEBkA2fYiSEu05q5HbIZbObBavFQkD7l4OkTbBKt2h7c27ZOMZbeTLgwSsSmDBpD4IC+GrS1atrye6aMSeUFLkHH/uwhSU1Lb0Oa826u0JW2itclTTswux5/csLNucqs1u5kECKhBo1SgK7429RAWp1PgHBGjEvDzKCOQt/wR5i9/RhYg9vuGF57zNe8IeU7dcvzl5Rdh3PBertqdi7soTEINyHiSgGoEh/ZIw+qZk1WRTbwUCNGJeEmUECg+sR9Z/R/lExFYr9vwrRWJmc3eImc7uh5hgdfhULtbuPodvVx5HRk6RT3HYiASsRICbPVipmr5roRH7zs5yLUscuTj3Sj/PdAUFnzfe7qV/Nil/e01MsBLLRW7am4Hv1pzE4ZPcm9czsDxLJQIznu+J2rGhKkmm1koI0Ih5WZQSKHECNjsy3r0Vxaf2VUoluFHHsuUjxexmBF34ABETrE6fK4BYOnLRBu7Ny8uKBKoj0LReLXz0ZNfqTuO/K0CARqxAkb2RmDP3JRRs+lZrElS72fnlI0tnNot1nN2PtCwHdh/Kws+bz2D51rPehOG5JKA8gcG96mLKW/XeAAAVKElEQVTcba2U50AAAI2YV0E5AgXrZ2uvMonlIytumJCVW6S9w7tC7M37K/fm5aVDAjUh8MgtLfCXPvVr0gXbWoQAjdgihfSHjHyHWDoyF6t3pmkzm7k3rz8os09VCUwd1wXJSZGqyqduNwI0Yl4OFxH4etkxfLf6JI6l5pMOCZCAHwgkJYbj8wnlF7LxQxh2KQkBGrEkhTIyzU++P4wZS44aGZKxSEApAgO61sGE4a2V0kyxVROgEfPquIjAnt+zMWbKVpIhARLwE4EHb2yOm68ov5mJn0KxWwkI0IglKFIgUhz+6gacSuOuRoFgz5jWJ/D2I5egbZMo6wulQo8I0Ig9wqTeSe/MOYBvV55QTzgVk4CfCVzSIhZvPNTRz1HYvUwEaMQyVcvAXDftTcdTU3caGJGhSEANArwtrUadvVFJI/aGlmLnDpu4HmcyHIqpplwS8B+B4CAbPh3fDfUTwv0XhD1LR4BGLF3JjEv43zP34Ye1p4wLyEgkYHECV1xSG8/d3cbiKinPWwI0Ym+JKXT+yu1n8dJ/9yikmFJJwL8Ext/ZGgO71fFvEPYuHQEasXQlMy5hsUfwbS+tw7msQuOCMhIJWJSA2GXpk6e6ISIsyKIKKctXAjRiX8kp0m7yl79h0frTiqilTBLwH4Eb+iZhzM3J/gvAnqUlQCOWtnTGJL50cype+1+KMcEYhQQsTGDS/R3QvU2chRVSmq8EaMS+klOkXU5+Ee5+bSMyc4oUUUyZJKA/gRYNI/HBY13075g9WoIAjdgSZfSvCM6e9i9f9m59AsOvaowRg5tYXygV+kSARuwTNrUa7TyUhUff3qaWaKolAR0JvDf2ErRqxCUtdURqqa5oxJYqp//EiOfE4nkxDxIgAe8IdGsdh9dHdfCuEc9WigCNWKly+y52Y0o6xn/IJS99J8iWqhIYO7Qlrr20nqryqdsDAjRiDyDxlFICz328G2t2pREHCZCAhwTaN4vGlDGdPTybp6lKgEasauV90M2VtnyAxiZKE3hqWCsM6l5XaQYUXz0BGnH1jHiGG4Fx7+3A1v0ZZEICJFANgS4tYzH5QW53yAulegI04uoZ8Qw3Aj9tOI1/zviNTEiABKoh8NyItriicyI5kUC1BGjE1SLiCRUJjH5rK/YeySYYEiCBKgj0ahePV+9rTz4k4BEBGrFHmHiSO4F5q07g7W8OEAoJkEAVBF6+tx0ubZ9APiTgEQEasUeYeJI7AUehEw/8ewuOnM4jGBIggQoE+nVKxAt/awunswR2u418SKBaAjTiahHxhMoIfLX0GD5acIhwSIAEKhD45wMd0LUVN3fgheE5ARqx56x4phuBzNwijHpjM1IzHORCAiRwnsDAbnUw/s7WEHt52zgY5nXhIQEasYegeNrFBL5Zfhzvf3uQaEiABM4TeOvhTujQPIY8SMArAjRir3Dx5IoEnv9kN1bv5GpbvDJI4Jre9fDYrS0JggS8JkAj9hoZG7gT+O1oNh5/bwfyCooJhgSUJRAVEYw3HuwIse8wDxLwlgCN2FtiPP8iAl8vO4YP53PiFi8NdQk8NCQZN12epC4AKq8RARpxjfCxsYvAM9N2Yd2ecwRCAsoRuLxzIp4f0VY53RSsHwEasX4sle5pz+9ZePzdHXAUOZXmQPFqEYiNCtFuSTerX0st4VSrKwEasa441ezM9arGlz8fxcffHVYTAlUrSWDMzcm4oW8SF+9Qsvr6iaYR68eSPQEYP3UnNu5NJwsSsDyB/l1q45m72lheJwX6nwCN2P+MlYqw82CmNou62FmilG6KVYtAQkyodku6cd0ItYRTrV8I0Ij9glXtTr/46Qj+++PvakOgeksTeHRoC1x3aX1La6Q44wjQiI1jrVSkJ97fgS37MpTSTLFqEHAtY6mGWqo0ggCN2AjKCsbYtj9Du0XNgwSsRKBOXBjeeKgjGiSGW0kWtQSYAI04wAWwcvj5v57Ef2bvt7JEalOMwLjbWmFwr7qKqaZcfxOgEfubsOL9f/L9YcxYclRxCpRvBQJX9ayLJ25vZQUp1GAyAjRikxXEiulMmr4XSzaesaI0alKEgNhfeOLItggPDVJEMWUaSYBGbCRtRWPlFhRj7NvbceBEjqIEKFtmAslJkZg4sh3qJYTJLIO5m5gAjdjExbFSaodP5eK+f262kiRqUYTAO49egjaNoxRRS5mBIEAjDgR1RWNuSEnH0x/uVFQ9ZctI4NX72qNXu3gZU2fOEhGgEUtULCukumD1SUyZxZnUVqil1TWIiVlighYPEvA3ARqxvwmz/4sIvD79NyzeeJpkSMC0BO6/vhmG9m9o2vyYmLUI0IitVU9p1Nz16kacTMuXJl8mqg6BQd3r4qlhfE1JnYoHXimNOPA1UDIDsW/xdU+tVlI7RZuXgJghPXVcF/MmyMwsSYBGbMmyyiFq9+Es/OM/2+RIllkqQWDRG31hsykhlSJNRIBGbKJiqJjK3iPZGP3WVhWlU7PJCMx8sRfio0NMlhXTUYEAjViFKptc45HTeRj5+iaTZ8n0rEzgzYc7oWPzGCtLpDYTE6ARm7g4KqV2NtOBv0/ejKzcIpVkU2uACYjb0J893R1J3E0pwJVQOzyNWO36m0q9WArzwX9twfGznE1tqsJYNJnasaH4bEJ3hAbbLaqQsmQhQCOWpVIK5fnwW1uRciRbIcWUajQBsWSlWLqSBwmYgQCN2AxVYA4XERj/4U5sTEknGRLQnUDfjol48Z62uvfLDknAVwI0Yl/JsZ3fCbz2vxQs3Zzq9zgMoA6BG/omYczNyeoIplIpCNCIpSiTukm+/c0BzFt1Ql0AVK4bgXuuaYphgxrp1h87IgG9CNCI9SLJfvxG4NMfDmP64qN+658dW5tAcJANj97SEoN7cQMHa1daXnU0Ynlrp1TmP286g48WHMKZDIdSuim2ZgTqJYRpJtyjTVzNOmJrEvAjARqxH+Gya30JiIU/pi04hNU70/TtmL1ZkoDYR/i+65qheVItS+qjKOsQoBFbp5bKKPl84e/4v0VHlNFLod4TGDG4CYZf1dj7hmxBAgEgQCMOAHSGrDkBMSoWo2MxSuZBAi4CLRtGYuS1TdGzbTyhkIA0BGjE0pSKiVYkIJ4Xi+fG4vkxDxL4S5/6mglH1wqG01kCu53bKPGqkIMAjViOOjHLPyAwa9kxTPvusPbhy0M9AgnRoZoBc1a0erW3imIasVUqqagOYb1i3LNlX4Y2OubSmGpdCH06JGgm3Kw+J2SpVXlrqaURW6ueSqvJyS/WzHjB6pNKc1BFvDDgOwZygQ5V6m1lnTRiK1dXUW3Lt53FN8uPY+fBTEUJWFu22LBBmHC31nw32NqVVkcdjVidWiundO7KE5ohn+C2ipaofWR4EG7sl4Tb/9QIEWFBltBEESQgCNCIeR1YkkBJCSA2fU/PLtTMWPwUFDotqVUFUWKzhpv6JaFR3QgV5FKjYgRoxIoVXFW5B47nYPby41i0/rSqCKTUPbBbHQy5PAltm0RLmT+TJgFPCNCIPaHEcyxDYP2ec5iz4gTEnzzMS6B3u3gMubwB14g2b4mYmY4EaMQ6wmRX5iZQ7CxB0PlFHsTIWIyQxUiZh3kIdGgegyH9ktC/S23zJMVMSMDPBGjEfgbM7s1HwFlSArvNBkehUzPj79acxKm0AvMlqlBG4j1gMRFLrI4lDq6MpVDxKZWTtXgNkEBhkRO/bE3F8q1nubOTwZdD7dhQbQQ8pF8DhIXa4X7XwuBUGI4EAkaAI+KAoWdgMxIQt6rFe8grtqXi91PcUMIfNRJrQIsVsfq0T0C/TgmIjAiGa4U0f8RjnyRgdgI0YrNXiPkFhIB4/UmY8YptZzVj5jrWNS/DJS1i0adjqQE3qB1e8w7ZAwlYhACN2CKFpAz/ERBbLa7cfhbLt6Zi3zFO7vKGdIuGkZrxihFw68ZR3jTluSSgDAEasTKlplA9CKzZlaaNkjekpCMt06FHl5bro15CWJn5ui9DWVhUgpBgbk1ouYJTUI0J0IhrjJAdqEigqLgE2/ZnYNuBTO3P7QfUXte6TlwYtFvPHeK10W9IsF27LDj5SsXfDmr2lgCN2FtiPJ8EKiFw6lwBth/IwObfMrBu9zltaU0rH2K2c6fkWLRrGoV2TaO58pWVi01tfidAI/Y7YgawOoHKZvzuPpyFjXvTNVMW/y37ERcVgi4tY9EpOUYz3laN+LxX9poyf/MQoBGbpxbMxKIEMnOKsD7lHPYczsLx1HwcTc3T/jTzERURrBmvy3yTG0SaOV3mRgJSE6ARS10+Ji8zAXdTPnam1JyNMmnxDFfcXi79Cbvw33FhaJgYDjHbmQcJkIAxBGjExnBmFBLwioC7KWdkF2qTnsQEMdef4r1m9/8Xf6/9uJ0TZMcFk407b7gxoagdF4rYyBCv8uHJJEAC/iNAI/YfW/ZMAl4T4BrLXiNjAxKQngCNWPoSUgAJkAAJkIDMBGjEMlePuZMACZAACUhPgEYsfQkpgARIgARIQGYCNGKZq8fcSYAESIAEpCdAI5a+hBRAAiRAAiQgMwEasczVY+4kQAIkQALSE6ARS19CCiABEiABEpCZAI1Y5uoxdxIgARIgAekJ0IilLyEFkAAJkAAJyEyARixz9Zg7CZAACZCA9ARoxNKXkAJIgARIgARkJkAjlrl6zJ0ESIAESEB6AjRi6UtIASRAAiRAAjIToBHLXD3mTgIkQAIkID0BGrH0JaQAEiABEiABmQnQiGWuHnMnARIgARKQngCNWPoSUgAJkAAJkIDMBGjEMlePuZMACZAACUhPgEYsfQkpgARIgARIQGYCNGKZq8fcSYAESIAEpCdAI5a+hP4VsG3bNkyaNKlckOjoaEyYMAFNmzb1KXhBQQGmTZuG66+/vlwf4u+nTJmCLVu2oEGDBnjuuecQGxvrUwxZGmVkZGDq1KkYNWpUjbWKWm3YsAEjR46UQv7hw4cxf/58/P3vf0dYWJhfcxaxXnvtNWRlZWlxjL6+fvzxR4j6PPLII37X6leQ7NwvBGjEfsFqvU49NQxPzqvKiMWH1fHjxzUjER+c4ueKK66wHkw3RZ7w8hRAII1Y1E4cV199tafpavU10oiNiiUA6FlXj4HyRGkJ0IilLZ2xiVf8YBH///LLL2vG6Rohx8XFlf2dyO7uu+/W/n3x4sVasl26dNFGBOKobETsbsTu6txHM66RTHh4uNaHOH799Vfcc889SElJKRtduZvSJ598UpaDyEmYhfh3Ee/06dOoW7eu1v7111/X8nXl6e9RWsUP7PT0dHz11VfIzc2F+MUUefTv3x9vvfVWGWNxF2LGjBlo2LAhvvjiC22E567JNSKurD6irWAhDldNHn30USxbtky7CzFo0KCy0bQnzF113717Nz7//PNyI02hxTUCdR99uvd72WWXaW2MGhFXZsSCh8hPXBOuLxN9+vS56Np2sXNxczGvrBbu7d2vYxdf9zs/4t/Hjx+Pzp07l7smxXXoXg9jf9sZzWgCNGKjiZss3p8fX3VRRj/9q+9Ff+duxMIExS1k8eHl/gEiTDY/P7/KW63iQ69Hjx5o06ZNpUbsMg9hLq5b3+JDSxjOX//6V+3Wrctg77zzTi2H2rVra+ZRcZTtiiWEiA81kav7OSLWu+++WxZHfAiLD2ShR88j7flu5bpLmLip3P+7c3WZ1+jRozVGQp84BNelS5eW3S0Q2lJTU7W/P3nyJD799FOMHTtWG2G6jFgYhDA6YSDuI0/B0tVWfHERjx2EEYjz3nzzTe0LSf369T1i7v7FyX1EXF3NXNeNu46afOmZPn36RSUbNmxYub+reGvaZXIu/iKnb775RuM4e/bsMnN2dSKuu8quoyVLllRaC9HO/ZFDxS+GLvMXebnXz3VNii+1rnr4+ghIz+uYffmXAI3Yv3xN37svRixEiQ8rYYbiA9Td4MQHiPsHUMUPQPGhX5URu2C52tx0002obHQhRooPPPCANgpzf87sPqJx5bB69eqy0Zqrf5GDONyfp7qehbtGJ3oVzlsjdh+1ub5MuL7suPJ1//uKXy7EOa4vKWKU6zpco1JRN/FlSPTpbtDiPNddiop3NsS/Vcbcvb34oiAOYWjuo3FXfNFemLzQ57pu9Lo17akRV3VrWlw34lpyXZvuX/xc+bvOcb8uxPmCt4vnH/0euH+BrNi/+5dG92vSvc56XY/sx5wEaMTmrIthWflixGLk5v6hVtUHkOv2scssqxsRu4t2jRSGDh2qjQYr3r6s7Dmz64O9V69e2LFjhzZSrurDrKrnqXqN0lxaAmHE4u5BVRPA3HlUZcQi98pMqyLzqoy4KoOt+PdmM2Jxu1l88auMXVXXUVVfiip+IXVdb5XVhkZs2MedaQPRiE1bGmMS88WIPb017W7E4nan63Z2VSNi99uprme4YuT7wQcflN0Gd1GpzIhdf3fw4EGMGDHiotvm7rc/qzLiirdVa1oFfxlxdbem3Z99umvwxIjda+V+q95TI3Y9A3Xdgq6qZnp96anJiNj1ZeCqq66C6OePbk2LUXHFWc9VPSYQmn25Nc0RcU1/4+RsTyOWs266Ze2LEYtnte63nCu+zuSaHCVGGOJwTeRp2bIlbrnllipvTVfVZ8Xb26LfAQMGVDnhS0yocX/1yX2ylusWrfvzVJFjZRO69IDsLyMWubkmDrlP9qlsspY41/VM1BMjdj1Xdn/dpzLm7iNa8axanC+uBcHefbKWiO8+ocz1Otytt96Ko0eP1niylqdG7K5H5Dlu3DjMmTOn7Eue65m3GLVWnIhYcbKW+63+ymrhfk0J7eL8qmpTWf1c7V23vfW4FtmHeQnQiM1bG2ZGApUS4LND81wYrIV5aiFzJjRimavH3JUkwA9/85SdtTBPLWTOhEYsc/WYOwmQAAmQgPQEaMTSl5ACSIAESIAEZCZAI5a5esydBEiABEhAegI0YulLSAEkQAIkQAIyE6ARy1w95k4CJEACJCA9ARqx9CWkABIgARIgAZkJ0Ihlrh5zJwESIAESkJ4AjVj6ElIACZAACZCAzARoxDJXj7mTAAmQAAlIT4BGLH0JKYAESIAESEBmAjRimavH3EmABEiABKQnQCOWvoQUQAIkQAIkIDMBGrHM1WPuJEACJEAC0hOgEUtfQgogARIgARKQmQCNWObqMXcSIAESIAHpCZQZ8e7du5fZ7fYrpVdEASRAAiRAAiQgEQGn0/nL/wcw7IHaXEao0wAAAABJRU5ErkJggg==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1896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C1B38E5-4290-A068-6CC7-7B62FAFE8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979" y="1343025"/>
            <a:ext cx="10711824" cy="4886325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32B6B4C5-3283-CAFC-D27A-12712096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438" y="808038"/>
            <a:ext cx="7958137" cy="1077912"/>
          </a:xfrm>
        </p:spPr>
        <p:txBody>
          <a:bodyPr/>
          <a:lstStyle/>
          <a:p>
            <a:r>
              <a:rPr lang="es-MX" b="1" cap="small" dirty="0"/>
              <a:t>WBS</a:t>
            </a:r>
          </a:p>
        </p:txBody>
      </p:sp>
    </p:spTree>
    <p:extLst>
      <p:ext uri="{BB962C8B-B14F-4D97-AF65-F5344CB8AC3E}">
        <p14:creationId xmlns:p14="http://schemas.microsoft.com/office/powerpoint/2010/main" val="1506509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DEFAF9-2D38-6244-D280-F2C8C5A57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Difficulties</a:t>
            </a:r>
            <a:r>
              <a:rPr lang="es-ES" dirty="0"/>
              <a:t> </a:t>
            </a:r>
            <a:r>
              <a:rPr lang="es-ES" dirty="0" err="1"/>
              <a:t>don’t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let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down</a:t>
            </a:r>
            <a:r>
              <a:rPr lang="es-ES" dirty="0"/>
              <a:t>.</a:t>
            </a:r>
          </a:p>
          <a:p>
            <a:r>
              <a:rPr lang="es-ES" dirty="0" err="1"/>
              <a:t>Communication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key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finish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Project.</a:t>
            </a:r>
          </a:p>
          <a:p>
            <a:r>
              <a:rPr lang="es-ES" dirty="0" err="1"/>
              <a:t>It’s</a:t>
            </a:r>
            <a:r>
              <a:rPr lang="es-ES" dirty="0"/>
              <a:t> </a:t>
            </a:r>
            <a:r>
              <a:rPr lang="es-ES" dirty="0" err="1"/>
              <a:t>important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know</a:t>
            </a:r>
            <a:r>
              <a:rPr lang="es-ES" dirty="0"/>
              <a:t> </a:t>
            </a: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react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unexpected</a:t>
            </a:r>
            <a:r>
              <a:rPr lang="es-ES" dirty="0"/>
              <a:t> </a:t>
            </a:r>
            <a:r>
              <a:rPr lang="es-ES" dirty="0" err="1"/>
              <a:t>events</a:t>
            </a:r>
            <a:r>
              <a:rPr lang="es-ES" dirty="0"/>
              <a:t> and </a:t>
            </a:r>
            <a:r>
              <a:rPr lang="es-ES" dirty="0" err="1"/>
              <a:t>adapt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circumstances</a:t>
            </a:r>
            <a:r>
              <a:rPr lang="es-ES" dirty="0"/>
              <a:t>.</a:t>
            </a:r>
            <a:endParaRPr lang="es-MX" dirty="0"/>
          </a:p>
          <a:p>
            <a:r>
              <a:rPr lang="es-MX" dirty="0" err="1"/>
              <a:t>Believe</a:t>
            </a:r>
            <a:r>
              <a:rPr lang="es-MX" dirty="0"/>
              <a:t> in </a:t>
            </a:r>
            <a:r>
              <a:rPr lang="es-MX" dirty="0" err="1"/>
              <a:t>your</a:t>
            </a:r>
            <a:r>
              <a:rPr lang="es-MX" dirty="0"/>
              <a:t> </a:t>
            </a:r>
            <a:r>
              <a:rPr lang="es-MX" dirty="0" err="1"/>
              <a:t>teammates</a:t>
            </a:r>
            <a:r>
              <a:rPr lang="es-MX" dirty="0"/>
              <a:t>.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0AE6A81-E332-E184-7CC8-0043CAF2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438" y="808038"/>
            <a:ext cx="7958137" cy="1077912"/>
          </a:xfrm>
        </p:spPr>
        <p:txBody>
          <a:bodyPr/>
          <a:lstStyle/>
          <a:p>
            <a:r>
              <a:rPr lang="es-MX" b="1" cap="small" dirty="0" err="1"/>
              <a:t>Lessons</a:t>
            </a:r>
            <a:r>
              <a:rPr lang="es-MX" b="1" cap="small" dirty="0"/>
              <a:t> </a:t>
            </a:r>
            <a:r>
              <a:rPr lang="es-MX" b="1" cap="small" dirty="0" err="1"/>
              <a:t>Learned</a:t>
            </a:r>
            <a:endParaRPr lang="es-MX" b="1" cap="small" dirty="0"/>
          </a:p>
        </p:txBody>
      </p:sp>
    </p:spTree>
    <p:extLst>
      <p:ext uri="{BB962C8B-B14F-4D97-AF65-F5344CB8AC3E}">
        <p14:creationId xmlns:p14="http://schemas.microsoft.com/office/powerpoint/2010/main" val="376292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184C171-3DAD-449C-0DBC-6BE24BB83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438" y="808038"/>
            <a:ext cx="7958137" cy="1077912"/>
          </a:xfrm>
        </p:spPr>
        <p:txBody>
          <a:bodyPr/>
          <a:lstStyle/>
          <a:p>
            <a:r>
              <a:rPr lang="es-MX" b="1" cap="small" dirty="0" err="1"/>
              <a:t>Thanks</a:t>
            </a:r>
            <a:r>
              <a:rPr lang="es-MX" b="1" cap="small" dirty="0"/>
              <a:t> </a:t>
            </a:r>
            <a:r>
              <a:rPr lang="es-MX" b="1" cap="small" dirty="0" err="1"/>
              <a:t>for</a:t>
            </a:r>
            <a:r>
              <a:rPr lang="es-MX" b="1" cap="small" dirty="0"/>
              <a:t> </a:t>
            </a:r>
            <a:r>
              <a:rPr lang="es-MX" b="1" cap="small" dirty="0" err="1"/>
              <a:t>your</a:t>
            </a:r>
            <a:r>
              <a:rPr lang="es-MX" b="1" cap="small" dirty="0"/>
              <a:t> </a:t>
            </a:r>
            <a:r>
              <a:rPr lang="es-MX" b="1" cap="small" dirty="0" err="1"/>
              <a:t>attention</a:t>
            </a:r>
            <a:r>
              <a:rPr lang="es-MX" b="1" cap="small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8441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640AA1-3B99-4C09-2C11-C3E6BCE49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have</a:t>
            </a:r>
            <a:r>
              <a:rPr lang="es-MX" dirty="0"/>
              <a:t> </a:t>
            </a:r>
            <a:r>
              <a:rPr lang="es-MX" dirty="0" err="1"/>
              <a:t>all</a:t>
            </a:r>
            <a:r>
              <a:rPr lang="es-MX" dirty="0"/>
              <a:t>-</a:t>
            </a:r>
            <a:r>
              <a:rPr lang="es-MX" dirty="0" err="1"/>
              <a:t>in-one</a:t>
            </a:r>
            <a:r>
              <a:rPr lang="es-MX" dirty="0"/>
              <a:t> </a:t>
            </a:r>
            <a:r>
              <a:rPr lang="es-MX" dirty="0" err="1"/>
              <a:t>solutions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generate</a:t>
            </a:r>
            <a:r>
              <a:rPr lang="es-MX" dirty="0"/>
              <a:t> &amp; store </a:t>
            </a:r>
            <a:r>
              <a:rPr lang="es-MX" dirty="0" err="1"/>
              <a:t>information</a:t>
            </a:r>
            <a:r>
              <a:rPr lang="es-MX" dirty="0"/>
              <a:t> </a:t>
            </a:r>
            <a:r>
              <a:rPr lang="es-MX" dirty="0" err="1"/>
              <a:t>related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purchasing</a:t>
            </a:r>
            <a:r>
              <a:rPr lang="es-MX" dirty="0"/>
              <a:t> &amp; </a:t>
            </a:r>
            <a:r>
              <a:rPr lang="es-MX" dirty="0" err="1"/>
              <a:t>payroll</a:t>
            </a:r>
            <a:r>
              <a:rPr lang="es-MX" dirty="0"/>
              <a:t> </a:t>
            </a:r>
            <a:r>
              <a:rPr lang="es-MX" dirty="0" err="1"/>
              <a:t>documents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market</a:t>
            </a:r>
            <a:r>
              <a:rPr lang="es-MX" dirty="0"/>
              <a:t> </a:t>
            </a:r>
            <a:r>
              <a:rPr lang="es-MX" dirty="0" err="1"/>
              <a:t>they</a:t>
            </a:r>
            <a:r>
              <a:rPr lang="es-MX" dirty="0"/>
              <a:t> </a:t>
            </a:r>
            <a:r>
              <a:rPr lang="es-MX" dirty="0" err="1"/>
              <a:t>exist</a:t>
            </a:r>
            <a:r>
              <a:rPr lang="es-MX" dirty="0"/>
              <a:t> </a:t>
            </a:r>
            <a:r>
              <a:rPr lang="es-MX" dirty="0" err="1"/>
              <a:t>different</a:t>
            </a:r>
            <a:r>
              <a:rPr lang="es-MX" dirty="0"/>
              <a:t> tolos </a:t>
            </a:r>
            <a:r>
              <a:rPr lang="es-MX" dirty="0" err="1"/>
              <a:t>that</a:t>
            </a:r>
            <a:r>
              <a:rPr lang="es-MX" dirty="0"/>
              <a:t> can </a:t>
            </a:r>
            <a:r>
              <a:rPr lang="es-MX" dirty="0" err="1"/>
              <a:t>achieve</a:t>
            </a:r>
            <a:r>
              <a:rPr lang="es-MX" dirty="0"/>
              <a:t> </a:t>
            </a:r>
            <a:r>
              <a:rPr lang="es-MX" dirty="0" err="1"/>
              <a:t>separately</a:t>
            </a:r>
            <a:r>
              <a:rPr lang="es-MX" dirty="0"/>
              <a:t> </a:t>
            </a:r>
            <a:r>
              <a:rPr lang="es-MX" dirty="0" err="1"/>
              <a:t>these</a:t>
            </a:r>
            <a:r>
              <a:rPr lang="es-MX" dirty="0"/>
              <a:t> </a:t>
            </a:r>
            <a:r>
              <a:rPr lang="es-MX" dirty="0" err="1"/>
              <a:t>actions</a:t>
            </a:r>
            <a:endParaRPr lang="es-MX" dirty="0"/>
          </a:p>
          <a:p>
            <a:r>
              <a:rPr lang="es-MX" dirty="0" err="1"/>
              <a:t>Not</a:t>
            </a:r>
            <a:r>
              <a:rPr lang="es-MX" dirty="0"/>
              <a:t> </a:t>
            </a:r>
            <a:r>
              <a:rPr lang="es-MX" dirty="0" err="1"/>
              <a:t>all</a:t>
            </a:r>
            <a:r>
              <a:rPr lang="es-MX" dirty="0"/>
              <a:t> software can be </a:t>
            </a:r>
            <a:r>
              <a:rPr lang="es-MX" dirty="0" err="1"/>
              <a:t>aligned</a:t>
            </a:r>
            <a:r>
              <a:rPr lang="es-MX" dirty="0"/>
              <a:t> and </a:t>
            </a:r>
            <a:r>
              <a:rPr lang="es-MX" dirty="0" err="1"/>
              <a:t>get</a:t>
            </a:r>
            <a:r>
              <a:rPr lang="es-MX" dirty="0"/>
              <a:t> </a:t>
            </a:r>
            <a:r>
              <a:rPr lang="es-MX" dirty="0" err="1"/>
              <a:t>approved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government</a:t>
            </a:r>
            <a:r>
              <a:rPr lang="es-MX" dirty="0"/>
              <a:t> </a:t>
            </a:r>
            <a:r>
              <a:rPr lang="es-MX" dirty="0" err="1"/>
              <a:t>institution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tax</a:t>
            </a:r>
            <a:r>
              <a:rPr lang="es-MX" dirty="0"/>
              <a:t> </a:t>
            </a:r>
            <a:r>
              <a:rPr lang="es-MX" dirty="0" err="1"/>
              <a:t>recovery</a:t>
            </a:r>
            <a:r>
              <a:rPr lang="es-MX" dirty="0"/>
              <a:t> &amp; </a:t>
            </a:r>
            <a:r>
              <a:rPr lang="es-MX" dirty="0" err="1"/>
              <a:t>administration</a:t>
            </a:r>
            <a:endParaRPr lang="es-MX" dirty="0"/>
          </a:p>
          <a:p>
            <a:endParaRPr lang="es-MX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FA6BE04-65C6-0FC6-2991-B65E580D8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es-MX" b="1" cap="small" dirty="0" err="1"/>
              <a:t>Preface</a:t>
            </a:r>
            <a:endParaRPr lang="es-MX" b="1" cap="small" dirty="0"/>
          </a:p>
        </p:txBody>
      </p:sp>
    </p:spTree>
    <p:extLst>
      <p:ext uri="{BB962C8B-B14F-4D97-AF65-F5344CB8AC3E}">
        <p14:creationId xmlns:p14="http://schemas.microsoft.com/office/powerpoint/2010/main" val="127934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3DE562B0-8E38-8EAF-8DD0-8040A09A3F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459321"/>
              </p:ext>
            </p:extLst>
          </p:nvPr>
        </p:nvGraphicFramePr>
        <p:xfrm>
          <a:off x="1057834" y="1443318"/>
          <a:ext cx="9596479" cy="5091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2303">
                  <a:extLst>
                    <a:ext uri="{9D8B030D-6E8A-4147-A177-3AD203B41FA5}">
                      <a16:colId xmlns:a16="http://schemas.microsoft.com/office/drawing/2014/main" val="2771875287"/>
                    </a:ext>
                  </a:extLst>
                </a:gridCol>
                <a:gridCol w="1037272">
                  <a:extLst>
                    <a:ext uri="{9D8B030D-6E8A-4147-A177-3AD203B41FA5}">
                      <a16:colId xmlns:a16="http://schemas.microsoft.com/office/drawing/2014/main" val="434998705"/>
                    </a:ext>
                  </a:extLst>
                </a:gridCol>
                <a:gridCol w="4336904">
                  <a:extLst>
                    <a:ext uri="{9D8B030D-6E8A-4147-A177-3AD203B41FA5}">
                      <a16:colId xmlns:a16="http://schemas.microsoft.com/office/drawing/2014/main" val="556703787"/>
                    </a:ext>
                  </a:extLst>
                </a:gridCol>
              </a:tblGrid>
              <a:tr h="673949">
                <a:tc>
                  <a:txBody>
                    <a:bodyPr/>
                    <a:lstStyle/>
                    <a:p>
                      <a:pPr algn="ctr"/>
                      <a:r>
                        <a:rPr lang="es-MX" cap="small" baseline="0" dirty="0">
                          <a:solidFill>
                            <a:schemeClr val="bg2"/>
                          </a:solidFill>
                        </a:rPr>
                        <a:t>Easy-to-use </a:t>
                      </a:r>
                      <a:r>
                        <a:rPr lang="es-MX" cap="small" baseline="0" dirty="0" err="1">
                          <a:solidFill>
                            <a:schemeClr val="bg2"/>
                          </a:solidFill>
                        </a:rPr>
                        <a:t>design</a:t>
                      </a:r>
                      <a:endParaRPr lang="es-MX" cap="small" baseline="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cap="small" baseline="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cap="small" baseline="0" dirty="0" err="1">
                          <a:solidFill>
                            <a:schemeClr val="bg2"/>
                          </a:solidFill>
                        </a:rPr>
                        <a:t>Versatile</a:t>
                      </a:r>
                      <a:r>
                        <a:rPr lang="es-MX" cap="small" baseline="0" dirty="0">
                          <a:solidFill>
                            <a:schemeClr val="bg2"/>
                          </a:solidFill>
                        </a:rPr>
                        <a:t> &amp; Dynamic System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172409"/>
                  </a:ext>
                </a:extLst>
              </a:tr>
              <a:tr h="453341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0178"/>
                  </a:ext>
                </a:extLst>
              </a:tr>
              <a:tr h="1151078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err="1"/>
                        <a:t>For</a:t>
                      </a:r>
                      <a:r>
                        <a:rPr lang="es-MX" sz="1400" dirty="0"/>
                        <a:t> </a:t>
                      </a:r>
                      <a:r>
                        <a:rPr lang="es-MX" sz="1400" dirty="0" err="1"/>
                        <a:t>us</a:t>
                      </a:r>
                      <a:r>
                        <a:rPr lang="es-MX" sz="1400" dirty="0"/>
                        <a:t>, </a:t>
                      </a:r>
                      <a:r>
                        <a:rPr lang="es-MX" sz="1400" dirty="0" err="1"/>
                        <a:t>it’s</a:t>
                      </a:r>
                      <a:r>
                        <a:rPr lang="es-MX" sz="1400" dirty="0"/>
                        <a:t> crucial to </a:t>
                      </a:r>
                      <a:r>
                        <a:rPr lang="es-MX" sz="1400" dirty="0" err="1"/>
                        <a:t>have</a:t>
                      </a:r>
                      <a:r>
                        <a:rPr lang="es-MX" sz="1400" dirty="0"/>
                        <a:t> an </a:t>
                      </a:r>
                      <a:r>
                        <a:rPr lang="es-MX" sz="1400" b="1" dirty="0"/>
                        <a:t>intuitive &amp; </a:t>
                      </a:r>
                      <a:r>
                        <a:rPr lang="es-MX" sz="1400" b="1" dirty="0" err="1"/>
                        <a:t>easy</a:t>
                      </a:r>
                      <a:r>
                        <a:rPr lang="es-MX" sz="1400" b="1" dirty="0"/>
                        <a:t> interface</a:t>
                      </a:r>
                      <a:r>
                        <a:rPr lang="es-MX" sz="1400" dirty="0"/>
                        <a:t>, so </a:t>
                      </a:r>
                      <a:r>
                        <a:rPr lang="es-MX" sz="1400" dirty="0" err="1"/>
                        <a:t>that</a:t>
                      </a:r>
                      <a:r>
                        <a:rPr lang="es-MX" sz="1400" dirty="0"/>
                        <a:t> </a:t>
                      </a:r>
                      <a:r>
                        <a:rPr lang="es-MX" sz="1400" dirty="0" err="1"/>
                        <a:t>implies</a:t>
                      </a:r>
                      <a:r>
                        <a:rPr lang="es-MX" sz="1400" dirty="0"/>
                        <a:t> to </a:t>
                      </a:r>
                      <a:r>
                        <a:rPr lang="es-MX" sz="1400" dirty="0" err="1"/>
                        <a:t>have</a:t>
                      </a:r>
                      <a:r>
                        <a:rPr lang="es-MX" sz="1400" dirty="0"/>
                        <a:t> a </a:t>
                      </a:r>
                      <a:r>
                        <a:rPr lang="es-MX" sz="1400" dirty="0" err="1"/>
                        <a:t>clean</a:t>
                      </a:r>
                      <a:r>
                        <a:rPr lang="es-MX" sz="1400" dirty="0"/>
                        <a:t> </a:t>
                      </a:r>
                      <a:r>
                        <a:rPr lang="es-MX" sz="1400" dirty="0" err="1"/>
                        <a:t>design</a:t>
                      </a:r>
                      <a:r>
                        <a:rPr lang="es-MX" sz="1400" dirty="0"/>
                        <a:t> and a </a:t>
                      </a:r>
                      <a:r>
                        <a:rPr lang="es-MX" sz="1400" dirty="0" err="1"/>
                        <a:t>clear</a:t>
                      </a:r>
                      <a:r>
                        <a:rPr lang="es-MX" sz="1400" dirty="0"/>
                        <a:t> </a:t>
                      </a:r>
                      <a:r>
                        <a:rPr lang="es-MX" sz="1400" dirty="0" err="1"/>
                        <a:t>browsing</a:t>
                      </a:r>
                      <a:r>
                        <a:rPr lang="es-MX" sz="1400" dirty="0"/>
                        <a:t> </a:t>
                      </a:r>
                      <a:r>
                        <a:rPr lang="es-MX" sz="1400" dirty="0" err="1"/>
                        <a:t>for</a:t>
                      </a:r>
                      <a:r>
                        <a:rPr lang="es-MX" sz="1400" dirty="0"/>
                        <a:t> </a:t>
                      </a:r>
                      <a:r>
                        <a:rPr lang="es-MX" sz="1400" dirty="0" err="1"/>
                        <a:t>your</a:t>
                      </a:r>
                      <a:r>
                        <a:rPr lang="es-MX" sz="1400" dirty="0"/>
                        <a:t> </a:t>
                      </a:r>
                      <a:r>
                        <a:rPr lang="es-MX" sz="1400" dirty="0" err="1"/>
                        <a:t>usage</a:t>
                      </a:r>
                      <a:endParaRPr lang="es-MX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err="1"/>
                        <a:t>We</a:t>
                      </a:r>
                      <a:r>
                        <a:rPr lang="es-MX" sz="1400" dirty="0"/>
                        <a:t> </a:t>
                      </a:r>
                      <a:r>
                        <a:rPr lang="es-MX" sz="1400" dirty="0" err="1"/>
                        <a:t>adapt</a:t>
                      </a:r>
                      <a:r>
                        <a:rPr lang="es-MX" sz="1400" dirty="0"/>
                        <a:t> </a:t>
                      </a:r>
                      <a:r>
                        <a:rPr lang="es-MX" sz="1400" dirty="0" err="1"/>
                        <a:t>our</a:t>
                      </a:r>
                      <a:r>
                        <a:rPr lang="es-MX" sz="1400" dirty="0"/>
                        <a:t> </a:t>
                      </a:r>
                      <a:r>
                        <a:rPr lang="es-MX" sz="1400" dirty="0" err="1"/>
                        <a:t>system</a:t>
                      </a:r>
                      <a:r>
                        <a:rPr lang="es-MX" sz="1400" dirty="0"/>
                        <a:t> to </a:t>
                      </a:r>
                      <a:r>
                        <a:rPr lang="es-MX" sz="1400" dirty="0" err="1"/>
                        <a:t>the</a:t>
                      </a:r>
                      <a:r>
                        <a:rPr lang="es-MX" sz="1400" dirty="0"/>
                        <a:t> on-</a:t>
                      </a:r>
                      <a:r>
                        <a:rPr lang="es-MX" sz="1400" dirty="0" err="1"/>
                        <a:t>demand</a:t>
                      </a:r>
                      <a:r>
                        <a:rPr lang="es-MX" sz="1400" dirty="0"/>
                        <a:t> premises, so </a:t>
                      </a:r>
                      <a:r>
                        <a:rPr lang="es-MX" sz="1400" dirty="0" err="1"/>
                        <a:t>we</a:t>
                      </a:r>
                      <a:r>
                        <a:rPr lang="es-MX" sz="1400" dirty="0"/>
                        <a:t> </a:t>
                      </a:r>
                      <a:r>
                        <a:rPr lang="es-MX" sz="1400" dirty="0" err="1"/>
                        <a:t>design</a:t>
                      </a:r>
                      <a:r>
                        <a:rPr lang="es-MX" sz="1400" dirty="0"/>
                        <a:t> </a:t>
                      </a:r>
                      <a:r>
                        <a:rPr lang="es-MX" sz="1400" dirty="0" err="1"/>
                        <a:t>the</a:t>
                      </a:r>
                      <a:r>
                        <a:rPr lang="es-MX" sz="1400" dirty="0"/>
                        <a:t> </a:t>
                      </a:r>
                      <a:r>
                        <a:rPr lang="es-MX" sz="1400" dirty="0" err="1"/>
                        <a:t>best</a:t>
                      </a:r>
                      <a:r>
                        <a:rPr lang="es-MX" sz="1400" dirty="0"/>
                        <a:t> </a:t>
                      </a:r>
                      <a:r>
                        <a:rPr lang="es-MX" sz="1400" dirty="0" err="1"/>
                        <a:t>platform</a:t>
                      </a:r>
                      <a:r>
                        <a:rPr lang="es-MX" sz="1400" dirty="0"/>
                        <a:t> and </a:t>
                      </a:r>
                      <a:r>
                        <a:rPr lang="es-MX" sz="1400" dirty="0" err="1"/>
                        <a:t>give</a:t>
                      </a:r>
                      <a:r>
                        <a:rPr lang="es-MX" sz="1400" dirty="0"/>
                        <a:t> </a:t>
                      </a:r>
                      <a:r>
                        <a:rPr lang="es-MX" sz="1400" dirty="0" err="1"/>
                        <a:t>you</a:t>
                      </a:r>
                      <a:r>
                        <a:rPr lang="es-MX" sz="1400" dirty="0"/>
                        <a:t> </a:t>
                      </a:r>
                      <a:r>
                        <a:rPr lang="es-MX" sz="1400" b="1" dirty="0" err="1"/>
                        <a:t>the</a:t>
                      </a:r>
                      <a:r>
                        <a:rPr lang="es-MX" sz="1400" b="1" dirty="0"/>
                        <a:t> </a:t>
                      </a:r>
                      <a:r>
                        <a:rPr lang="es-MX" sz="1400" b="1" dirty="0" err="1"/>
                        <a:t>best</a:t>
                      </a:r>
                      <a:r>
                        <a:rPr lang="es-MX" sz="1400" b="1" dirty="0"/>
                        <a:t> </a:t>
                      </a:r>
                      <a:r>
                        <a:rPr lang="es-MX" sz="1400" b="1" dirty="0" err="1"/>
                        <a:t>options</a:t>
                      </a:r>
                      <a:r>
                        <a:rPr lang="es-MX" sz="1400" b="1" dirty="0"/>
                        <a:t> </a:t>
                      </a:r>
                      <a:r>
                        <a:rPr lang="es-MX" sz="1400" b="1" dirty="0" err="1"/>
                        <a:t>according</a:t>
                      </a:r>
                      <a:r>
                        <a:rPr lang="es-MX" sz="1400" b="1" dirty="0"/>
                        <a:t> to </a:t>
                      </a:r>
                      <a:r>
                        <a:rPr lang="es-MX" sz="1400" b="1" dirty="0" err="1"/>
                        <a:t>your</a:t>
                      </a:r>
                      <a:r>
                        <a:rPr lang="es-MX" sz="1400" b="1" dirty="0"/>
                        <a:t> </a:t>
                      </a:r>
                      <a:r>
                        <a:rPr lang="es-MX" sz="1400" b="1" dirty="0" err="1"/>
                        <a:t>current</a:t>
                      </a:r>
                      <a:r>
                        <a:rPr lang="es-MX" sz="1400" b="1" dirty="0"/>
                        <a:t> </a:t>
                      </a:r>
                      <a:r>
                        <a:rPr lang="es-MX" sz="1400" b="1" dirty="0" err="1"/>
                        <a:t>business</a:t>
                      </a:r>
                      <a:r>
                        <a:rPr lang="es-MX" sz="1400" b="1" dirty="0"/>
                        <a:t> </a:t>
                      </a:r>
                      <a:r>
                        <a:rPr lang="es-MX" sz="1400" b="1" dirty="0" err="1"/>
                        <a:t>needs</a:t>
                      </a:r>
                      <a:endParaRPr lang="es-MX" sz="1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9073844"/>
                  </a:ext>
                </a:extLst>
              </a:tr>
              <a:tr h="453341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19151"/>
                  </a:ext>
                </a:extLst>
              </a:tr>
              <a:tr h="6542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800" b="1" kern="1200" cap="small" baseline="0" dirty="0" err="1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Consolidated</a:t>
                      </a:r>
                      <a:r>
                        <a:rPr lang="es-MX" sz="1800" b="1" kern="1200" cap="small" baseline="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Data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800" b="1" kern="1200" cap="small" baseline="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800" b="1" kern="1200" cap="small" baseline="0" dirty="0" err="1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  <a:r>
                        <a:rPr lang="es-MX" sz="1800" b="1" kern="1200" cap="small" baseline="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1" kern="1200" cap="small" baseline="0" dirty="0" err="1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Monitoring</a:t>
                      </a:r>
                      <a:endParaRPr lang="es-MX" sz="1800" b="1" kern="1200" cap="small" baseline="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452436"/>
                  </a:ext>
                </a:extLst>
              </a:tr>
              <a:tr h="453341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0416838"/>
                  </a:ext>
                </a:extLst>
              </a:tr>
              <a:tr h="1252696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1"/>
                        <a:t>We use all the high-level security tools (data encryption &amp; user multi-layer authentication methods) to </a:t>
                      </a:r>
                      <a:r>
                        <a:rPr lang="en-US" sz="1400" b="1" noProof="1"/>
                        <a:t>secure the integrity and confidentiality </a:t>
                      </a:r>
                      <a:r>
                        <a:rPr lang="en-US" sz="1400" noProof="1"/>
                        <a:t>of your information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We setlle real-time analytic tools to </a:t>
                      </a:r>
                      <a:r>
                        <a:rPr kumimoji="0" lang="en-US" sz="14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inspect &amp; monitor all your currency transactions (Tx) and relevant events</a:t>
                      </a:r>
                      <a:r>
                        <a:rPr kumimoji="0" lang="en-US" sz="14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so you can get all updated reports &amp; security alerts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1071537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F60464BE-309A-C00A-DC39-E77ED36B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438" y="808038"/>
            <a:ext cx="7958137" cy="1077912"/>
          </a:xfrm>
        </p:spPr>
        <p:txBody>
          <a:bodyPr/>
          <a:lstStyle/>
          <a:p>
            <a:r>
              <a:rPr lang="es-MX" b="1" cap="small" dirty="0"/>
              <a:t>MVP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1136D3E-9F2E-FF8B-8BA7-1EBA1A9ED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38" t="2410" r="9815" b="5785"/>
          <a:stretch/>
        </p:blipFill>
        <p:spPr>
          <a:xfrm>
            <a:off x="4617506" y="3146612"/>
            <a:ext cx="2477136" cy="248322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68888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A3189-2F2C-838B-2CE3-BDF51256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cap="small" dirty="0"/>
              <a:t>MVP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6EC2E9-8A35-E7A4-A6F2-9D9BA2EA2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FarmaFACT brings an </a:t>
            </a:r>
            <a:r>
              <a:rPr lang="es-MX" b="1" dirty="0"/>
              <a:t>easier way to create, </a:t>
            </a:r>
            <a:r>
              <a:rPr lang="en-US" b="1" noProof="1"/>
              <a:t>process &amp; monitor all your company’s money transactions </a:t>
            </a:r>
            <a:r>
              <a:rPr lang="en-US" noProof="1"/>
              <a:t>within your company employees and exchange transactions (Sales)</a:t>
            </a:r>
          </a:p>
          <a:p>
            <a:r>
              <a:rPr lang="en-US" noProof="1"/>
              <a:t>Lets you </a:t>
            </a:r>
            <a:r>
              <a:rPr lang="en-US" b="1" noProof="1"/>
              <a:t>store your processes, transactions and file media on the Cloud</a:t>
            </a:r>
            <a:r>
              <a:rPr lang="en-US" noProof="1"/>
              <a:t>, saving you costs on storage and file usage. (SaaS)</a:t>
            </a:r>
          </a:p>
          <a:p>
            <a:r>
              <a:rPr lang="en-US" b="1" noProof="1"/>
              <a:t>Aligns with your Tax implementations and local government’s mandatory regulations</a:t>
            </a:r>
            <a:r>
              <a:rPr lang="en-US" noProof="1"/>
              <a:t> (CFDI 3.0)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0147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43BE9-4FA7-2301-54CD-2EB812E6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cap="small" dirty="0" err="1"/>
              <a:t>Technical</a:t>
            </a:r>
            <a:r>
              <a:rPr lang="es-MX" b="1" cap="small" dirty="0"/>
              <a:t> </a:t>
            </a:r>
            <a:r>
              <a:rPr lang="es-MX" b="1" cap="small" dirty="0" err="1"/>
              <a:t>Design</a:t>
            </a:r>
            <a:r>
              <a:rPr lang="es-MX" b="1" cap="small" dirty="0"/>
              <a:t>: Front </a:t>
            </a:r>
            <a:r>
              <a:rPr lang="es-MX" b="1" cap="small" dirty="0" err="1"/>
              <a:t>End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32AECD-8ED2-B440-CD89-747AA3858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233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43BE9-4FA7-2301-54CD-2EB812E6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cap="small" dirty="0" err="1"/>
              <a:t>Technical</a:t>
            </a:r>
            <a:r>
              <a:rPr lang="es-MX" b="1" cap="small" dirty="0"/>
              <a:t> </a:t>
            </a:r>
            <a:r>
              <a:rPr lang="es-MX" b="1" cap="small" dirty="0" err="1"/>
              <a:t>Design</a:t>
            </a:r>
            <a:r>
              <a:rPr lang="es-MX" b="1" cap="small" dirty="0"/>
              <a:t>: Back </a:t>
            </a:r>
            <a:r>
              <a:rPr lang="es-MX" b="1" cap="small" dirty="0" err="1"/>
              <a:t>End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32AECD-8ED2-B440-CD89-747AA3858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8708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A880E-B8B6-42AC-0057-55CA3DDC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cap="small" dirty="0"/>
              <a:t>Project </a:t>
            </a:r>
            <a:r>
              <a:rPr lang="es-MX" b="1" cap="small" dirty="0" err="1"/>
              <a:t>Charter</a:t>
            </a:r>
            <a:endParaRPr lang="es-MX" b="1" cap="small" dirty="0"/>
          </a:p>
        </p:txBody>
      </p:sp>
      <p:graphicFrame>
        <p:nvGraphicFramePr>
          <p:cNvPr id="14" name="Marcador de contenido 13">
            <a:extLst>
              <a:ext uri="{FF2B5EF4-FFF2-40B4-BE49-F238E27FC236}">
                <a16:creationId xmlns:a16="http://schemas.microsoft.com/office/drawing/2014/main" id="{A2055886-858D-E7F2-2B93-E8E9F2D372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683715"/>
              </p:ext>
            </p:extLst>
          </p:nvPr>
        </p:nvGraphicFramePr>
        <p:xfrm>
          <a:off x="1125819" y="1346670"/>
          <a:ext cx="4697132" cy="5318634"/>
        </p:xfrm>
        <a:graphic>
          <a:graphicData uri="http://schemas.openxmlformats.org/drawingml/2006/table">
            <a:tbl>
              <a:tblPr firstRow="1" bandRow="1"/>
              <a:tblGrid>
                <a:gridCol w="212931">
                  <a:extLst>
                    <a:ext uri="{9D8B030D-6E8A-4147-A177-3AD203B41FA5}">
                      <a16:colId xmlns:a16="http://schemas.microsoft.com/office/drawing/2014/main" val="227213191"/>
                    </a:ext>
                  </a:extLst>
                </a:gridCol>
                <a:gridCol w="932835">
                  <a:extLst>
                    <a:ext uri="{9D8B030D-6E8A-4147-A177-3AD203B41FA5}">
                      <a16:colId xmlns:a16="http://schemas.microsoft.com/office/drawing/2014/main" val="161585688"/>
                    </a:ext>
                  </a:extLst>
                </a:gridCol>
                <a:gridCol w="211265">
                  <a:extLst>
                    <a:ext uri="{9D8B030D-6E8A-4147-A177-3AD203B41FA5}">
                      <a16:colId xmlns:a16="http://schemas.microsoft.com/office/drawing/2014/main" val="2700670199"/>
                    </a:ext>
                  </a:extLst>
                </a:gridCol>
                <a:gridCol w="883803">
                  <a:extLst>
                    <a:ext uri="{9D8B030D-6E8A-4147-A177-3AD203B41FA5}">
                      <a16:colId xmlns:a16="http://schemas.microsoft.com/office/drawing/2014/main" val="2505023496"/>
                    </a:ext>
                  </a:extLst>
                </a:gridCol>
                <a:gridCol w="53232">
                  <a:extLst>
                    <a:ext uri="{9D8B030D-6E8A-4147-A177-3AD203B41FA5}">
                      <a16:colId xmlns:a16="http://schemas.microsoft.com/office/drawing/2014/main" val="3537538063"/>
                    </a:ext>
                  </a:extLst>
                </a:gridCol>
                <a:gridCol w="1135626">
                  <a:extLst>
                    <a:ext uri="{9D8B030D-6E8A-4147-A177-3AD203B41FA5}">
                      <a16:colId xmlns:a16="http://schemas.microsoft.com/office/drawing/2014/main" val="3318003847"/>
                    </a:ext>
                  </a:extLst>
                </a:gridCol>
                <a:gridCol w="1267440">
                  <a:extLst>
                    <a:ext uri="{9D8B030D-6E8A-4147-A177-3AD203B41FA5}">
                      <a16:colId xmlns:a16="http://schemas.microsoft.com/office/drawing/2014/main" val="2062318358"/>
                    </a:ext>
                  </a:extLst>
                </a:gridCol>
              </a:tblGrid>
              <a:tr h="224866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4F81BD"/>
                          </a:highlight>
                          <a:latin typeface="Arial" panose="020B0604020202020204" pitchFamily="34" charset="0"/>
                        </a:rPr>
                        <a:t>Project ID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s-MX" sz="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01-A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s-MX" sz="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E8EEF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Expected Start Date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600" b="0" i="0" u="none" strike="noStrike" dirty="0"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586828"/>
                  </a:ext>
                </a:extLst>
              </a:tr>
              <a:tr h="12065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4F81BD"/>
                          </a:highlight>
                          <a:latin typeface="Arial" panose="020B0604020202020204" pitchFamily="34" charset="0"/>
                        </a:rPr>
                        <a:t>Project </a:t>
                      </a:r>
                      <a:r>
                        <a:rPr lang="es-MX" sz="10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F81BD"/>
                          </a:highlight>
                          <a:latin typeface="Arial" panose="020B0604020202020204" pitchFamily="34" charset="0"/>
                        </a:rPr>
                        <a:t>Name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4F81B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FarmaFACT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EDCF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Expected Completion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600" b="0" i="0" u="none" strike="noStrike"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217950"/>
                  </a:ext>
                </a:extLst>
              </a:tr>
              <a:tr h="6985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4F81BD"/>
                          </a:highlight>
                          <a:latin typeface="Arial" panose="020B0604020202020204" pitchFamily="34" charset="0"/>
                        </a:rPr>
                        <a:t>Project Manager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Victor Hugo Barrera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8EEF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Estimated Cost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600" b="0" i="0" u="none" strike="noStrike"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486837"/>
                  </a:ext>
                </a:extLst>
              </a:tr>
              <a:tr h="49181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4F81BD"/>
                          </a:highlight>
                          <a:latin typeface="Arial" panose="020B0604020202020204" pitchFamily="34" charset="0"/>
                        </a:rPr>
                        <a:t>Project Sponsor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s-MX" sz="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STC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s-MX" sz="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EDCF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Estimated Savings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600" b="0" i="0" u="none" strike="noStrike"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40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es-MX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es-MX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107491"/>
                  </a:ext>
                </a:extLst>
              </a:tr>
              <a:tr h="125381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s-MX" sz="600" b="1" i="0" u="none" strike="noStrike">
                          <a:effectLst/>
                          <a:highlight>
                            <a:srgbClr val="4F81BD"/>
                          </a:highlight>
                          <a:latin typeface="Arial" panose="020B0604020202020204" pitchFamily="34" charset="0"/>
                        </a:rPr>
                        <a:t>Purpose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336035"/>
                  </a:ext>
                </a:extLst>
              </a:tr>
              <a:tr h="311785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s-MX" sz="600" b="0" i="0" u="none" strike="noStrike" dirty="0"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Develop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and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build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a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tool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that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can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create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and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process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within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the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same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platform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database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&amp;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structure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600" b="0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for capturing the product purchasing and digital billing to clients that could generate invoices based on CFDI 3.3 regulations and issuing payment receipts to employees.</a:t>
                      </a:r>
                      <a:endParaRPr lang="es-MX" sz="600" b="0" i="0" u="none" strike="noStrike" dirty="0">
                        <a:solidFill>
                          <a:schemeClr val="bg2"/>
                        </a:solidFill>
                        <a:effectLst/>
                        <a:highlight>
                          <a:srgbClr val="E8EEF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28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es-MX" sz="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es-MX" sz="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662984"/>
                  </a:ext>
                </a:extLst>
              </a:tr>
              <a:tr h="125381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s-MX" sz="600" b="1" i="0" u="none" strike="noStrike" dirty="0" err="1">
                          <a:effectLst/>
                          <a:highlight>
                            <a:srgbClr val="4F81BD"/>
                          </a:highlight>
                          <a:latin typeface="Arial" panose="020B0604020202020204" pitchFamily="34" charset="0"/>
                        </a:rPr>
                        <a:t>Objective</a:t>
                      </a:r>
                      <a:endParaRPr lang="es-MX" sz="600" b="1" i="0" u="none" strike="noStrike" dirty="0">
                        <a:effectLst/>
                        <a:highlight>
                          <a:srgbClr val="4F81B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600" b="1" i="0" u="none" strike="noStrike" dirty="0">
                        <a:effectLst/>
                        <a:highlight>
                          <a:srgbClr val="4F81B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MX" sz="600" b="1" i="0" u="none" strike="noStrike">
                          <a:effectLst/>
                          <a:highlight>
                            <a:srgbClr val="4F81BD"/>
                          </a:highlight>
                          <a:latin typeface="Arial" panose="020B0604020202020204" pitchFamily="34" charset="0"/>
                        </a:rPr>
                        <a:t>Scope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487288"/>
                  </a:ext>
                </a:extLst>
              </a:tr>
              <a:tr h="114635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400" b="0" i="1" u="none" strike="noStrike">
                          <a:effectLst/>
                          <a:highlight>
                            <a:srgbClr val="4BACC6"/>
                          </a:highlight>
                          <a:latin typeface="Arial" panose="020B0604020202020204" pitchFamily="34" charset="0"/>
                        </a:rPr>
                        <a:t>Specific goals the project aims to achieve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400" b="0" i="1" u="none" strike="noStrike">
                        <a:effectLst/>
                        <a:highlight>
                          <a:srgbClr val="4BACC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400" b="0" i="1" u="none" strike="noStrike">
                          <a:effectLst/>
                          <a:highlight>
                            <a:srgbClr val="4BACC6"/>
                          </a:highlight>
                          <a:latin typeface="Arial" panose="020B0604020202020204" pitchFamily="34" charset="0"/>
                        </a:rPr>
                        <a:t>Boundaries of the project, including what is in and out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682131"/>
                  </a:ext>
                </a:extLst>
              </a:tr>
              <a:tr h="11941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Must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600" b="0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have an intuitive &amp; easy interface, so that implies to have a clean design and a clear browsing for end-user.</a:t>
                      </a:r>
                      <a:endParaRPr lang="es-MX" sz="600" b="0" i="0" u="none" strike="noStrike" dirty="0">
                        <a:solidFill>
                          <a:schemeClr val="bg2"/>
                        </a:solidFill>
                        <a:effectLst/>
                        <a:highlight>
                          <a:srgbClr val="CEDCF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600" b="0" i="0" u="none" strike="noStrike" dirty="0">
                        <a:solidFill>
                          <a:schemeClr val="bg2"/>
                        </a:solidFill>
                        <a:effectLst/>
                        <a:highlight>
                          <a:srgbClr val="CEDCF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s-MX" sz="600" b="0" i="0" u="none" strike="noStrike" kern="1200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This</a:t>
                      </a:r>
                      <a:r>
                        <a:rPr lang="es-MX" sz="600" b="0" i="0" u="none" strike="noStrike" kern="1200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600" b="0" i="0" u="none" strike="noStrike" kern="1200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program</a:t>
                      </a:r>
                      <a:r>
                        <a:rPr lang="es-MX" sz="600" b="0" i="0" u="none" strike="noStrike" kern="1200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600" b="0" i="0" u="none" strike="noStrike" kern="1200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is</a:t>
                      </a:r>
                      <a:r>
                        <a:rPr lang="es-MX" sz="600" b="0" i="0" u="none" strike="noStrike" kern="1200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600" b="0" i="0" u="none" strike="noStrike" kern="1200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not</a:t>
                      </a:r>
                      <a:r>
                        <a:rPr lang="es-MX" sz="600" b="0" i="0" u="none" strike="noStrike" kern="1200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600" b="0" i="0" u="none" strike="noStrike" kern="1200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yet</a:t>
                      </a:r>
                      <a:r>
                        <a:rPr lang="es-MX" sz="600" b="0" i="0" u="none" strike="noStrike" kern="1200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600" b="0" i="0" u="none" strike="noStrike" kern="1200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aligned</a:t>
                      </a:r>
                      <a:r>
                        <a:rPr lang="es-MX" sz="600" b="0" i="0" u="none" strike="noStrike" kern="1200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600" b="0" i="0" u="none" strike="noStrike" kern="1200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with</a:t>
                      </a:r>
                      <a:r>
                        <a:rPr lang="es-MX" sz="600" b="0" i="0" u="none" strike="noStrike" kern="1200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600" b="0" i="0" u="none" strike="noStrike" kern="1200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600" b="0" i="0" u="none" strike="noStrike" kern="1200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4.0 </a:t>
                      </a:r>
                      <a:r>
                        <a:rPr lang="es-MX" sz="600" b="0" i="0" u="none" strike="noStrike" kern="1200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version</a:t>
                      </a:r>
                      <a:r>
                        <a:rPr lang="es-MX" sz="600" b="0" i="0" u="none" strike="noStrike" kern="1200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600" b="0" i="0" u="none" strike="noStrike" kern="1200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of</a:t>
                      </a:r>
                      <a:r>
                        <a:rPr lang="es-MX" sz="600" b="0" i="0" u="none" strike="noStrike" kern="1200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600" b="0" i="0" u="none" strike="noStrike" kern="1200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600" b="0" i="0" u="none" strike="noStrike" kern="1200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CFDI </a:t>
                      </a:r>
                      <a:r>
                        <a:rPr lang="es-MX" sz="600" b="0" i="0" u="none" strike="noStrike" kern="1200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tax</a:t>
                      </a:r>
                      <a:r>
                        <a:rPr lang="es-MX" sz="600" b="0" i="0" u="none" strike="noStrike" kern="1200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600" b="0" i="0" u="none" strike="noStrike" kern="1200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setup</a:t>
                      </a:r>
                      <a:r>
                        <a:rPr lang="es-MX" sz="600" b="0" i="0" u="none" strike="noStrike" kern="1200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s-MX" sz="600" b="0" i="0" u="none" strike="noStrike" kern="1200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will</a:t>
                      </a:r>
                      <a:r>
                        <a:rPr lang="es-MX" sz="600" b="0" i="0" u="none" strike="noStrike" kern="1200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600" b="0" i="0" u="none" strike="noStrike" kern="1200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require</a:t>
                      </a:r>
                      <a:r>
                        <a:rPr lang="es-MX" sz="600" b="0" i="0" u="none" strike="noStrike" kern="1200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600" b="0" i="0" u="none" strike="noStrike" kern="1200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further</a:t>
                      </a:r>
                      <a:r>
                        <a:rPr lang="es-MX" sz="600" b="0" i="0" u="none" strike="noStrike" kern="1200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600" b="0" i="0" u="none" strike="noStrike" kern="1200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s-MX" sz="600" b="0" i="0" u="none" strike="noStrike" kern="1200" dirty="0">
                        <a:solidFill>
                          <a:schemeClr val="bg2"/>
                        </a:solidFill>
                        <a:effectLst/>
                        <a:highlight>
                          <a:srgbClr val="CEDCFA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073934"/>
                  </a:ext>
                </a:extLst>
              </a:tr>
              <a:tr h="233344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Have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600" b="0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multi-layer authentication methods and data </a:t>
                      </a:r>
                      <a:r>
                        <a:rPr lang="en-US" sz="600" b="0" i="0" u="none" strike="noStrike" dirty="0" err="1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encyption</a:t>
                      </a:r>
                      <a:r>
                        <a:rPr lang="en-US" sz="600" b="0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 to secure the integrity and confidentiality of all the information</a:t>
                      </a:r>
                      <a:endParaRPr lang="es-MX" sz="600" b="0" i="0" u="none" strike="noStrike" dirty="0">
                        <a:solidFill>
                          <a:schemeClr val="bg2"/>
                        </a:solidFill>
                        <a:effectLst/>
                        <a:highlight>
                          <a:srgbClr val="E8EEF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600" b="0" i="0" u="none" strike="noStrike" dirty="0">
                        <a:solidFill>
                          <a:schemeClr val="bg2"/>
                        </a:solidFill>
                        <a:effectLst/>
                        <a:highlight>
                          <a:srgbClr val="E8EEF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 As a test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program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it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only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includes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limited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values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for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products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and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end-user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accounts</a:t>
                      </a:r>
                      <a:endParaRPr lang="es-MX" sz="600" b="0" i="0" u="none" strike="noStrike" dirty="0">
                        <a:solidFill>
                          <a:schemeClr val="bg2"/>
                        </a:solidFill>
                        <a:effectLst/>
                        <a:highlight>
                          <a:srgbClr val="E8EEF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433897"/>
                  </a:ext>
                </a:extLst>
              </a:tr>
              <a:tr h="11941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Implement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 r</a:t>
                      </a:r>
                      <a:r>
                        <a:rPr lang="en-US" sz="600" b="0" i="0" u="none" strike="noStrike" dirty="0" err="1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eal</a:t>
                      </a:r>
                      <a:r>
                        <a:rPr lang="en-US" sz="600" b="0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-time analytic tools to inspect &amp; monitor all currency transactions (Tx) and relevant events, so all reports can trigger &amp; show all relevant actions.</a:t>
                      </a:r>
                      <a:endParaRPr lang="es-MX" sz="600" b="0" i="0" u="none" strike="noStrike" dirty="0">
                        <a:solidFill>
                          <a:schemeClr val="bg2"/>
                        </a:solidFill>
                        <a:effectLst/>
                        <a:highlight>
                          <a:srgbClr val="CEDCF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600" b="0" i="0" u="none" strike="noStrike" dirty="0">
                        <a:solidFill>
                          <a:schemeClr val="bg2"/>
                        </a:solidFill>
                        <a:effectLst/>
                        <a:highlight>
                          <a:srgbClr val="CEDCF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94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es-MX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es-MX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847207"/>
                  </a:ext>
                </a:extLst>
              </a:tr>
              <a:tr h="125381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s-MX" sz="600" b="1" dirty="0" err="1"/>
                        <a:t>Deliverables</a:t>
                      </a:r>
                      <a:endParaRPr lang="es-MX" sz="600" b="1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600" b="1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MX" sz="600" b="1" i="0" u="none" strike="noStrike">
                          <a:effectLst/>
                          <a:highlight>
                            <a:srgbClr val="4F81BD"/>
                          </a:highlight>
                          <a:latin typeface="Arial" panose="020B0604020202020204" pitchFamily="34" charset="0"/>
                        </a:rPr>
                        <a:t>Stakeholders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28972"/>
                  </a:ext>
                </a:extLst>
              </a:tr>
              <a:tr h="114635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400" b="0" i="1" u="none" strike="noStrike">
                          <a:effectLst/>
                          <a:highlight>
                            <a:srgbClr val="4BACC6"/>
                          </a:highlight>
                          <a:latin typeface="Arial" panose="020B0604020202020204" pitchFamily="34" charset="0"/>
                        </a:rPr>
                        <a:t>Tangible or intangible products to be delivered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400" b="0" i="1" u="none" strike="noStrike">
                        <a:effectLst/>
                        <a:highlight>
                          <a:srgbClr val="4BACC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400" b="0" i="1" u="none" strike="noStrike">
                          <a:effectLst/>
                          <a:highlight>
                            <a:srgbClr val="4BACC6"/>
                          </a:highlight>
                          <a:latin typeface="Arial" panose="020B0604020202020204" pitchFamily="34" charset="0"/>
                        </a:rPr>
                        <a:t>Key people with an interest in the project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920232"/>
                  </a:ext>
                </a:extLst>
              </a:tr>
              <a:tr h="17228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s-MX" sz="600" b="0" i="0" u="none" strike="noStrike" kern="1200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 A web-</a:t>
                      </a:r>
                      <a:r>
                        <a:rPr lang="es-MX" sz="600" b="0" i="0" u="none" strike="noStrike" kern="1200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based</a:t>
                      </a:r>
                      <a:r>
                        <a:rPr lang="es-MX" sz="600" b="0" i="0" u="none" strike="noStrike" kern="1200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600" b="0" i="0" u="none" strike="noStrike" kern="1200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es-MX" sz="600" b="0" i="0" u="none" strike="noStrike" kern="1200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600" b="0" i="0" u="none" strike="noStrike" kern="1200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that</a:t>
                      </a:r>
                      <a:r>
                        <a:rPr lang="es-MX" sz="600" b="0" i="0" u="none" strike="noStrike" kern="1200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600" b="0" i="0" u="none" strike="noStrike" kern="1200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lets</a:t>
                      </a:r>
                      <a:r>
                        <a:rPr lang="es-MX" sz="600" b="0" i="0" u="none" strike="noStrike" kern="1200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600" b="0" i="0" u="none" strike="noStrike" kern="1200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600" b="0" i="0" u="none" strike="noStrike" kern="1200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600" b="0" i="0" u="none" strike="noStrike" kern="1200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end-user</a:t>
                      </a:r>
                      <a:r>
                        <a:rPr lang="es-MX" sz="600" b="0" i="0" u="none" strike="noStrike" kern="1200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log in as a </a:t>
                      </a:r>
                      <a:r>
                        <a:rPr lang="es-MX" sz="600" b="0" i="0" u="none" strike="noStrike" kern="1200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different</a:t>
                      </a:r>
                      <a:r>
                        <a:rPr lang="es-MX" sz="600" b="0" i="0" u="none" strike="noStrike" kern="1200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600" b="0" i="0" u="none" strike="noStrike" kern="1200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</a:t>
                      </a:r>
                      <a:r>
                        <a:rPr lang="es-MX" sz="600" b="0" i="0" u="none" strike="noStrike" kern="1200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s-MX" sz="600" b="0" i="0" u="none" strike="noStrike" kern="1200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administrator</a:t>
                      </a:r>
                      <a:r>
                        <a:rPr lang="es-MX" sz="600" b="0" i="0" u="none" strike="noStrike" kern="1200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s-MX" sz="600" b="0" i="0" u="none" strike="noStrike" kern="1200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payroll</a:t>
                      </a:r>
                      <a:r>
                        <a:rPr lang="es-MX" sz="600" b="0" i="0" u="none" strike="noStrike" kern="1200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600" b="0" i="0" u="none" strike="noStrike" kern="1200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employee</a:t>
                      </a:r>
                      <a:r>
                        <a:rPr lang="es-MX" sz="600" b="0" i="0" u="none" strike="noStrike" kern="1200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s-MX" sz="600" b="0" i="0" u="none" strike="noStrike" kern="1200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client</a:t>
                      </a:r>
                      <a:r>
                        <a:rPr lang="es-MX" sz="600" b="0" i="0" u="none" strike="noStrike" kern="1200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/auditor)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600" b="0" i="0" u="none" strike="noStrike" kern="1200" dirty="0">
                        <a:solidFill>
                          <a:schemeClr val="bg2"/>
                        </a:solidFill>
                        <a:effectLst/>
                        <a:highlight>
                          <a:srgbClr val="CEDCFA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External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clients</a:t>
                      </a:r>
                      <a:endParaRPr lang="es-MX" sz="600" b="0" i="0" u="none" strike="noStrike" dirty="0">
                        <a:solidFill>
                          <a:schemeClr val="bg2"/>
                        </a:solidFill>
                        <a:effectLst/>
                        <a:highlight>
                          <a:srgbClr val="CEDCF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591351"/>
                  </a:ext>
                </a:extLst>
              </a:tr>
              <a:tr h="189594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s-MX" sz="600" b="0" i="0" u="none" strike="noStrike" kern="1200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es-MX" sz="600" b="0" i="0" u="none" strike="noStrike" kern="1200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Depending</a:t>
                      </a:r>
                      <a:r>
                        <a:rPr lang="es-MX" sz="600" b="0" i="0" u="none" strike="noStrike" kern="1200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600" b="0" i="0" u="none" strike="noStrike" kern="1200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600" b="0" i="0" u="none" strike="noStrike" kern="1200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600" b="0" i="0" u="none" strike="noStrike" kern="1200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user</a:t>
                      </a:r>
                      <a:r>
                        <a:rPr lang="es-MX" sz="600" b="0" i="0" u="none" strike="noStrike" kern="1200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600" b="0" i="0" u="none" strike="noStrike" kern="1200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</a:t>
                      </a:r>
                      <a:r>
                        <a:rPr lang="es-MX" sz="600" b="0" i="0" u="none" strike="noStrike" kern="1200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600" b="0" i="0" u="none" strike="noStrike" kern="1200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600" b="0" i="0" u="none" strike="noStrike" kern="1200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600" b="0" i="0" u="none" strike="noStrike" kern="1200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access</a:t>
                      </a:r>
                      <a:r>
                        <a:rPr lang="es-MX" sz="600" b="0" i="0" u="none" strike="noStrike" kern="1200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600" b="0" i="0" u="none" strike="noStrike" kern="1200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setup</a:t>
                      </a:r>
                      <a:r>
                        <a:rPr lang="es-MX" sz="600" b="0" i="0" u="none" strike="noStrike" kern="1200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600" b="0" i="0" u="none" strike="noStrike" kern="1200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differs</a:t>
                      </a:r>
                      <a:r>
                        <a:rPr lang="es-MX" sz="600" b="0" i="0" u="none" strike="noStrike" kern="1200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and </a:t>
                      </a:r>
                      <a:r>
                        <a:rPr lang="es-MX" sz="600" b="0" i="0" u="none" strike="noStrike" kern="1200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lets</a:t>
                      </a:r>
                      <a:r>
                        <a:rPr lang="es-MX" sz="600" b="0" i="0" u="none" strike="noStrike" kern="1200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600" b="0" i="0" u="none" strike="noStrike" kern="1200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600" b="0" i="0" u="none" strike="noStrike" kern="1200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600" b="0" i="0" u="none" strike="noStrike" kern="1200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user</a:t>
                      </a:r>
                      <a:r>
                        <a:rPr lang="es-MX" sz="600" b="0" i="0" u="none" strike="noStrike" kern="1200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control </a:t>
                      </a:r>
                      <a:r>
                        <a:rPr lang="es-MX" sz="600" b="0" i="0" u="none" strike="noStrike" kern="1200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600" b="0" i="0" u="none" strike="noStrike" kern="1200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600" b="0" i="0" u="none" strike="noStrike" kern="1200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es-MX" sz="600" b="0" i="0" u="none" strike="noStrike" kern="1200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600" b="0" i="0" u="none" strike="noStrike" kern="1200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depending</a:t>
                      </a:r>
                      <a:r>
                        <a:rPr lang="es-MX" sz="600" b="0" i="0" u="none" strike="noStrike" kern="1200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600" b="0" i="0" u="none" strike="noStrike" kern="1200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600" b="0" i="0" u="none" strike="noStrike" kern="1200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600" b="0" i="0" u="none" strike="noStrike" kern="1200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need</a:t>
                      </a:r>
                      <a:r>
                        <a:rPr lang="es-MX" sz="600" b="0" i="0" u="none" strike="noStrike" kern="1200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600" b="0" i="0" u="none" strike="noStrike" kern="1200" dirty="0">
                        <a:solidFill>
                          <a:schemeClr val="bg2"/>
                        </a:solidFill>
                        <a:effectLst/>
                        <a:highlight>
                          <a:srgbClr val="CEDCFA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Internal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employees</a:t>
                      </a:r>
                      <a:endParaRPr lang="es-MX" sz="600" b="0" i="0" u="none" strike="noStrike" dirty="0">
                        <a:solidFill>
                          <a:schemeClr val="bg2"/>
                        </a:solidFill>
                        <a:effectLst/>
                        <a:highlight>
                          <a:srgbClr val="E8EEF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127962"/>
                  </a:ext>
                </a:extLst>
              </a:tr>
              <a:tr h="11941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s-MX" sz="600" b="0" i="0" u="none" strike="noStrike" dirty="0"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600" b="0" i="0" u="none" strike="noStrike" dirty="0">
                        <a:effectLst/>
                        <a:highlight>
                          <a:srgbClr val="CEDCF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Internal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 &amp;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external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auditors</a:t>
                      </a:r>
                      <a:endParaRPr lang="es-MX" sz="600" b="0" i="0" u="none" strike="noStrike" dirty="0">
                        <a:solidFill>
                          <a:schemeClr val="bg2"/>
                        </a:solidFill>
                        <a:effectLst/>
                        <a:highlight>
                          <a:srgbClr val="CEDCF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787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es-MX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es-MX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827018"/>
                  </a:ext>
                </a:extLst>
              </a:tr>
              <a:tr h="125381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s-MX" sz="600" b="1" i="0" u="none" strike="noStrike">
                          <a:effectLst/>
                          <a:highlight>
                            <a:srgbClr val="4F81BD"/>
                          </a:highlight>
                          <a:latin typeface="Arial" panose="020B0604020202020204" pitchFamily="34" charset="0"/>
                        </a:rPr>
                        <a:t>Roles &amp; Responsibilities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147181"/>
                  </a:ext>
                </a:extLst>
              </a:tr>
              <a:tr h="119410">
                <a:tc>
                  <a:txBody>
                    <a:bodyPr/>
                    <a:lstStyle/>
                    <a:p>
                      <a:pPr algn="l" fontAlgn="ctr"/>
                      <a:r>
                        <a:rPr lang="es-MX" sz="600" b="0" i="0" u="none" strike="noStrike">
                          <a:effectLst/>
                          <a:highlight>
                            <a:srgbClr val="4BACC6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MX" sz="600" b="0" i="0" u="none" strike="noStrike">
                          <a:effectLst/>
                          <a:highlight>
                            <a:srgbClr val="4BACC6"/>
                          </a:highlight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s-MX" sz="600" b="0" i="0" u="none" strike="noStrike">
                          <a:effectLst/>
                          <a:highlight>
                            <a:srgbClr val="4BACC6"/>
                          </a:highlight>
                          <a:latin typeface="Arial" panose="020B0604020202020204" pitchFamily="34" charset="0"/>
                        </a:rPr>
                        <a:t>Role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600" b="0" i="0" u="none" strike="noStrike">
                          <a:effectLst/>
                          <a:highlight>
                            <a:srgbClr val="4BACC6"/>
                          </a:highlight>
                          <a:latin typeface="Arial" panose="020B0604020202020204" pitchFamily="34" charset="0"/>
                        </a:rPr>
                        <a:t>Role</a:t>
                      </a:r>
                      <a:endParaRPr lang="es-MX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MX" sz="600" b="0" i="0" u="none" strike="noStrike" dirty="0" err="1">
                          <a:effectLst/>
                          <a:highlight>
                            <a:srgbClr val="4BACC6"/>
                          </a:highlight>
                          <a:latin typeface="Arial" panose="020B0604020202020204" pitchFamily="34" charset="0"/>
                        </a:rPr>
                        <a:t>Responsibilities</a:t>
                      </a:r>
                      <a:endParaRPr lang="es-MX" sz="600" b="0" i="0" u="none" strike="noStrike" dirty="0">
                        <a:effectLst/>
                        <a:highlight>
                          <a:srgbClr val="4BACC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73053"/>
                  </a:ext>
                </a:extLst>
              </a:tr>
              <a:tr h="11941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MX" sz="55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Aranza Abril Núñez Luna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 Business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Analyst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(</a:t>
                      </a:r>
                      <a:r>
                        <a:rPr lang="es-MX" sz="600" b="1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BA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600" b="0" i="0" u="none" strike="noStrike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 Business Analyst (</a:t>
                      </a:r>
                      <a:r>
                        <a:rPr lang="es-MX" sz="600" b="1" i="0" u="none" strike="noStrike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BA</a:t>
                      </a:r>
                      <a:r>
                        <a:rPr lang="es-MX" sz="600" b="0" i="0" u="none" strike="noStrike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)</a:t>
                      </a:r>
                      <a:endParaRPr lang="es-MX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MX" sz="5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s-MX" sz="5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Responsible</a:t>
                      </a:r>
                      <a:r>
                        <a:rPr lang="es-MX" sz="5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5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for</a:t>
                      </a:r>
                      <a:r>
                        <a:rPr lang="es-MX" sz="5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5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making</a:t>
                      </a:r>
                      <a:r>
                        <a:rPr lang="es-MX" sz="5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a </a:t>
                      </a:r>
                      <a:r>
                        <a:rPr lang="es-MX" sz="5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quick</a:t>
                      </a:r>
                      <a:r>
                        <a:rPr lang="es-MX" sz="5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5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analysis</a:t>
                      </a:r>
                      <a:r>
                        <a:rPr lang="es-MX" sz="5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5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of</a:t>
                      </a:r>
                      <a:r>
                        <a:rPr lang="es-MX" sz="5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5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the</a:t>
                      </a:r>
                      <a:r>
                        <a:rPr lang="es-MX" sz="5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5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business</a:t>
                      </a:r>
                      <a:r>
                        <a:rPr lang="es-MX" sz="5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5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needs</a:t>
                      </a:r>
                      <a:r>
                        <a:rPr lang="es-MX" sz="5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and </a:t>
                      </a:r>
                      <a:r>
                        <a:rPr lang="es-MX" sz="5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its</a:t>
                      </a:r>
                      <a:r>
                        <a:rPr lang="es-MX" sz="5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5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solutions</a:t>
                      </a:r>
                      <a:endParaRPr lang="es-MX" sz="600" b="0" i="0" u="none" strike="noStrike" dirty="0">
                        <a:solidFill>
                          <a:schemeClr val="bg2"/>
                        </a:solidFill>
                        <a:effectLst/>
                        <a:highlight>
                          <a:srgbClr val="E8EEF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97090"/>
                  </a:ext>
                </a:extLst>
              </a:tr>
              <a:tr h="11941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MX" sz="55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Diego Jair </a:t>
                      </a:r>
                      <a:r>
                        <a:rPr lang="es-MX" sz="55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Crisantos</a:t>
                      </a:r>
                      <a:r>
                        <a:rPr lang="es-MX" sz="55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55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Martinez</a:t>
                      </a:r>
                      <a:endParaRPr lang="es-MX" sz="550" b="0" i="0" u="none" strike="noStrike" dirty="0">
                        <a:solidFill>
                          <a:schemeClr val="bg2"/>
                        </a:solidFill>
                        <a:effectLst/>
                        <a:highlight>
                          <a:srgbClr val="CEDCF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Testing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Engineer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 (</a:t>
                      </a:r>
                      <a:r>
                        <a:rPr lang="es-MX" sz="600" b="1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QA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Testing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Engineer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 (</a:t>
                      </a:r>
                      <a:r>
                        <a:rPr lang="es-MX" sz="600" b="1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QA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)</a:t>
                      </a:r>
                      <a:endParaRPr lang="es-MX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kumimoji="0" lang="es-MX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s-MX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Responsible</a:t>
                      </a:r>
                      <a:r>
                        <a:rPr kumimoji="0" lang="es-MX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MX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kumimoji="0" lang="es-MX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MX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making</a:t>
                      </a:r>
                      <a:r>
                        <a:rPr kumimoji="0" lang="es-MX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MX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all</a:t>
                      </a:r>
                      <a:r>
                        <a:rPr kumimoji="0" lang="es-MX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MX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testing</a:t>
                      </a:r>
                      <a:r>
                        <a:rPr kumimoji="0" lang="es-MX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cases once </a:t>
                      </a:r>
                      <a:r>
                        <a:rPr kumimoji="0" lang="es-MX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</a:t>
                      </a:r>
                      <a:r>
                        <a:rPr kumimoji="0" lang="es-MX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MX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application</a:t>
                      </a:r>
                      <a:r>
                        <a:rPr kumimoji="0" lang="es-MX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MX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is</a:t>
                      </a:r>
                      <a:r>
                        <a:rPr kumimoji="0" lang="es-MX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MX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created</a:t>
                      </a:r>
                      <a:endParaRPr lang="es-MX" sz="600" b="0" i="0" u="none" strike="noStrike" dirty="0">
                        <a:solidFill>
                          <a:schemeClr val="bg2"/>
                        </a:solidFill>
                        <a:effectLst/>
                        <a:highlight>
                          <a:srgbClr val="CEDCF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314168"/>
                  </a:ext>
                </a:extLst>
              </a:tr>
              <a:tr h="11941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MX" sz="55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Issac Alexander Guerrero Prado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Developer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(</a:t>
                      </a:r>
                      <a:r>
                        <a:rPr lang="es-MX" sz="600" b="1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Dev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Developer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(</a:t>
                      </a:r>
                      <a:r>
                        <a:rPr lang="es-MX" sz="600" b="1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Dev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)</a:t>
                      </a:r>
                      <a:endParaRPr lang="es-MX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kumimoji="0" lang="es-MX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s-MX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Responsible</a:t>
                      </a:r>
                      <a:r>
                        <a:rPr kumimoji="0" lang="es-MX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MX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kumimoji="0" lang="es-MX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MX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creating</a:t>
                      </a:r>
                      <a:r>
                        <a:rPr kumimoji="0" lang="es-MX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a </a:t>
                      </a:r>
                      <a:r>
                        <a:rPr kumimoji="0" lang="es-MX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solid</a:t>
                      </a:r>
                      <a:r>
                        <a:rPr kumimoji="0" lang="es-MX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and </a:t>
                      </a:r>
                      <a:r>
                        <a:rPr kumimoji="0" lang="es-MX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strong</a:t>
                      </a:r>
                      <a:r>
                        <a:rPr kumimoji="0" lang="es-MX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MX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coding</a:t>
                      </a:r>
                      <a:r>
                        <a:rPr kumimoji="0" lang="es-MX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MX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kumimoji="0" lang="es-MX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MX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all</a:t>
                      </a:r>
                      <a:r>
                        <a:rPr kumimoji="0" lang="es-MX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MX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</a:t>
                      </a:r>
                      <a:r>
                        <a:rPr kumimoji="0" lang="es-MX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MX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process</a:t>
                      </a:r>
                      <a:endParaRPr lang="es-MX" sz="600" b="0" i="0" u="none" strike="noStrike" dirty="0">
                        <a:solidFill>
                          <a:schemeClr val="bg2"/>
                        </a:solidFill>
                        <a:effectLst/>
                        <a:highlight>
                          <a:srgbClr val="E8EEF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39656"/>
                  </a:ext>
                </a:extLst>
              </a:tr>
              <a:tr h="11941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MX" sz="55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María Guadalupe Martínez Pavón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Database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Analyst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 (</a:t>
                      </a:r>
                      <a:r>
                        <a:rPr lang="es-MX" sz="600" b="1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DBA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600" b="0" i="0" u="none" strike="noStrike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 Database Analyst (</a:t>
                      </a:r>
                      <a:r>
                        <a:rPr lang="es-MX" sz="600" b="1" i="0" u="none" strike="noStrike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DBA</a:t>
                      </a:r>
                      <a:r>
                        <a:rPr lang="es-MX" sz="600" b="0" i="0" u="none" strike="noStrike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)</a:t>
                      </a:r>
                      <a:endParaRPr lang="es-MX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kumimoji="0" lang="es-MX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s-MX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Responsible</a:t>
                      </a:r>
                      <a:r>
                        <a:rPr kumimoji="0" lang="es-MX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MX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kumimoji="0" lang="es-MX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MX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building</a:t>
                      </a:r>
                      <a:r>
                        <a:rPr kumimoji="0" lang="es-MX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a </a:t>
                      </a:r>
                      <a:r>
                        <a:rPr kumimoji="0" lang="es-MX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solid</a:t>
                      </a:r>
                      <a:r>
                        <a:rPr kumimoji="0" lang="es-MX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and </a:t>
                      </a:r>
                      <a:r>
                        <a:rPr kumimoji="0" lang="es-MX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consistent</a:t>
                      </a:r>
                      <a:r>
                        <a:rPr kumimoji="0" lang="es-MX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MX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database</a:t>
                      </a:r>
                      <a:r>
                        <a:rPr kumimoji="0" lang="es-MX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MX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kumimoji="0" lang="es-MX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MX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</a:t>
                      </a:r>
                      <a:r>
                        <a:rPr kumimoji="0" lang="es-MX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MX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application</a:t>
                      </a:r>
                      <a:r>
                        <a:rPr kumimoji="0" lang="es-MX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MX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F282E"/>
                          </a:solidFill>
                          <a:effectLst/>
                          <a:highlight>
                            <a:srgbClr val="E8EEFD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purposes</a:t>
                      </a:r>
                      <a:endParaRPr lang="es-MX" sz="600" b="0" i="0" u="none" strike="noStrike" dirty="0">
                        <a:solidFill>
                          <a:schemeClr val="bg2"/>
                        </a:solidFill>
                        <a:effectLst/>
                        <a:highlight>
                          <a:srgbClr val="CEDCF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495553"/>
                  </a:ext>
                </a:extLst>
              </a:tr>
              <a:tr h="11941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MX" sz="55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Víctor Hugo Barrera Arenas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 Project Leader (</a:t>
                      </a:r>
                      <a:r>
                        <a:rPr lang="es-MX" sz="600" b="1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PM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600" b="0" i="0" u="none" strike="noStrike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 Project Leader (</a:t>
                      </a:r>
                      <a:r>
                        <a:rPr lang="es-MX" sz="600" b="1" i="0" u="none" strike="noStrike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PM</a:t>
                      </a:r>
                      <a:r>
                        <a:rPr lang="es-MX" sz="600" b="0" i="0" u="none" strike="noStrike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)</a:t>
                      </a:r>
                      <a:endParaRPr lang="es-MX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500" b="0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Responsible to align the members of the team to deliver the product as per compliance and product requirements and be the head of the team for the STC</a:t>
                      </a:r>
                      <a:endParaRPr lang="es-MX" sz="600" b="0" i="0" u="none" strike="noStrike" dirty="0">
                        <a:solidFill>
                          <a:schemeClr val="bg2"/>
                        </a:solidFill>
                        <a:effectLst/>
                        <a:highlight>
                          <a:srgbClr val="E8EEF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793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es-MX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es-MX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274984"/>
                  </a:ext>
                </a:extLst>
              </a:tr>
              <a:tr h="125381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s-MX" sz="600" b="1" i="0" u="none" strike="noStrike">
                          <a:effectLst/>
                          <a:highlight>
                            <a:srgbClr val="4F81BD"/>
                          </a:highlight>
                          <a:latin typeface="Arial" panose="020B0604020202020204" pitchFamily="34" charset="0"/>
                        </a:rPr>
                        <a:t>Tentative Schedule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613100"/>
                  </a:ext>
                </a:extLst>
              </a:tr>
              <a:tr h="119410">
                <a:tc>
                  <a:txBody>
                    <a:bodyPr/>
                    <a:lstStyle/>
                    <a:p>
                      <a:pPr algn="l" fontAlgn="ctr"/>
                      <a:r>
                        <a:rPr lang="es-MX" sz="600" b="0" i="0" u="none" strike="noStrike">
                          <a:effectLst/>
                          <a:highlight>
                            <a:srgbClr val="4BACC6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600" b="0" i="0" u="none" strike="noStrike">
                          <a:effectLst/>
                          <a:highlight>
                            <a:srgbClr val="4BACC6"/>
                          </a:highlight>
                          <a:latin typeface="Arial" panose="020B0604020202020204" pitchFamily="34" charset="0"/>
                        </a:rPr>
                        <a:t>Milestone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MX" sz="600" b="0" i="0" u="none" strike="noStrike">
                          <a:effectLst/>
                          <a:highlight>
                            <a:srgbClr val="4BACC6"/>
                          </a:highlight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 dirty="0" err="1">
                          <a:effectLst/>
                          <a:highlight>
                            <a:srgbClr val="4BACC6"/>
                          </a:highlight>
                          <a:latin typeface="Arial" panose="020B0604020202020204" pitchFamily="34" charset="0"/>
                        </a:rPr>
                        <a:t>Start</a:t>
                      </a:r>
                      <a:endParaRPr lang="es-MX" sz="600" b="0" i="0" u="none" strike="noStrike" dirty="0">
                        <a:effectLst/>
                        <a:highlight>
                          <a:srgbClr val="4BACC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 dirty="0" err="1">
                          <a:effectLst/>
                          <a:highlight>
                            <a:srgbClr val="4BACC6"/>
                          </a:highlight>
                          <a:latin typeface="Arial" panose="020B0604020202020204" pitchFamily="34" charset="0"/>
                        </a:rPr>
                        <a:t>Finish</a:t>
                      </a:r>
                      <a:endParaRPr lang="es-MX" sz="600" b="0" i="0" u="none" strike="noStrike" dirty="0">
                        <a:effectLst/>
                        <a:highlight>
                          <a:srgbClr val="4BACC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44827"/>
                  </a:ext>
                </a:extLst>
              </a:tr>
              <a:tr h="11941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es-MX" sz="7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Testing</a:t>
                      </a:r>
                      <a:endParaRPr lang="es-MX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Have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a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functional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database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testing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version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of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the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platform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30-Mar-2024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13-Apr-2024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482111"/>
                  </a:ext>
                </a:extLst>
              </a:tr>
              <a:tr h="11941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General </a:t>
                      </a:r>
                      <a:r>
                        <a:rPr lang="es-MX" sz="7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Testing</a:t>
                      </a:r>
                      <a:endParaRPr lang="es-MX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Make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minimal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fixes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 &amp;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debug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for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 general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testing</a:t>
                      </a:r>
                      <a:endParaRPr lang="es-MX" sz="600" b="0" i="0" u="none" strike="noStrike" dirty="0">
                        <a:solidFill>
                          <a:schemeClr val="bg2"/>
                        </a:solidFill>
                        <a:effectLst/>
                        <a:highlight>
                          <a:srgbClr val="CEDCF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13-Apr-2024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27-Apr-2024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903754"/>
                  </a:ext>
                </a:extLst>
              </a:tr>
              <a:tr h="11941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Proving</a:t>
                      </a:r>
                      <a:r>
                        <a:rPr lang="es-MX" sz="7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s-MX" sz="7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Evidences</a:t>
                      </a:r>
                      <a:endParaRPr lang="es-MX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Gather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all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testing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evidences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to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fix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&amp;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push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deploy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on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production</a:t>
                      </a:r>
                      <a:endParaRPr lang="es-MX" sz="600" b="0" i="0" u="none" strike="noStrike" dirty="0">
                        <a:solidFill>
                          <a:schemeClr val="bg2"/>
                        </a:solidFill>
                        <a:effectLst/>
                        <a:highlight>
                          <a:srgbClr val="E8EEF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27-Apr-2024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 11-May-2024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357550"/>
                  </a:ext>
                </a:extLst>
              </a:tr>
              <a:tr h="11941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b="1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A</a:t>
                      </a:r>
                      <a:r>
                        <a:rPr lang="es-MX" sz="700" b="1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pp </a:t>
                      </a:r>
                      <a:r>
                        <a:rPr lang="es-MX" sz="700" b="1" i="0" u="none" strike="noStrike" dirty="0" err="1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Deployment</a:t>
                      </a:r>
                      <a:endParaRPr lang="es-MX" sz="700" b="1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Release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the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application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on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Production</a:t>
                      </a:r>
                      <a:endParaRPr lang="es-MX" sz="600" b="0" i="0" u="none" strike="noStrike" dirty="0">
                        <a:solidFill>
                          <a:schemeClr val="bg2"/>
                        </a:solidFill>
                        <a:effectLst/>
                        <a:highlight>
                          <a:srgbClr val="CEDCF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 11-May-2024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25-May-2024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973622"/>
                  </a:ext>
                </a:extLst>
              </a:tr>
              <a:tr h="11941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b="1" i="0" u="none" strike="noStrike" dirty="0" err="1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Delivery</a:t>
                      </a:r>
                      <a:r>
                        <a:rPr lang="es-MX" sz="700" b="1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 &amp; Project </a:t>
                      </a:r>
                      <a:r>
                        <a:rPr lang="es-MX" sz="700" b="1" i="0" u="none" strike="noStrike" dirty="0" err="1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Closure</a:t>
                      </a:r>
                      <a:endParaRPr lang="es-MX" sz="700" b="1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Changing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controls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&amp; Project </a:t>
                      </a:r>
                      <a:r>
                        <a:rPr lang="es-MX" sz="6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closure</a:t>
                      </a:r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 25-May-2024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1-Jun-2024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244954"/>
                  </a:ext>
                </a:extLst>
              </a:tr>
            </a:tbl>
          </a:graphicData>
        </a:graphic>
      </p:graphicFrame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EBE0ED43-3A27-27F7-49F2-4BBB36B7D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462413"/>
              </p:ext>
            </p:extLst>
          </p:nvPr>
        </p:nvGraphicFramePr>
        <p:xfrm>
          <a:off x="6096000" y="1346671"/>
          <a:ext cx="4757653" cy="4229346"/>
        </p:xfrm>
        <a:graphic>
          <a:graphicData uri="http://schemas.openxmlformats.org/drawingml/2006/table">
            <a:tbl>
              <a:tblPr firstRow="1" bandRow="1"/>
              <a:tblGrid>
                <a:gridCol w="211054">
                  <a:extLst>
                    <a:ext uri="{9D8B030D-6E8A-4147-A177-3AD203B41FA5}">
                      <a16:colId xmlns:a16="http://schemas.microsoft.com/office/drawing/2014/main" val="1066732984"/>
                    </a:ext>
                  </a:extLst>
                </a:gridCol>
                <a:gridCol w="1034069">
                  <a:extLst>
                    <a:ext uri="{9D8B030D-6E8A-4147-A177-3AD203B41FA5}">
                      <a16:colId xmlns:a16="http://schemas.microsoft.com/office/drawing/2014/main" val="3918632796"/>
                    </a:ext>
                  </a:extLst>
                </a:gridCol>
                <a:gridCol w="1085417">
                  <a:extLst>
                    <a:ext uri="{9D8B030D-6E8A-4147-A177-3AD203B41FA5}">
                      <a16:colId xmlns:a16="http://schemas.microsoft.com/office/drawing/2014/main" val="277076508"/>
                    </a:ext>
                  </a:extLst>
                </a:gridCol>
                <a:gridCol w="52763">
                  <a:extLst>
                    <a:ext uri="{9D8B030D-6E8A-4147-A177-3AD203B41FA5}">
                      <a16:colId xmlns:a16="http://schemas.microsoft.com/office/drawing/2014/main" val="1540943938"/>
                    </a:ext>
                  </a:extLst>
                </a:gridCol>
                <a:gridCol w="1123105">
                  <a:extLst>
                    <a:ext uri="{9D8B030D-6E8A-4147-A177-3AD203B41FA5}">
                      <a16:colId xmlns:a16="http://schemas.microsoft.com/office/drawing/2014/main" val="1117773468"/>
                    </a:ext>
                  </a:extLst>
                </a:gridCol>
                <a:gridCol w="1251245">
                  <a:extLst>
                    <a:ext uri="{9D8B030D-6E8A-4147-A177-3AD203B41FA5}">
                      <a16:colId xmlns:a16="http://schemas.microsoft.com/office/drawing/2014/main" val="57114141"/>
                    </a:ext>
                  </a:extLst>
                </a:gridCol>
              </a:tblGrid>
              <a:tr h="118151">
                <a:tc gridSpan="6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s-MX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Risks</a:t>
                      </a:r>
                      <a:r>
                        <a:rPr lang="es-MX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es-MX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Mitigation</a:t>
                      </a:r>
                      <a:endParaRPr lang="es-MX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01637"/>
                  </a:ext>
                </a:extLst>
              </a:tr>
              <a:tr h="11815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s-MX" sz="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s-MX" sz="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Risk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s-MX" sz="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Mitigation</a:t>
                      </a:r>
                      <a:endParaRPr lang="es-MX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s-MX" sz="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Remarks</a:t>
                      </a:r>
                      <a:endParaRPr lang="es-MX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226081"/>
                  </a:ext>
                </a:extLst>
              </a:tr>
              <a:tr h="11815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Other competitors may offer a lower-cost solution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fontAlgn="ctr"/>
                      <a:r>
                        <a:rPr lang="en-US" sz="700" b="0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Negotiate with High Management and show benefits or the product on a long-term period against a license acquisition of an external software.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fontAlgn="ctr"/>
                      <a:r>
                        <a:rPr lang="es-MX" sz="7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Will </a:t>
                      </a:r>
                      <a:r>
                        <a:rPr lang="es-MX" sz="7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negotiate</a:t>
                      </a:r>
                      <a:r>
                        <a:rPr lang="es-MX" sz="7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7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if</a:t>
                      </a:r>
                      <a:r>
                        <a:rPr lang="es-MX" sz="7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7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needed</a:t>
                      </a:r>
                      <a:r>
                        <a:rPr lang="es-MX" sz="7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7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the</a:t>
                      </a:r>
                      <a:r>
                        <a:rPr lang="es-MX" sz="7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7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possibility</a:t>
                      </a:r>
                      <a:r>
                        <a:rPr lang="es-MX" sz="7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7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to</a:t>
                      </a:r>
                      <a:r>
                        <a:rPr lang="es-MX" sz="7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7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extend</a:t>
                      </a:r>
                      <a:r>
                        <a:rPr lang="es-MX" sz="7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7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the</a:t>
                      </a:r>
                      <a:r>
                        <a:rPr lang="es-MX" sz="7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7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delivery</a:t>
                      </a:r>
                      <a:r>
                        <a:rPr lang="es-MX" sz="7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7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due</a:t>
                      </a:r>
                      <a:r>
                        <a:rPr lang="es-MX" sz="7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date </a:t>
                      </a:r>
                      <a:r>
                        <a:rPr lang="es-MX" sz="7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for</a:t>
                      </a:r>
                      <a:r>
                        <a:rPr lang="es-MX" sz="7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7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the</a:t>
                      </a:r>
                      <a:r>
                        <a:rPr lang="es-MX" sz="7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7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product</a:t>
                      </a:r>
                      <a:r>
                        <a:rPr lang="es-MX" sz="7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700" b="0" i="0" u="none" strike="noStrike" dirty="0" err="1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releasing</a:t>
                      </a:r>
                      <a:r>
                        <a:rPr lang="es-MX" sz="7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88675"/>
                  </a:ext>
                </a:extLst>
              </a:tr>
              <a:tr h="11815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0" i="0" u="none" strike="noStrike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Team member suffers equipment loss due to theft or remote lockout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fontAlgn="ctr"/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Verify backups and/or drafts of the database among team members.</a:t>
                      </a:r>
                      <a:b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Back up information both in physical format and in corporate cloud or cloud accounts to avoid data loss and rework.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fontAlgn="ctr"/>
                      <a:r>
                        <a:rPr lang="en-US" sz="700" b="0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Project review and bugs fixed, the database version was restored and project development could be resumed. 18-Apr-2024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248361"/>
                  </a:ext>
                </a:extLst>
              </a:tr>
              <a:tr h="11815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0" i="0" u="none" strike="noStrike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b="1" i="0" u="none" strike="noStrike" dirty="0" err="1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Common</a:t>
                      </a:r>
                      <a:r>
                        <a:rPr lang="es-MX" sz="700" b="1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700" b="1" i="0" u="none" strike="noStrike" dirty="0" err="1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sick</a:t>
                      </a:r>
                      <a:r>
                        <a:rPr lang="es-MX" sz="700" b="1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700" b="1" i="0" u="none" strike="noStrike" dirty="0" err="1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illness</a:t>
                      </a:r>
                      <a:endParaRPr lang="es-MX" sz="700" b="1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fontAlgn="ctr"/>
                      <a:r>
                        <a:rPr lang="en-US" sz="700" b="0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If a member is sick, return them home and, if possible, work remotely and connect virtually for important meetings if required so the member can recover properly.</a:t>
                      </a:r>
                      <a:endParaRPr lang="es-MX" sz="700" b="0" i="0" u="none" strike="noStrike" dirty="0">
                        <a:solidFill>
                          <a:schemeClr val="bg2"/>
                        </a:solidFill>
                        <a:effectLst/>
                        <a:highlight>
                          <a:srgbClr val="E8EEF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fontAlgn="ctr"/>
                      <a:r>
                        <a:rPr lang="es-MX" sz="7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700" b="0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Due to the global health situation, this case may be filed again, so it does not have a set validity or expiration date.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753321"/>
                  </a:ext>
                </a:extLst>
              </a:tr>
              <a:tr h="11815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b="1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Software </a:t>
                      </a:r>
                      <a:r>
                        <a:rPr lang="es-MX" sz="700" b="1" i="0" u="none" strike="noStrike" dirty="0" err="1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execution</a:t>
                      </a:r>
                      <a:r>
                        <a:rPr lang="es-MX" sz="700" b="1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 error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fontAlgn="ctr"/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Use simple programs to create tables and databases to connect them with software that is easy to manipulate and connect to avoid delays.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fontAlgn="ctr"/>
                      <a:r>
                        <a:rPr lang="es-MX" sz="7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700" b="0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A database expert was contacted and managed to connect the database to the software code and managed to fulfill the task of connecting and generating the requested files.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94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s-MX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1300386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s-MX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Approvals</a:t>
                      </a:r>
                      <a:endParaRPr lang="es-MX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52284"/>
                  </a:ext>
                </a:extLst>
              </a:tr>
              <a:tr h="11815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s-MX" sz="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s-MX" sz="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s-MX" sz="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Approval Date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s-MX" sz="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612030"/>
                  </a:ext>
                </a:extLst>
              </a:tr>
              <a:tr h="11815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600" b="0" i="0" u="none" strike="noStrike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Victor Hugo Barrera Arenas</a:t>
                      </a:r>
                      <a:endParaRPr lang="es-MX" sz="600" b="0" i="0" u="none" strike="noStrike" dirty="0">
                        <a:solidFill>
                          <a:schemeClr val="bg2"/>
                        </a:solidFill>
                        <a:effectLst/>
                        <a:highlight>
                          <a:srgbClr val="E8EEF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 31-May-2024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Project Manager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669567"/>
                  </a:ext>
                </a:extLst>
              </a:tr>
              <a:tr h="11815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794283"/>
                  </a:ext>
                </a:extLst>
              </a:tr>
              <a:tr h="11815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110116"/>
                  </a:ext>
                </a:extLst>
              </a:tr>
              <a:tr h="11815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600" b="0" i="0" u="none" strike="noStrike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CEDCFA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650494"/>
                  </a:ext>
                </a:extLst>
              </a:tr>
              <a:tr h="3386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600" b="0" i="0" u="none" strike="noStrike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E8EEFD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190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s-MX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576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66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8AA6C-328F-D8FA-CED9-E805EF3DC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cap="small" dirty="0"/>
              <a:t>RACI Matrix</a:t>
            </a:r>
          </a:p>
        </p:txBody>
      </p:sp>
      <p:graphicFrame>
        <p:nvGraphicFramePr>
          <p:cNvPr id="7" name="Marcador de contenido 9">
            <a:extLst>
              <a:ext uri="{FF2B5EF4-FFF2-40B4-BE49-F238E27FC236}">
                <a16:creationId xmlns:a16="http://schemas.microsoft.com/office/drawing/2014/main" id="{50C6A228-AC4D-E887-1E67-746340D975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3810576"/>
              </p:ext>
            </p:extLst>
          </p:nvPr>
        </p:nvGraphicFramePr>
        <p:xfrm>
          <a:off x="2611439" y="1524000"/>
          <a:ext cx="8199998" cy="384387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297109">
                  <a:extLst>
                    <a:ext uri="{9D8B030D-6E8A-4147-A177-3AD203B41FA5}">
                      <a16:colId xmlns:a16="http://schemas.microsoft.com/office/drawing/2014/main" val="3336489251"/>
                    </a:ext>
                  </a:extLst>
                </a:gridCol>
                <a:gridCol w="2391194">
                  <a:extLst>
                    <a:ext uri="{9D8B030D-6E8A-4147-A177-3AD203B41FA5}">
                      <a16:colId xmlns:a16="http://schemas.microsoft.com/office/drawing/2014/main" val="797892740"/>
                    </a:ext>
                  </a:extLst>
                </a:gridCol>
                <a:gridCol w="902339">
                  <a:extLst>
                    <a:ext uri="{9D8B030D-6E8A-4147-A177-3AD203B41FA5}">
                      <a16:colId xmlns:a16="http://schemas.microsoft.com/office/drawing/2014/main" val="3135371819"/>
                    </a:ext>
                  </a:extLst>
                </a:gridCol>
                <a:gridCol w="902339">
                  <a:extLst>
                    <a:ext uri="{9D8B030D-6E8A-4147-A177-3AD203B41FA5}">
                      <a16:colId xmlns:a16="http://schemas.microsoft.com/office/drawing/2014/main" val="3579649472"/>
                    </a:ext>
                  </a:extLst>
                </a:gridCol>
                <a:gridCol w="902339">
                  <a:extLst>
                    <a:ext uri="{9D8B030D-6E8A-4147-A177-3AD203B41FA5}">
                      <a16:colId xmlns:a16="http://schemas.microsoft.com/office/drawing/2014/main" val="3806050218"/>
                    </a:ext>
                  </a:extLst>
                </a:gridCol>
                <a:gridCol w="902339">
                  <a:extLst>
                    <a:ext uri="{9D8B030D-6E8A-4147-A177-3AD203B41FA5}">
                      <a16:colId xmlns:a16="http://schemas.microsoft.com/office/drawing/2014/main" val="2111512455"/>
                    </a:ext>
                  </a:extLst>
                </a:gridCol>
                <a:gridCol w="902339">
                  <a:extLst>
                    <a:ext uri="{9D8B030D-6E8A-4147-A177-3AD203B41FA5}">
                      <a16:colId xmlns:a16="http://schemas.microsoft.com/office/drawing/2014/main" val="4120975544"/>
                    </a:ext>
                  </a:extLst>
                </a:gridCol>
              </a:tblGrid>
              <a:tr h="17920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Stage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Process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BA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QA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Dev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DBA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Leader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1018704279"/>
                  </a:ext>
                </a:extLst>
              </a:tr>
              <a:tr h="17066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Analysis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Requirement</a:t>
                      </a:r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List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</a:t>
                      </a:r>
                      <a:endParaRPr kumimoji="0" lang="es-MX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4199618667"/>
                  </a:ext>
                </a:extLst>
              </a:tr>
              <a:tr h="1706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Database</a:t>
                      </a:r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Analysis</a:t>
                      </a:r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(DB)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995659787"/>
                  </a:ext>
                </a:extLst>
              </a:tr>
              <a:tr h="1706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Design</a:t>
                      </a:r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Analysis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2604133431"/>
                  </a:ext>
                </a:extLst>
              </a:tr>
              <a:tr h="17066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Design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Database</a:t>
                      </a:r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Modeling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1976381663"/>
                  </a:ext>
                </a:extLst>
              </a:tr>
              <a:tr h="1706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Graphic</a:t>
                      </a:r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Interface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Design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A</a:t>
                      </a:r>
                      <a:endParaRPr kumimoji="0" lang="es-MX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1032106675"/>
                  </a:ext>
                </a:extLst>
              </a:tr>
              <a:tr h="1706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Architecture</a:t>
                      </a:r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Design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A</a:t>
                      </a:r>
                      <a:endParaRPr kumimoji="0" lang="es-MX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598778147"/>
                  </a:ext>
                </a:extLst>
              </a:tr>
              <a:tr h="17066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Development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Catalog</a:t>
                      </a:r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Implementation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221818099"/>
                  </a:ext>
                </a:extLst>
              </a:tr>
              <a:tr h="1706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Backend</a:t>
                      </a:r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Development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</a:t>
                      </a:r>
                      <a:endParaRPr kumimoji="0" lang="es-MX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2019463631"/>
                  </a:ext>
                </a:extLst>
              </a:tr>
              <a:tr h="1706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Graphic</a:t>
                      </a:r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Interface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Development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</a:t>
                      </a:r>
                      <a:endParaRPr kumimoji="0" lang="es-MX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1696199868"/>
                  </a:ext>
                </a:extLst>
              </a:tr>
              <a:tr h="1706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Infrastructure</a:t>
                      </a:r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Creation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1601486036"/>
                  </a:ext>
                </a:extLst>
              </a:tr>
              <a:tr h="1706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Flux 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Deployment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Creation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</a:t>
                      </a:r>
                      <a:endParaRPr kumimoji="0" lang="es-MX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3185162198"/>
                  </a:ext>
                </a:extLst>
              </a:tr>
              <a:tr h="1706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Containers</a:t>
                      </a:r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Creation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</a:t>
                      </a:r>
                      <a:endParaRPr kumimoji="0" lang="es-MX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1904607993"/>
                  </a:ext>
                </a:extLst>
              </a:tr>
              <a:tr h="17066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Testing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Testing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3834617002"/>
                  </a:ext>
                </a:extLst>
              </a:tr>
              <a:tr h="1706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General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Testing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3322520051"/>
                  </a:ext>
                </a:extLst>
              </a:tr>
              <a:tr h="1706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Proving</a:t>
                      </a:r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Evidences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1874087071"/>
                  </a:ext>
                </a:extLst>
              </a:tr>
              <a:tr h="1706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GUI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Units</a:t>
                      </a:r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Testing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1782226453"/>
                  </a:ext>
                </a:extLst>
              </a:tr>
              <a:tr h="17066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Product</a:t>
                      </a:r>
                      <a:r>
                        <a:rPr lang="es-MX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s-MX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Release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App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Deployment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1353335774"/>
                  </a:ext>
                </a:extLst>
              </a:tr>
              <a:tr h="17066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Project </a:t>
                      </a:r>
                      <a:r>
                        <a:rPr lang="es-MX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management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Business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Planning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1493677451"/>
                  </a:ext>
                </a:extLst>
              </a:tr>
              <a:tr h="1706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Risks</a:t>
                      </a:r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Analysis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2870946198"/>
                  </a:ext>
                </a:extLst>
              </a:tr>
              <a:tr h="1706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Change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Controls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3793916801"/>
                  </a:ext>
                </a:extLst>
              </a:tr>
              <a:tr h="1706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Delivery</a:t>
                      </a:r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&amp; Project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Closure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1851991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565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8820434-38AF-8301-4EF4-6CB1D287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438" y="808038"/>
            <a:ext cx="7958137" cy="1077912"/>
          </a:xfrm>
        </p:spPr>
        <p:txBody>
          <a:bodyPr/>
          <a:lstStyle/>
          <a:p>
            <a:r>
              <a:rPr lang="es-MX" b="1" cap="small" dirty="0"/>
              <a:t>Project Timing </a:t>
            </a:r>
            <a:r>
              <a:rPr lang="es-MX" b="1" cap="small" dirty="0" err="1"/>
              <a:t>Costs</a:t>
            </a:r>
            <a:endParaRPr lang="es-MX" b="1" cap="small" dirty="0"/>
          </a:p>
        </p:txBody>
      </p:sp>
      <p:graphicFrame>
        <p:nvGraphicFramePr>
          <p:cNvPr id="10" name="Marcador de contenido 9">
            <a:extLst>
              <a:ext uri="{FF2B5EF4-FFF2-40B4-BE49-F238E27FC236}">
                <a16:creationId xmlns:a16="http://schemas.microsoft.com/office/drawing/2014/main" id="{958184C2-F229-7B0D-7AEA-8B09A4ED62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474620"/>
              </p:ext>
            </p:extLst>
          </p:nvPr>
        </p:nvGraphicFramePr>
        <p:xfrm>
          <a:off x="2611439" y="1524000"/>
          <a:ext cx="8199998" cy="50701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297109">
                  <a:extLst>
                    <a:ext uri="{9D8B030D-6E8A-4147-A177-3AD203B41FA5}">
                      <a16:colId xmlns:a16="http://schemas.microsoft.com/office/drawing/2014/main" val="3336489251"/>
                    </a:ext>
                  </a:extLst>
                </a:gridCol>
                <a:gridCol w="2391194">
                  <a:extLst>
                    <a:ext uri="{9D8B030D-6E8A-4147-A177-3AD203B41FA5}">
                      <a16:colId xmlns:a16="http://schemas.microsoft.com/office/drawing/2014/main" val="797892740"/>
                    </a:ext>
                  </a:extLst>
                </a:gridCol>
                <a:gridCol w="902339">
                  <a:extLst>
                    <a:ext uri="{9D8B030D-6E8A-4147-A177-3AD203B41FA5}">
                      <a16:colId xmlns:a16="http://schemas.microsoft.com/office/drawing/2014/main" val="3135371819"/>
                    </a:ext>
                  </a:extLst>
                </a:gridCol>
                <a:gridCol w="902339">
                  <a:extLst>
                    <a:ext uri="{9D8B030D-6E8A-4147-A177-3AD203B41FA5}">
                      <a16:colId xmlns:a16="http://schemas.microsoft.com/office/drawing/2014/main" val="3579649472"/>
                    </a:ext>
                  </a:extLst>
                </a:gridCol>
                <a:gridCol w="902339">
                  <a:extLst>
                    <a:ext uri="{9D8B030D-6E8A-4147-A177-3AD203B41FA5}">
                      <a16:colId xmlns:a16="http://schemas.microsoft.com/office/drawing/2014/main" val="3806050218"/>
                    </a:ext>
                  </a:extLst>
                </a:gridCol>
                <a:gridCol w="902339">
                  <a:extLst>
                    <a:ext uri="{9D8B030D-6E8A-4147-A177-3AD203B41FA5}">
                      <a16:colId xmlns:a16="http://schemas.microsoft.com/office/drawing/2014/main" val="2111512455"/>
                    </a:ext>
                  </a:extLst>
                </a:gridCol>
                <a:gridCol w="902339">
                  <a:extLst>
                    <a:ext uri="{9D8B030D-6E8A-4147-A177-3AD203B41FA5}">
                      <a16:colId xmlns:a16="http://schemas.microsoft.com/office/drawing/2014/main" val="4120975544"/>
                    </a:ext>
                  </a:extLst>
                </a:gridCol>
              </a:tblGrid>
              <a:tr h="17920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Stage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Process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BA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QA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Dev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DBA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Leader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1018704279"/>
                  </a:ext>
                </a:extLst>
              </a:tr>
              <a:tr h="17066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Analysis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Requirement</a:t>
                      </a:r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List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4199618667"/>
                  </a:ext>
                </a:extLst>
              </a:tr>
              <a:tr h="1706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Database</a:t>
                      </a:r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Analysis</a:t>
                      </a:r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(DB)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995659787"/>
                  </a:ext>
                </a:extLst>
              </a:tr>
              <a:tr h="1706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Design</a:t>
                      </a:r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Analysis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2604133431"/>
                  </a:ext>
                </a:extLst>
              </a:tr>
              <a:tr h="17066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Subtotal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2.5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3649494752"/>
                  </a:ext>
                </a:extLst>
              </a:tr>
              <a:tr h="17066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Design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Database</a:t>
                      </a:r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Modeling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1976381663"/>
                  </a:ext>
                </a:extLst>
              </a:tr>
              <a:tr h="1706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Graphic</a:t>
                      </a:r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Interface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Design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1032106675"/>
                  </a:ext>
                </a:extLst>
              </a:tr>
              <a:tr h="1706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Architecture</a:t>
                      </a:r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Design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598778147"/>
                  </a:ext>
                </a:extLst>
              </a:tr>
              <a:tr h="17066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Subtotal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2912415719"/>
                  </a:ext>
                </a:extLst>
              </a:tr>
              <a:tr h="17066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Development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Catalog</a:t>
                      </a:r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Implementation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221818099"/>
                  </a:ext>
                </a:extLst>
              </a:tr>
              <a:tr h="1706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Backend</a:t>
                      </a:r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Development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2019463631"/>
                  </a:ext>
                </a:extLst>
              </a:tr>
              <a:tr h="1706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Graphic</a:t>
                      </a:r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Interface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Development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1696199868"/>
                  </a:ext>
                </a:extLst>
              </a:tr>
              <a:tr h="1706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Infrastructure</a:t>
                      </a:r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Creation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1601486036"/>
                  </a:ext>
                </a:extLst>
              </a:tr>
              <a:tr h="1706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Flux 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Deployment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Creation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3185162198"/>
                  </a:ext>
                </a:extLst>
              </a:tr>
              <a:tr h="1706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Containers</a:t>
                      </a:r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Creation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1904607993"/>
                  </a:ext>
                </a:extLst>
              </a:tr>
              <a:tr h="17066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Subtotal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112.5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84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115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3134088224"/>
                  </a:ext>
                </a:extLst>
              </a:tr>
              <a:tr h="17066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Testing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Testing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3834617002"/>
                  </a:ext>
                </a:extLst>
              </a:tr>
              <a:tr h="1706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General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Testing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3322520051"/>
                  </a:ext>
                </a:extLst>
              </a:tr>
              <a:tr h="1706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Proving</a:t>
                      </a:r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Evidences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1874087071"/>
                  </a:ext>
                </a:extLst>
              </a:tr>
              <a:tr h="1706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GUI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Units</a:t>
                      </a:r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Testing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1782226453"/>
                  </a:ext>
                </a:extLst>
              </a:tr>
              <a:tr h="17066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Subtotal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84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68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2.5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3858071361"/>
                  </a:ext>
                </a:extLst>
              </a:tr>
              <a:tr h="17066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Product</a:t>
                      </a:r>
                      <a:r>
                        <a:rPr lang="es-MX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s-MX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Release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App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Deployment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1353335774"/>
                  </a:ext>
                </a:extLst>
              </a:tr>
              <a:tr h="17066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Subtotal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1.5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3566410628"/>
                  </a:ext>
                </a:extLst>
              </a:tr>
              <a:tr h="17066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Project </a:t>
                      </a:r>
                      <a:r>
                        <a:rPr lang="es-MX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management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Business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Planning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1493677451"/>
                  </a:ext>
                </a:extLst>
              </a:tr>
              <a:tr h="1706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Risks</a:t>
                      </a:r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Analysis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2870946198"/>
                  </a:ext>
                </a:extLst>
              </a:tr>
              <a:tr h="1706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Change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Controls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3793916801"/>
                  </a:ext>
                </a:extLst>
              </a:tr>
              <a:tr h="1706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Delivery</a:t>
                      </a:r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&amp; Project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Closure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1851991938"/>
                  </a:ext>
                </a:extLst>
              </a:tr>
              <a:tr h="17066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Subtotal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3.5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369368066"/>
                  </a:ext>
                </a:extLst>
              </a:tr>
              <a:tr h="17920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 (h)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92.5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143.5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114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186.5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39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323280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9889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LIDESIZE" val="Size16x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418</TotalTime>
  <Words>2444</Words>
  <Application>Microsoft Office PowerPoint</Application>
  <PresentationFormat>Panorámica</PresentationFormat>
  <Paragraphs>690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Calibri</vt:lpstr>
      <vt:lpstr>MS Shell Dlg 2</vt:lpstr>
      <vt:lpstr>Mute</vt:lpstr>
      <vt:lpstr>Webdings</vt:lpstr>
      <vt:lpstr>Wingdings</vt:lpstr>
      <vt:lpstr>Wingdings 3</vt:lpstr>
      <vt:lpstr>Madison</vt:lpstr>
      <vt:lpstr>Paycheck and Billing System: FarmaFACT</vt:lpstr>
      <vt:lpstr>Preface</vt:lpstr>
      <vt:lpstr>MVP</vt:lpstr>
      <vt:lpstr>MVP</vt:lpstr>
      <vt:lpstr>Technical Design: Front End</vt:lpstr>
      <vt:lpstr>Technical Design: Back End</vt:lpstr>
      <vt:lpstr>Project Charter</vt:lpstr>
      <vt:lpstr>RACI Matrix</vt:lpstr>
      <vt:lpstr>Project Timing Costs</vt:lpstr>
      <vt:lpstr>Project Risks &amp; Issues</vt:lpstr>
      <vt:lpstr>Operation Costs of Project</vt:lpstr>
      <vt:lpstr>Presentación de PowerPoint</vt:lpstr>
      <vt:lpstr>WBS</vt:lpstr>
      <vt:lpstr>Lessons Learned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Paycheck and Billing System: FarmaFACT</dc:title>
  <dc:creator>Víctor Hugo Barrera Arenas</dc:creator>
  <cp:lastModifiedBy>Víctor Hugo Barrera Arenas</cp:lastModifiedBy>
  <cp:revision>11</cp:revision>
  <dcterms:created xsi:type="dcterms:W3CDTF">2024-05-29T02:04:28Z</dcterms:created>
  <dcterms:modified xsi:type="dcterms:W3CDTF">2024-06-01T04:35:15Z</dcterms:modified>
</cp:coreProperties>
</file>