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98C706"/>
    <a:srgbClr val="B7F108"/>
    <a:srgbClr val="800081"/>
    <a:srgbClr val="C0504D"/>
    <a:srgbClr val="F8C3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47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68E1CE22-FD9D-E244-B7CC-80D9A216F306}" type="datetimeFigureOut">
              <a:rPr lang="es-ES" smtClean="0"/>
              <a:t>24/05/2024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352856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8E1CE22-FD9D-E244-B7CC-80D9A216F306}" type="datetimeFigureOut">
              <a:rPr lang="es-ES" smtClean="0"/>
              <a:t>24/05/2024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395378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8E1CE22-FD9D-E244-B7CC-80D9A216F306}" type="datetimeFigureOut">
              <a:rPr lang="es-ES" smtClean="0"/>
              <a:t>24/05/2024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91063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8E1CE22-FD9D-E244-B7CC-80D9A216F306}" type="datetimeFigureOut">
              <a:rPr lang="es-ES" smtClean="0"/>
              <a:t>24/05/2024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349900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68E1CE22-FD9D-E244-B7CC-80D9A216F306}" type="datetimeFigureOut">
              <a:rPr lang="es-ES" smtClean="0"/>
              <a:t>24/05/2024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132829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68E1CE22-FD9D-E244-B7CC-80D9A216F306}" type="datetimeFigureOut">
              <a:rPr lang="es-ES" smtClean="0"/>
              <a:t>24/05/2024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298378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68E1CE22-FD9D-E244-B7CC-80D9A216F306}" type="datetimeFigureOut">
              <a:rPr lang="es-ES" smtClean="0"/>
              <a:t>24/05/2024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366153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68E1CE22-FD9D-E244-B7CC-80D9A216F306}" type="datetimeFigureOut">
              <a:rPr lang="es-ES" smtClean="0"/>
              <a:t>24/05/2024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48272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E1CE22-FD9D-E244-B7CC-80D9A216F306}" type="datetimeFigureOut">
              <a:rPr lang="es-ES" smtClean="0"/>
              <a:t>24/05/2024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288830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68E1CE22-FD9D-E244-B7CC-80D9A216F306}" type="datetimeFigureOut">
              <a:rPr lang="es-ES" smtClean="0"/>
              <a:t>24/05/2024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7949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68E1CE22-FD9D-E244-B7CC-80D9A216F306}" type="datetimeFigureOut">
              <a:rPr lang="es-ES" smtClean="0"/>
              <a:t>24/05/2024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37E5770-EBC8-8E4D-BEDB-B60DD3CD7C62}" type="slidenum">
              <a:rPr lang="es-ES" smtClean="0"/>
              <a:t>‹Nº›</a:t>
            </a:fld>
            <a:endParaRPr lang="es-ES"/>
          </a:p>
        </p:txBody>
      </p:sp>
    </p:spTree>
    <p:extLst>
      <p:ext uri="{BB962C8B-B14F-4D97-AF65-F5344CB8AC3E}">
        <p14:creationId xmlns:p14="http://schemas.microsoft.com/office/powerpoint/2010/main" val="118985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1CE22-FD9D-E244-B7CC-80D9A216F306}" type="datetimeFigureOut">
              <a:rPr lang="es-ES" smtClean="0"/>
              <a:t>24/05/2024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E5770-EBC8-8E4D-BEDB-B60DD3CD7C62}" type="slidenum">
              <a:rPr lang="es-ES" smtClean="0"/>
              <a:t>‹Nº›</a:t>
            </a:fld>
            <a:endParaRPr lang="es-ES"/>
          </a:p>
        </p:txBody>
      </p:sp>
    </p:spTree>
    <p:extLst>
      <p:ext uri="{BB962C8B-B14F-4D97-AF65-F5344CB8AC3E}">
        <p14:creationId xmlns:p14="http://schemas.microsoft.com/office/powerpoint/2010/main" val="2080966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866"/>
          <p:cNvGraphicFramePr>
            <a:graphicFrameLocks noGrp="1"/>
          </p:cNvGraphicFramePr>
          <p:nvPr>
            <p:extLst>
              <p:ext uri="{D42A27DB-BD31-4B8C-83A1-F6EECF244321}">
                <p14:modId xmlns:p14="http://schemas.microsoft.com/office/powerpoint/2010/main" val="3989354105"/>
              </p:ext>
            </p:extLst>
          </p:nvPr>
        </p:nvGraphicFramePr>
        <p:xfrm>
          <a:off x="-16934" y="1"/>
          <a:ext cx="9144000" cy="7278237"/>
        </p:xfrm>
        <a:graphic>
          <a:graphicData uri="http://schemas.openxmlformats.org/drawingml/2006/table">
            <a:tbl>
              <a:tblPr/>
              <a:tblGrid>
                <a:gridCol w="130333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318931">
                  <a:extLst>
                    <a:ext uri="{9D8B030D-6E8A-4147-A177-3AD203B41FA5}">
                      <a16:colId xmlns:a16="http://schemas.microsoft.com/office/drawing/2014/main" val="20004"/>
                    </a:ext>
                  </a:extLst>
                </a:gridCol>
                <a:gridCol w="995115">
                  <a:extLst>
                    <a:ext uri="{9D8B030D-6E8A-4147-A177-3AD203B41FA5}">
                      <a16:colId xmlns:a16="http://schemas.microsoft.com/office/drawing/2014/main" val="20005"/>
                    </a:ext>
                  </a:extLst>
                </a:gridCol>
                <a:gridCol w="868891">
                  <a:extLst>
                    <a:ext uri="{9D8B030D-6E8A-4147-A177-3AD203B41FA5}">
                      <a16:colId xmlns:a16="http://schemas.microsoft.com/office/drawing/2014/main" val="20006"/>
                    </a:ext>
                  </a:extLst>
                </a:gridCol>
              </a:tblGrid>
              <a:tr h="320888">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chemeClr val="tx1"/>
                          </a:solidFill>
                          <a:effectLst/>
                          <a:latin typeface="Arial" charset="0"/>
                          <a:ea typeface="ＭＳ Ｐゴシック" charset="0"/>
                        </a:rPr>
                        <a:t>Proyecto</a:t>
                      </a:r>
                    </a:p>
                  </a:txBody>
                  <a:tcPr marT="45714" marB="57143" horzOverflow="overflow">
                    <a:lnL w="12700" cap="flat" cmpd="sng" algn="ctr">
                      <a:solidFill>
                        <a:srgbClr val="1F497D">
                          <a:lumMod val="20000"/>
                          <a:lumOff val="80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err="1">
                          <a:ln>
                            <a:noFill/>
                          </a:ln>
                          <a:solidFill>
                            <a:srgbClr val="000000"/>
                          </a:solidFill>
                          <a:effectLst/>
                          <a:latin typeface="Arial" charset="0"/>
                          <a:ea typeface="ＭＳ Ｐゴシック" charset="0"/>
                        </a:rPr>
                        <a:t>FarmaFACT</a:t>
                      </a: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1F497D">
                          <a:lumMod val="20000"/>
                          <a:lumOff val="80000"/>
                        </a:srgbClr>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a:ln>
                            <a:noFill/>
                          </a:ln>
                          <a:solidFill>
                            <a:schemeClr val="tx1"/>
                          </a:solidFill>
                          <a:effectLst/>
                          <a:latin typeface="Arial" charset="0"/>
                          <a:ea typeface="ＭＳ Ｐゴシック" charset="0"/>
                        </a:rPr>
                        <a:t>Cliente</a:t>
                      </a: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a:t>
                      </a: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1F497D">
                          <a:lumMod val="20000"/>
                          <a:lumOff val="8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00" b="1" i="0" u="none" strike="noStrike" cap="none" normalizeH="0" baseline="0" noProof="0" dirty="0" err="1">
                          <a:ln>
                            <a:noFill/>
                          </a:ln>
                          <a:solidFill>
                            <a:schemeClr val="tx1"/>
                          </a:solidFill>
                          <a:effectLst/>
                          <a:latin typeface="Arial" charset="0"/>
                          <a:ea typeface="ＭＳ Ｐゴシック" charset="0"/>
                        </a:rPr>
                        <a:t>Scope</a:t>
                      </a:r>
                      <a:endParaRPr kumimoji="0" lang="es-ES" sz="1000" b="1" i="0" u="none" strike="noStrike" cap="none" normalizeH="0" baseline="0" noProof="0" dirty="0">
                        <a:ln>
                          <a:noFill/>
                        </a:ln>
                        <a:solidFill>
                          <a:schemeClr val="tx1"/>
                        </a:solidFill>
                        <a:effectLst/>
                        <a:latin typeface="Arial" charset="0"/>
                        <a:ea typeface="ＭＳ Ｐゴシック" charset="0"/>
                      </a:endParaRP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6D9F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rgbClr val="C6D9F1"/>
                      </a:solidFill>
                      <a:prstDash val="solid"/>
                      <a:round/>
                      <a:headEnd type="none" w="med" len="med"/>
                      <a:tailEnd type="none" w="med" len="med"/>
                    </a:lnR>
                    <a:lnT w="12700" cap="flat" cmpd="sng" algn="ctr">
                      <a:solidFill>
                        <a:srgbClr val="C6D9F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0888">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a:ln>
                            <a:noFill/>
                          </a:ln>
                          <a:solidFill>
                            <a:schemeClr val="tx1"/>
                          </a:solidFill>
                          <a:effectLst/>
                          <a:latin typeface="Arial" charset="0"/>
                          <a:ea typeface="ＭＳ Ｐゴシック" charset="0"/>
                        </a:rPr>
                        <a:t>Project Manager</a:t>
                      </a:r>
                    </a:p>
                  </a:txBody>
                  <a:tcPr marT="45714" marB="57143" horzOverflow="overflow">
                    <a:lnL w="12700" cap="flat" cmpd="sng" algn="ctr">
                      <a:solidFill>
                        <a:srgbClr val="1F497D">
                          <a:lumMod val="20000"/>
                          <a:lumOff val="80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Víctor Hugo Barrera</a:t>
                      </a: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1F497D">
                          <a:lumMod val="20000"/>
                          <a:lumOff val="80000"/>
                        </a:srgbClr>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chemeClr val="tx1"/>
                          </a:solidFill>
                          <a:effectLst/>
                          <a:latin typeface="Arial" charset="0"/>
                          <a:ea typeface="ＭＳ Ｐゴシック" charset="0"/>
                        </a:rPr>
                        <a:t>Fecha reporte</a:t>
                      </a: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19/Abril/2024</a:t>
                      </a: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1F497D">
                          <a:lumMod val="20000"/>
                          <a:lumOff val="80000"/>
                        </a:srgb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00" b="1" i="0" u="none" strike="noStrike" cap="none" normalizeH="0" baseline="0" noProof="0" dirty="0">
                          <a:ln>
                            <a:noFill/>
                          </a:ln>
                          <a:solidFill>
                            <a:schemeClr val="tx1"/>
                          </a:solidFill>
                          <a:effectLst/>
                          <a:latin typeface="Arial" charset="0"/>
                          <a:ea typeface="ＭＳ Ｐゴシック" charset="0"/>
                        </a:rPr>
                        <a:t>Budget</a:t>
                      </a: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rgbClr val="C6D9F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320888">
                <a:tc rowSpan="2">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a:ln>
                            <a:noFill/>
                          </a:ln>
                          <a:solidFill>
                            <a:schemeClr val="tx1"/>
                          </a:solidFill>
                          <a:effectLst/>
                          <a:latin typeface="Arial" charset="0"/>
                          <a:ea typeface="ＭＳ Ｐゴシック" charset="0"/>
                        </a:rPr>
                        <a:t>Objetivos</a:t>
                      </a:r>
                    </a:p>
                  </a:txBody>
                  <a:tcPr marT="45714" marB="57143" horzOverflow="overflow">
                    <a:lnL w="12700" cap="flat" cmpd="sng" algn="ctr">
                      <a:solidFill>
                        <a:srgbClr val="1F497D">
                          <a:lumMod val="20000"/>
                          <a:lumOff val="80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rowSpan="2" gridSpan="4">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defRPr/>
                      </a:pPr>
                      <a:r>
                        <a:rPr kumimoji="0" lang="es-ES" sz="1200" b="0" i="0" u="none" strike="noStrike" cap="none" normalizeH="0" baseline="0" noProof="0" dirty="0">
                          <a:ln>
                            <a:noFill/>
                          </a:ln>
                          <a:solidFill>
                            <a:srgbClr val="000000"/>
                          </a:solidFill>
                          <a:effectLst/>
                          <a:latin typeface="Arial" charset="0"/>
                          <a:ea typeface="ＭＳ Ｐゴシック" charset="0"/>
                        </a:rPr>
                        <a:t>Desarrollo de un sistema digital que permita la facturación de productos de una sucursal distribuidora de productos farmacéuticos en conjunto con la generación de recibos de nómina de los empleados de dicha sucursal farmacéutica bajo los lineamientos de la CFDI 3.0 ante el SAT.</a:t>
                      </a: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1F497D">
                          <a:lumMod val="20000"/>
                          <a:lumOff val="80000"/>
                        </a:srgbClr>
                      </a:solidFill>
                      <a:prstDash val="solid"/>
                      <a:round/>
                      <a:headEnd type="none" w="med" len="med"/>
                      <a:tailEnd type="none" w="med" len="med"/>
                    </a:lnB>
                    <a:lnTlToBr>
                      <a:noFill/>
                    </a:lnTlToBr>
                    <a:lnBlToTr>
                      <a:noFill/>
                    </a:lnBlToTr>
                    <a:noFill/>
                  </a:tcPr>
                </a:tc>
                <a:tc rowSpan="2" hMerge="1">
                  <a:txBody>
                    <a:bodyPr/>
                    <a:lstStyle/>
                    <a:p>
                      <a:endParaRPr lang="es-ES"/>
                    </a:p>
                  </a:txBody>
                  <a:tcPr/>
                </a:tc>
                <a:tc rowSpan="2" h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chemeClr val="tx1"/>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h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rgbClr val="000000"/>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00" b="1" i="0" u="none" strike="noStrike" cap="none" normalizeH="0" baseline="0" noProof="0" dirty="0" err="1">
                          <a:ln>
                            <a:noFill/>
                          </a:ln>
                          <a:solidFill>
                            <a:schemeClr val="tx1"/>
                          </a:solidFill>
                          <a:effectLst/>
                          <a:latin typeface="Arial" charset="0"/>
                          <a:ea typeface="ＭＳ Ｐゴシック" charset="0"/>
                        </a:rPr>
                        <a:t>Timeframe</a:t>
                      </a:r>
                      <a:endParaRPr kumimoji="0" lang="es-ES" sz="1000" b="1" i="0" u="none" strike="noStrike" cap="none" normalizeH="0" baseline="0" noProof="0" dirty="0">
                        <a:ln>
                          <a:noFill/>
                        </a:ln>
                        <a:solidFill>
                          <a:schemeClr val="tx1"/>
                        </a:solidFill>
                        <a:effectLst/>
                        <a:latin typeface="Arial" charset="0"/>
                        <a:ea typeface="ＭＳ Ｐゴシック" charset="0"/>
                      </a:endParaRP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rgbClr val="C6D9F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0">
                <a:tc v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chemeClr val="tx1"/>
                        </a:solidFill>
                        <a:effectLst/>
                        <a:latin typeface="Arial" charset="0"/>
                        <a:ea typeface="ＭＳ Ｐゴシック" charset="0"/>
                      </a:endParaRPr>
                    </a:p>
                  </a:txBody>
                  <a:tcPr marT="45714" marB="57143" horzOverflow="overflow">
                    <a:lnL w="5715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4" v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rgbClr val="000000"/>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vMerge="1">
                  <a:txBody>
                    <a:bodyPr/>
                    <a:lstStyle/>
                    <a:p>
                      <a:endParaRPr lang="es-ES"/>
                    </a:p>
                  </a:txBody>
                  <a:tcPr/>
                </a:tc>
                <a:tc hMerge="1" v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chemeClr val="tx1"/>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vMerge="1">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n-GB" sz="1200" b="0" i="0" u="none" strike="noStrike" cap="none" normalizeH="0" baseline="0" dirty="0">
                        <a:ln>
                          <a:noFill/>
                        </a:ln>
                        <a:solidFill>
                          <a:srgbClr val="000000"/>
                        </a:solidFill>
                        <a:effectLst/>
                        <a:latin typeface="Arial" charset="0"/>
                        <a:ea typeface="ＭＳ Ｐゴシック" charset="0"/>
                      </a:endParaRPr>
                    </a:p>
                  </a:txBody>
                  <a:tcPr marT="45714" marB="571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00" b="1" i="0" u="none" strike="noStrike" cap="none" normalizeH="0" baseline="0" noProof="0" dirty="0">
                          <a:ln>
                            <a:noFill/>
                          </a:ln>
                          <a:solidFill>
                            <a:schemeClr val="tx1"/>
                          </a:solidFill>
                          <a:effectLst/>
                          <a:latin typeface="Arial" charset="0"/>
                          <a:ea typeface="ＭＳ Ｐゴシック" charset="0"/>
                        </a:rPr>
                        <a:t>People</a:t>
                      </a: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rgbClr val="C6D9F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chemeClr val="tx1"/>
                        </a:solidFill>
                        <a:effectLst/>
                        <a:latin typeface="Arial" charset="0"/>
                        <a:ea typeface="ＭＳ Ｐゴシック" charset="0"/>
                      </a:endParaRPr>
                    </a:p>
                  </a:txBody>
                  <a:tcPr marT="45714" marB="45714" horzOverflow="overflow">
                    <a:lnL w="12700" cap="flat" cmpd="sng" algn="ctr">
                      <a:solidFill>
                        <a:srgbClr val="1F497D">
                          <a:lumMod val="20000"/>
                          <a:lumOff val="80000"/>
                        </a:srgb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98C706"/>
                      </a:solidFill>
                      <a:prstDash val="solid"/>
                      <a:round/>
                      <a:headEnd type="none" w="med" len="med"/>
                      <a:tailEnd type="none" w="med" len="med"/>
                    </a:lnB>
                    <a:lnTlToBr>
                      <a:noFill/>
                    </a:lnTlToBr>
                    <a:lnBlToTr>
                      <a:noFill/>
                    </a:lnBlToTr>
                    <a:solidFill>
                      <a:srgbClr val="95B3D7"/>
                    </a:solidFill>
                  </a:tcPr>
                </a:tc>
                <a:tc gridSpan="4">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chemeClr val="tx1"/>
                        </a:solidFill>
                        <a:effectLst/>
                        <a:latin typeface="Arial" charset="0"/>
                        <a:ea typeface="ＭＳ Ｐゴシック"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F497D">
                          <a:lumMod val="20000"/>
                          <a:lumOff val="80000"/>
                        </a:srgbClr>
                      </a:solidFill>
                      <a:prstDash val="solid"/>
                      <a:round/>
                      <a:headEnd type="none" w="med" len="med"/>
                      <a:tailEnd type="none" w="med" len="med"/>
                    </a:lnT>
                    <a:lnB w="12700" cap="flat" cmpd="sng" algn="ctr">
                      <a:solidFill>
                        <a:srgbClr val="98C706"/>
                      </a:solidFill>
                      <a:prstDash val="solid"/>
                      <a:round/>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00" b="1" i="0" u="none" strike="noStrike" cap="none" normalizeH="0" baseline="0" noProof="0" dirty="0">
                          <a:ln>
                            <a:noFill/>
                          </a:ln>
                          <a:solidFill>
                            <a:schemeClr val="tx1"/>
                          </a:solidFill>
                          <a:effectLst/>
                          <a:latin typeface="Arial" charset="0"/>
                          <a:ea typeface="ＭＳ Ｐゴシック" charset="0"/>
                        </a:rPr>
                        <a:t>Total</a:t>
                      </a: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5B3D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1" i="0" u="none" strike="noStrike" cap="none" normalizeH="0" baseline="0" noProof="0" dirty="0">
                        <a:ln>
                          <a:noFill/>
                        </a:ln>
                        <a:solidFill>
                          <a:srgbClr val="FF0000"/>
                        </a:solidFill>
                        <a:effectLst/>
                        <a:latin typeface="Arial" charset="0"/>
                        <a:ea typeface="ＭＳ Ｐゴシック" charset="0"/>
                      </a:endParaRPr>
                    </a:p>
                  </a:txBody>
                  <a:tcPr marL="0" marR="0" marT="0" marB="0" anchor="ctr" anchorCtr="1" horzOverflow="overflow">
                    <a:lnL w="12700" cap="flat" cmpd="sng" algn="ctr">
                      <a:solidFill>
                        <a:schemeClr val="bg1"/>
                      </a:solidFill>
                      <a:prstDash val="solid"/>
                      <a:round/>
                      <a:headEnd type="none" w="med" len="med"/>
                      <a:tailEnd type="none" w="med" len="med"/>
                    </a:lnL>
                    <a:lnR w="12700" cap="flat" cmpd="sng" algn="ctr">
                      <a:solidFill>
                        <a:srgbClr val="C6D9F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11677">
                <a:tc gridSpan="4">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0" i="0" u="none" strike="noStrike" cap="none" normalizeH="0" baseline="0" noProof="0">
                          <a:ln>
                            <a:noFill/>
                          </a:ln>
                          <a:solidFill>
                            <a:schemeClr val="tx1"/>
                          </a:solidFill>
                          <a:effectLst/>
                          <a:latin typeface="Arial" charset="0"/>
                          <a:ea typeface="ＭＳ Ｐゴシック" charset="0"/>
                        </a:rPr>
                        <a:t>Estado &amp; Avances</a:t>
                      </a:r>
                    </a:p>
                  </a:txBody>
                  <a:tcPr marT="45714" marB="45714" anchor="ctr" horzOverflow="overflow">
                    <a:lnL w="12700" cap="flat" cmpd="sng" algn="ctr">
                      <a:solidFill>
                        <a:srgbClr val="98C706"/>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rgbClr val="98C706"/>
                      </a:solidFill>
                      <a:prstDash val="solid"/>
                      <a:round/>
                      <a:headEnd type="none" w="med" len="med"/>
                      <a:tailEnd type="none" w="med" len="med"/>
                    </a:lnT>
                    <a:lnB w="12700" cap="flat" cmpd="sng" algn="ctr">
                      <a:solidFill>
                        <a:srgbClr val="98C706"/>
                      </a:solidFill>
                      <a:prstDash val="solid"/>
                      <a:round/>
                      <a:headEnd type="none" w="med" len="med"/>
                      <a:tailEnd type="none" w="med" len="med"/>
                    </a:lnB>
                    <a:lnTlToBr>
                      <a:noFill/>
                    </a:lnTlToBr>
                    <a:lnBlToTr>
                      <a:noFill/>
                    </a:lnBlToTr>
                    <a:solidFill>
                      <a:srgbClr val="B7F108"/>
                    </a:solidFill>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1" i="0" u="none" strike="noStrike" cap="none" normalizeH="0" baseline="0" noProof="0" dirty="0">
                          <a:ln>
                            <a:noFill/>
                          </a:ln>
                          <a:solidFill>
                            <a:schemeClr val="bg1"/>
                          </a:solidFill>
                          <a:effectLst/>
                          <a:latin typeface="Arial" charset="0"/>
                          <a:ea typeface="ＭＳ Ｐゴシック" charset="0"/>
                        </a:rPr>
                        <a:t>Cifras imp.</a:t>
                      </a: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98C706"/>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900" b="0" i="0" u="none" strike="noStrike" cap="none" normalizeH="0" baseline="0" noProof="0" dirty="0">
                          <a:ln>
                            <a:noFill/>
                          </a:ln>
                          <a:solidFill>
                            <a:schemeClr val="bg1"/>
                          </a:solidFill>
                          <a:effectLst/>
                          <a:latin typeface="Arial" charset="0"/>
                          <a:ea typeface="ＭＳ Ｐゴシック" charset="0"/>
                        </a:rPr>
                        <a:t>Planificado</a:t>
                      </a: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900" b="0" i="0" u="none" strike="noStrike" cap="none" normalizeH="0" baseline="0" noProof="0" dirty="0">
                          <a:ln>
                            <a:noFill/>
                          </a:ln>
                          <a:solidFill>
                            <a:schemeClr val="bg1"/>
                          </a:solidFill>
                          <a:effectLst/>
                          <a:latin typeface="Arial" charset="0"/>
                          <a:ea typeface="ＭＳ Ｐゴシック" charset="0"/>
                        </a:rPr>
                        <a:t>Estimación fin | Actual</a:t>
                      </a:r>
                    </a:p>
                  </a:txBody>
                  <a:tcPr marT="45714" marB="45714" anchor="ctr" horzOverflow="overflow">
                    <a:lnL w="12700" cap="flat" cmpd="sng" algn="ctr">
                      <a:solidFill>
                        <a:schemeClr val="bg1"/>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308366">
                <a:tc rowSpan="5" gridSpan="4">
                  <a:txBody>
                    <a:bodyPr/>
                    <a:lstStyle/>
                    <a:p>
                      <a:pPr marL="231775" marR="0" lvl="0" indent="-231775" algn="l" defTabSz="914400" rtl="0" eaLnBrk="1" fontAlgn="base" latinLnBrk="0" hangingPunct="1">
                        <a:lnSpc>
                          <a:spcPct val="105000"/>
                        </a:lnSpc>
                        <a:spcBef>
                          <a:spcPct val="45000"/>
                        </a:spcBef>
                        <a:spcAft>
                          <a:spcPct val="0"/>
                        </a:spcAft>
                        <a:buClr>
                          <a:srgbClr val="B7F108"/>
                        </a:buClr>
                        <a:buSzPct val="75000"/>
                        <a:buFont typeface="Wingdings" charset="2"/>
                        <a:buChar char="ü"/>
                        <a:tabLst/>
                      </a:pPr>
                      <a:r>
                        <a:rPr kumimoji="0" lang="es-ES" sz="1200" b="0" i="0" u="none" strike="noStrike" cap="none" normalizeH="0" baseline="0" noProof="0" dirty="0">
                          <a:ln>
                            <a:noFill/>
                          </a:ln>
                          <a:solidFill>
                            <a:srgbClr val="000000"/>
                          </a:solidFill>
                          <a:effectLst/>
                          <a:latin typeface="Arial" charset="0"/>
                          <a:ea typeface="ＭＳ Ｐゴシック" charset="0"/>
                        </a:rPr>
                        <a:t>Base de datos armada</a:t>
                      </a:r>
                    </a:p>
                    <a:p>
                      <a:pPr marL="231775" marR="0" lvl="0" indent="-231775" algn="l" defTabSz="914400" rtl="0" eaLnBrk="1" fontAlgn="base" latinLnBrk="0" hangingPunct="1">
                        <a:lnSpc>
                          <a:spcPct val="105000"/>
                        </a:lnSpc>
                        <a:spcBef>
                          <a:spcPct val="45000"/>
                        </a:spcBef>
                        <a:spcAft>
                          <a:spcPct val="0"/>
                        </a:spcAft>
                        <a:buClr>
                          <a:srgbClr val="B7F108"/>
                        </a:buClr>
                        <a:buSzPct val="75000"/>
                        <a:buFont typeface="Wingdings" charset="2"/>
                        <a:buChar char="ü"/>
                        <a:tabLst/>
                      </a:pPr>
                      <a:r>
                        <a:rPr kumimoji="0" lang="es-ES" sz="1200" b="0" i="0" u="none" strike="noStrike" cap="none" normalizeH="0" baseline="0" noProof="0" dirty="0">
                          <a:ln>
                            <a:noFill/>
                          </a:ln>
                          <a:solidFill>
                            <a:srgbClr val="000000"/>
                          </a:solidFill>
                          <a:effectLst/>
                          <a:latin typeface="Arial" charset="0"/>
                          <a:ea typeface="ＭＳ Ｐゴシック" charset="0"/>
                        </a:rPr>
                        <a:t>Fase de diseño comenzada.</a:t>
                      </a:r>
                    </a:p>
                    <a:p>
                      <a:pPr marL="231775" marR="0" lvl="0" indent="-231775" algn="l" defTabSz="914400" rtl="0" eaLnBrk="1" fontAlgn="base" latinLnBrk="0" hangingPunct="1">
                        <a:lnSpc>
                          <a:spcPct val="105000"/>
                        </a:lnSpc>
                        <a:spcBef>
                          <a:spcPct val="45000"/>
                        </a:spcBef>
                        <a:spcAft>
                          <a:spcPct val="0"/>
                        </a:spcAft>
                        <a:buClr>
                          <a:srgbClr val="B7F108"/>
                        </a:buClr>
                        <a:buSzPct val="75000"/>
                        <a:buFont typeface="Wingdings" charset="2"/>
                        <a:buChar char="ü"/>
                        <a:tabLst/>
                      </a:pPr>
                      <a:r>
                        <a:rPr kumimoji="0" lang="es-ES" sz="1200" b="0" i="0" u="none" strike="noStrike" cap="none" normalizeH="0" baseline="0" noProof="0" dirty="0">
                          <a:ln>
                            <a:noFill/>
                          </a:ln>
                          <a:solidFill>
                            <a:srgbClr val="000000"/>
                          </a:solidFill>
                          <a:effectLst/>
                          <a:latin typeface="Arial" charset="0"/>
                          <a:ea typeface="ＭＳ Ｐゴシック" charset="0"/>
                        </a:rPr>
                        <a:t>Entornos de desarrollo y </a:t>
                      </a:r>
                      <a:r>
                        <a:rPr kumimoji="0" lang="es-ES" sz="1200" b="0" i="0" u="none" strike="noStrike" cap="none" normalizeH="0" baseline="0" noProof="0" dirty="0" err="1">
                          <a:ln>
                            <a:noFill/>
                          </a:ln>
                          <a:solidFill>
                            <a:srgbClr val="000000"/>
                          </a:solidFill>
                          <a:effectLst/>
                          <a:latin typeface="Arial" charset="0"/>
                          <a:ea typeface="ＭＳ Ｐゴシック" charset="0"/>
                        </a:rPr>
                        <a:t>pre-producción</a:t>
                      </a:r>
                      <a:r>
                        <a:rPr kumimoji="0" lang="es-ES" sz="1200" b="0" i="0" u="none" strike="noStrike" cap="none" normalizeH="0" baseline="0" noProof="0" dirty="0">
                          <a:ln>
                            <a:noFill/>
                          </a:ln>
                          <a:solidFill>
                            <a:srgbClr val="000000"/>
                          </a:solidFill>
                          <a:effectLst/>
                          <a:latin typeface="Arial" charset="0"/>
                          <a:ea typeface="ＭＳ Ｐゴシック" charset="0"/>
                        </a:rPr>
                        <a:t> creados</a:t>
                      </a:r>
                    </a:p>
                    <a:p>
                      <a:pPr marL="231775" marR="0" lvl="0" indent="-231775" algn="l" defTabSz="914400" rtl="0" eaLnBrk="1" fontAlgn="base" latinLnBrk="0" hangingPunct="1">
                        <a:lnSpc>
                          <a:spcPct val="105000"/>
                        </a:lnSpc>
                        <a:spcBef>
                          <a:spcPct val="45000"/>
                        </a:spcBef>
                        <a:spcAft>
                          <a:spcPct val="0"/>
                        </a:spcAft>
                        <a:buClr>
                          <a:srgbClr val="B7F108"/>
                        </a:buClr>
                        <a:buSzPct val="75000"/>
                        <a:buFont typeface="Wingdings" charset="2"/>
                        <a:buChar char="ü"/>
                        <a:tabLst/>
                      </a:pPr>
                      <a:r>
                        <a:rPr kumimoji="0" lang="es-ES" sz="1200" b="0" i="0" u="none" strike="noStrike" cap="none" normalizeH="0" baseline="0" noProof="0" dirty="0">
                          <a:ln>
                            <a:noFill/>
                          </a:ln>
                          <a:solidFill>
                            <a:srgbClr val="000000"/>
                          </a:solidFill>
                          <a:effectLst/>
                          <a:latin typeface="Arial" charset="0"/>
                          <a:ea typeface="ＭＳ Ｐゴシック" charset="0"/>
                        </a:rPr>
                        <a:t>Demostración y liberación de plataforma con usuarios muestra</a:t>
                      </a:r>
                    </a:p>
                  </a:txBody>
                  <a:tcPr marT="45714" marB="45714" horzOverflow="overflow">
                    <a:lnL w="12700" cap="flat" cmpd="sng" algn="ctr">
                      <a:solidFill>
                        <a:srgbClr val="98C706"/>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rgbClr val="98C70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rowSpan="5" hMerge="1">
                  <a:txBody>
                    <a:bodyPr/>
                    <a:lstStyle/>
                    <a:p>
                      <a:endParaRPr lang="es-ES"/>
                    </a:p>
                  </a:txBody>
                  <a:tcPr/>
                </a:tc>
                <a:tc rowSpan="5" hMerge="1">
                  <a:txBody>
                    <a:bodyPr/>
                    <a:lstStyle/>
                    <a:p>
                      <a:endParaRPr lang="es-ES"/>
                    </a:p>
                  </a:txBody>
                  <a:tcPr/>
                </a:tc>
                <a:tc rowSpan="5"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1" i="0" u="none" strike="noStrike" cap="none" normalizeH="0" baseline="0" noProof="0" dirty="0">
                          <a:ln>
                            <a:noFill/>
                          </a:ln>
                          <a:solidFill>
                            <a:schemeClr val="tx1"/>
                          </a:solidFill>
                          <a:effectLst/>
                          <a:latin typeface="Arial" charset="0"/>
                          <a:ea typeface="ＭＳ Ｐゴシック" charset="0"/>
                        </a:rPr>
                        <a:t>Costo ($)</a:t>
                      </a: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100" b="0" i="0" u="none" strike="noStrike" cap="none" normalizeH="0" baseline="0" noProof="0" dirty="0">
                          <a:ln>
                            <a:noFill/>
                          </a:ln>
                          <a:solidFill>
                            <a:srgbClr val="000000"/>
                          </a:solidFill>
                          <a:effectLst/>
                          <a:latin typeface="Arial" charset="0"/>
                          <a:ea typeface="ＭＳ Ｐゴシック" charset="0"/>
                        </a:rPr>
                        <a:t>164,000.00</a:t>
                      </a:r>
                      <a:r>
                        <a:rPr kumimoji="0" lang="es-ES" sz="1200" b="0" i="0" u="none" strike="noStrike" cap="none" normalizeH="0" baseline="0" noProof="0" dirty="0">
                          <a:ln>
                            <a:noFill/>
                          </a:ln>
                          <a:solidFill>
                            <a:srgbClr val="000000"/>
                          </a:solidFill>
                          <a:effectLst/>
                          <a:latin typeface="Arial" charset="0"/>
                          <a:ea typeface="ＭＳ Ｐゴシック" charset="0"/>
                        </a:rPr>
                        <a:t> </a:t>
                      </a: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050" b="0" i="0" u="none" strike="noStrike" cap="none" normalizeH="0" baseline="0" noProof="0" dirty="0">
                          <a:ln>
                            <a:noFill/>
                          </a:ln>
                          <a:solidFill>
                            <a:srgbClr val="000000"/>
                          </a:solidFill>
                          <a:effectLst/>
                          <a:latin typeface="Arial" charset="0"/>
                          <a:ea typeface="ＭＳ Ｐゴシック" charset="0"/>
                        </a:rPr>
                        <a:t>112,139.06 </a:t>
                      </a: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8366">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1" i="0" u="none" strike="noStrike" cap="none" normalizeH="0" baseline="0" noProof="0" dirty="0">
                          <a:ln>
                            <a:noFill/>
                          </a:ln>
                          <a:solidFill>
                            <a:schemeClr val="tx1"/>
                          </a:solidFill>
                          <a:effectLst/>
                          <a:latin typeface="Arial" charset="0"/>
                          <a:ea typeface="ＭＳ Ｐゴシック" charset="0"/>
                        </a:rPr>
                        <a:t>Plazo entrega</a:t>
                      </a: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100" b="0" i="0" u="none" strike="noStrike" cap="none" normalizeH="0" baseline="0" noProof="0" dirty="0">
                          <a:ln>
                            <a:noFill/>
                          </a:ln>
                          <a:solidFill>
                            <a:srgbClr val="000000"/>
                          </a:solidFill>
                          <a:effectLst/>
                          <a:latin typeface="Arial" charset="0"/>
                          <a:ea typeface="ＭＳ Ｐゴシック" charset="0"/>
                        </a:rPr>
                        <a:t>6-Abr-24</a:t>
                      </a: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100" b="0" i="0" u="none" strike="noStrike" cap="none" normalizeH="0" baseline="0" noProof="0" dirty="0">
                          <a:ln>
                            <a:noFill/>
                          </a:ln>
                          <a:solidFill>
                            <a:srgbClr val="000000"/>
                          </a:solidFill>
                          <a:effectLst/>
                          <a:latin typeface="Arial" charset="0"/>
                          <a:ea typeface="ＭＳ Ｐゴシック" charset="0"/>
                        </a:rPr>
                        <a:t>20-Abr-24</a:t>
                      </a: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08366">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endParaRPr lang="es-ES" dirty="0"/>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0679">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endParaRPr lang="es-ES"/>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algn="ctr"/>
                      <a:endParaRPr lang="es-ES" noProof="0"/>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algn="ctr"/>
                      <a:endParaRPr lang="es-ES" noProof="0" dirty="0"/>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60679">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endParaRPr lang="es-ES"/>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algn="ctr"/>
                      <a:endParaRPr lang="es-ES" noProof="0"/>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tc>
                  <a:txBody>
                    <a:bodyPr/>
                    <a:lstStyle/>
                    <a:p>
                      <a:pPr algn="ctr"/>
                      <a:endParaRPr lang="es-ES" noProof="0" dirty="0"/>
                    </a:p>
                  </a:txBody>
                  <a:tcPr marT="45714" marB="45714" horzOverflow="overflow">
                    <a:lnL w="12700" cap="flat" cmpd="sng" algn="ctr">
                      <a:solidFill>
                        <a:schemeClr val="folHlink"/>
                      </a:solidFill>
                      <a:prstDash val="solid"/>
                      <a:round/>
                      <a:headEnd type="none" w="med" len="med"/>
                      <a:tailEnd type="none" w="med" len="med"/>
                    </a:lnL>
                    <a:lnR w="12700" cap="flat" cmpd="sng" algn="ctr">
                      <a:solidFill>
                        <a:srgbClr val="80008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42803">
                <a:tc gridSpan="2">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0" i="0" u="none" strike="noStrike" cap="none" normalizeH="0" baseline="0" noProof="0" dirty="0">
                          <a:ln>
                            <a:noFill/>
                          </a:ln>
                          <a:solidFill>
                            <a:schemeClr val="tx1"/>
                          </a:solidFill>
                          <a:effectLst/>
                          <a:latin typeface="Arial" charset="0"/>
                          <a:ea typeface="ＭＳ Ｐゴシック" charset="0"/>
                        </a:rPr>
                        <a:t>Problemas (P) o Riesgos (R)</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8C317"/>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0" i="0" u="none" strike="noStrike" cap="none" normalizeH="0" baseline="0" noProof="0">
                          <a:ln>
                            <a:noFill/>
                          </a:ln>
                          <a:solidFill>
                            <a:schemeClr val="tx1"/>
                          </a:solidFill>
                          <a:effectLst/>
                          <a:latin typeface="Arial" charset="0"/>
                          <a:ea typeface="ＭＳ Ｐゴシック" charset="0"/>
                        </a:rPr>
                        <a:t>Acciones / Recomendaciones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8C317"/>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0" i="0" u="none" strike="noStrike" cap="none" normalizeH="0" baseline="0" noProof="0">
                          <a:ln>
                            <a:noFill/>
                          </a:ln>
                          <a:solidFill>
                            <a:schemeClr val="tx1"/>
                          </a:solidFill>
                          <a:effectLst/>
                          <a:latin typeface="Arial" charset="0"/>
                          <a:ea typeface="ＭＳ Ｐゴシック" charset="0"/>
                        </a:rPr>
                        <a:t>Quién</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8C317"/>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600" b="0" i="0" u="none" strike="noStrike" cap="none" normalizeH="0" baseline="0" noProof="0">
                          <a:ln>
                            <a:noFill/>
                          </a:ln>
                          <a:solidFill>
                            <a:schemeClr val="tx1"/>
                          </a:solidFill>
                          <a:effectLst/>
                          <a:latin typeface="Arial" charset="0"/>
                          <a:ea typeface="ＭＳ Ｐゴシック" charset="0"/>
                        </a:rPr>
                        <a:t>Fecha</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8C317"/>
                    </a:solidFill>
                  </a:tcPr>
                </a:tc>
                <a:extLst>
                  <a:ext uri="{0D108BD9-81ED-4DB2-BD59-A6C34878D82A}">
                    <a16:rowId xmlns:a16="http://schemas.microsoft.com/office/drawing/2014/main" val="10011"/>
                  </a:ext>
                </a:extLst>
              </a:tr>
              <a:tr h="519683">
                <a:tc gridSpan="2">
                  <a:txBody>
                    <a:bodyPr/>
                    <a:lstStyle/>
                    <a:p>
                      <a:pPr marL="176213" marR="0" lvl="0" indent="-176213" algn="l" defTabSz="914400" rtl="0" eaLnBrk="1" fontAlgn="base" latinLnBrk="0" hangingPunct="1">
                        <a:lnSpc>
                          <a:spcPct val="105000"/>
                        </a:lnSpc>
                        <a:spcBef>
                          <a:spcPct val="45000"/>
                        </a:spcBef>
                        <a:spcAft>
                          <a:spcPct val="0"/>
                        </a:spcAft>
                        <a:buClr>
                          <a:srgbClr val="FAB400"/>
                        </a:buClr>
                        <a:buSzPct val="75000"/>
                        <a:buFont typeface="Arial"/>
                        <a:buChar char="•"/>
                        <a:tabLst/>
                      </a:pPr>
                      <a:r>
                        <a:rPr kumimoji="0" lang="es-ES" sz="1200" b="0" i="0" u="none" strike="noStrike" cap="none" normalizeH="0" baseline="0" noProof="0" dirty="0">
                          <a:ln>
                            <a:noFill/>
                          </a:ln>
                          <a:solidFill>
                            <a:srgbClr val="000000"/>
                          </a:solidFill>
                          <a:effectLst/>
                          <a:latin typeface="Arial" charset="0"/>
                          <a:ea typeface="ＭＳ Ｐゴシック" charset="0"/>
                        </a:rPr>
                        <a:t>(P) Código fuente/base de datos puede ser vulnerada o perderse por robo/infiltración</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MX" sz="1200" b="0" i="0" u="none" strike="noStrike" cap="none" normalizeH="0" baseline="0" noProof="0" dirty="0">
                          <a:ln>
                            <a:noFill/>
                          </a:ln>
                          <a:solidFill>
                            <a:srgbClr val="000000"/>
                          </a:solidFill>
                          <a:effectLst/>
                          <a:latin typeface="Arial" charset="0"/>
                          <a:ea typeface="ＭＳ Ｐゴシック" charset="0"/>
                        </a:rPr>
                        <a:t>Respaldar información tanto en formato físico como nube corporativa o cuentas en nube para evitar pérdida de datos y retrabajo.</a:t>
                      </a: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DBA/Dev</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06-04-24</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593814">
                <a:tc gridSpan="2">
                  <a:txBody>
                    <a:bodyPr/>
                    <a:lstStyle/>
                    <a:p>
                      <a:pPr marL="171450" marR="0" lvl="0" indent="-171450" algn="l" defTabSz="914400" rtl="0" eaLnBrk="1" fontAlgn="base" latinLnBrk="0" hangingPunct="1">
                        <a:lnSpc>
                          <a:spcPct val="105000"/>
                        </a:lnSpc>
                        <a:spcBef>
                          <a:spcPct val="45000"/>
                        </a:spcBef>
                        <a:spcAft>
                          <a:spcPct val="0"/>
                        </a:spcAft>
                        <a:buClr>
                          <a:srgbClr val="FAB400"/>
                        </a:buClr>
                        <a:buSzPct val="75000"/>
                        <a:buFont typeface="Arial"/>
                        <a:buChar char="•"/>
                        <a:tabLst/>
                      </a:pPr>
                      <a:r>
                        <a:rPr kumimoji="0" lang="es-ES" sz="1200" b="0" i="0" u="none" strike="noStrike" cap="none" normalizeH="0" baseline="0" noProof="0" dirty="0">
                          <a:ln>
                            <a:noFill/>
                          </a:ln>
                          <a:solidFill>
                            <a:srgbClr val="000000"/>
                          </a:solidFill>
                          <a:effectLst/>
                          <a:latin typeface="Arial" charset="0"/>
                          <a:ea typeface="ＭＳ Ｐゴシック" charset="0"/>
                        </a:rPr>
                        <a:t>(P) Pérdida/robo de equipo por factores externos y/o robo intencional por cuestiones personales</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Mitigar los daños y pérdidas por posible pérdida de datos y retraso en el proceso</a:t>
                      </a:r>
                    </a:p>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PM</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19-05-24</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08366">
                <a:tc gridSpan="2">
                  <a:txBody>
                    <a:bodyPr/>
                    <a:lstStyle/>
                    <a:p>
                      <a:pPr marL="176213" marR="0" lvl="0" indent="-176213" algn="l" defTabSz="914400" rtl="0" eaLnBrk="1" fontAlgn="base" latinLnBrk="0" hangingPunct="1">
                        <a:lnSpc>
                          <a:spcPct val="105000"/>
                        </a:lnSpc>
                        <a:spcBef>
                          <a:spcPct val="45000"/>
                        </a:spcBef>
                        <a:spcAft>
                          <a:spcPct val="0"/>
                        </a:spcAft>
                        <a:buClr>
                          <a:srgbClr val="FAB400"/>
                        </a:buClr>
                        <a:buSzPct val="75000"/>
                        <a:buFont typeface="Arial"/>
                        <a:buChar char="•"/>
                        <a:tabLst/>
                      </a:pPr>
                      <a:r>
                        <a:rPr kumimoji="0" lang="es-ES" sz="1200" b="0" i="0" u="none" strike="noStrike" cap="none" normalizeH="0" baseline="0" noProof="0" dirty="0">
                          <a:ln>
                            <a:noFill/>
                          </a:ln>
                          <a:solidFill>
                            <a:srgbClr val="000000"/>
                          </a:solidFill>
                          <a:effectLst/>
                          <a:latin typeface="Arial" charset="0"/>
                          <a:ea typeface="ＭＳ Ｐゴシック" charset="0"/>
                        </a:rPr>
                        <a:t>(R) Contagio por Covid-19 en algún miembro del equipo</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Contar con un respaldo del proyecto en la nube así como cada miembro cuente con el respaldo de forma local para evitar retrasos</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Todos</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21-05-24</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468874">
                <a:tc gridSpan="2">
                  <a:txBody>
                    <a:bodyPr/>
                    <a:lstStyle/>
                    <a:p>
                      <a:pPr marL="176213" marR="0" lvl="0" indent="-176213" algn="l" defTabSz="914400" rtl="0" eaLnBrk="1" fontAlgn="base" latinLnBrk="0" hangingPunct="1">
                        <a:lnSpc>
                          <a:spcPct val="105000"/>
                        </a:lnSpc>
                        <a:spcBef>
                          <a:spcPct val="45000"/>
                        </a:spcBef>
                        <a:spcAft>
                          <a:spcPct val="0"/>
                        </a:spcAft>
                        <a:buClr>
                          <a:srgbClr val="FAB400"/>
                        </a:buClr>
                        <a:buSzPct val="75000"/>
                        <a:buFont typeface="Arial"/>
                        <a:buChar char="•"/>
                        <a:tabLst/>
                      </a:pPr>
                      <a:r>
                        <a:rPr kumimoji="0" lang="es-ES" sz="1200" b="0" i="0" u="none" strike="noStrike" cap="none" normalizeH="0" baseline="0" noProof="0" dirty="0">
                          <a:ln>
                            <a:noFill/>
                          </a:ln>
                          <a:solidFill>
                            <a:srgbClr val="000000"/>
                          </a:solidFill>
                          <a:effectLst/>
                          <a:latin typeface="Arial" charset="0"/>
                          <a:ea typeface="ＭＳ Ｐゴシック" charset="0"/>
                        </a:rPr>
                        <a:t>(P) Situación personal de fuerza mayor que retrase el desarrollo del proyecto</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Solicitar apoyo entre el resto del equipo o con otros equipos para evitar más retrasos e incidentes</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Todos</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r>
                        <a:rPr kumimoji="0" lang="es-ES" sz="1200" b="0" i="0" u="none" strike="noStrike" cap="none" normalizeH="0" baseline="0" noProof="0" dirty="0">
                          <a:ln>
                            <a:noFill/>
                          </a:ln>
                          <a:solidFill>
                            <a:srgbClr val="000000"/>
                          </a:solidFill>
                          <a:effectLst/>
                          <a:latin typeface="Arial" charset="0"/>
                          <a:ea typeface="ＭＳ Ｐゴシック" charset="0"/>
                        </a:rPr>
                        <a:t>21-05-24</a:t>
                      </a: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468874">
                <a:tc gridSpan="2">
                  <a:txBody>
                    <a:bodyPr/>
                    <a:lstStyle/>
                    <a:p>
                      <a:pPr marL="176213" marR="0" lvl="0" indent="-176213" algn="l" defTabSz="914400" rtl="0" eaLnBrk="1" fontAlgn="base" latinLnBrk="0" hangingPunct="1">
                        <a:lnSpc>
                          <a:spcPct val="105000"/>
                        </a:lnSpc>
                        <a:spcBef>
                          <a:spcPct val="45000"/>
                        </a:spcBef>
                        <a:spcAft>
                          <a:spcPct val="0"/>
                        </a:spcAft>
                        <a:buClr>
                          <a:srgbClr val="FAB400"/>
                        </a:buClr>
                        <a:buSzPct val="75000"/>
                        <a:buFont typeface="Arial"/>
                        <a:buChar char="•"/>
                        <a:tabLst/>
                      </a:pPr>
                      <a:endParaRPr kumimoji="0" lang="es-ES" sz="1200" b="0" i="0" u="none" strike="noStrike" cap="none" normalizeH="0" baseline="0" noProof="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hMerge="1">
                  <a:txBody>
                    <a:bodyPr/>
                    <a:lstStyle/>
                    <a:p>
                      <a:endParaRPr lang="es-ES"/>
                    </a:p>
                  </a:txBody>
                  <a:tcPr/>
                </a:tc>
                <a:tc hMerge="1">
                  <a:txBody>
                    <a:bodyPr/>
                    <a:lstStyle/>
                    <a:p>
                      <a:endParaRPr lang="es-ES"/>
                    </a:p>
                  </a:txBody>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FAB400"/>
                        </a:buClr>
                        <a:buSzPct val="75000"/>
                        <a:buFont typeface="Arial" charset="0"/>
                        <a:buNone/>
                        <a:tabLst/>
                      </a:pPr>
                      <a:endParaRPr kumimoji="0" lang="es-ES" sz="1200" b="0" i="0" u="none" strike="noStrike" cap="none" normalizeH="0" baseline="0" noProof="0" dirty="0">
                        <a:ln>
                          <a:noFill/>
                        </a:ln>
                        <a:solidFill>
                          <a:srgbClr val="000000"/>
                        </a:solidFill>
                        <a:effectLst/>
                        <a:latin typeface="Arial" charset="0"/>
                        <a:ea typeface="ＭＳ Ｐゴシック" charset="0"/>
                      </a:endParaRPr>
                    </a:p>
                  </a:txBody>
                  <a:tcPr marT="45714" marB="45714" horzOverflow="overflow">
                    <a:lnL w="12700" cap="flat" cmpd="sng" algn="ctr">
                      <a:solidFill>
                        <a:srgbClr val="F8C317"/>
                      </a:solidFill>
                      <a:prstDash val="solid"/>
                      <a:round/>
                      <a:headEnd type="none" w="med" len="med"/>
                      <a:tailEnd type="none" w="med" len="med"/>
                    </a:lnL>
                    <a:lnR w="12700" cap="flat" cmpd="sng" algn="ctr">
                      <a:solidFill>
                        <a:srgbClr val="F8C317"/>
                      </a:solidFill>
                      <a:prstDash val="solid"/>
                      <a:round/>
                      <a:headEnd type="none" w="med" len="med"/>
                      <a:tailEnd type="none" w="med" len="med"/>
                    </a:lnR>
                    <a:lnT w="12700" cap="flat" cmpd="sng" algn="ctr">
                      <a:solidFill>
                        <a:srgbClr val="F8C317"/>
                      </a:solidFill>
                      <a:prstDash val="solid"/>
                      <a:round/>
                      <a:headEnd type="none" w="med" len="med"/>
                      <a:tailEnd type="none" w="med" len="med"/>
                    </a:lnT>
                    <a:lnB w="12700" cap="flat" cmpd="sng" algn="ctr">
                      <a:solidFill>
                        <a:srgbClr val="F8C317"/>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9550568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2207</TotalTime>
  <Words>271</Words>
  <Application>Microsoft Office PowerPoint</Application>
  <PresentationFormat>Presentación en pantalla (4:3)</PresentationFormat>
  <Paragraphs>49</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Wingdings</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dc:creator>
  <cp:lastModifiedBy>Víctor Hugo Barrera Arenas</cp:lastModifiedBy>
  <cp:revision>17</cp:revision>
  <dcterms:created xsi:type="dcterms:W3CDTF">2017-03-26T08:35:33Z</dcterms:created>
  <dcterms:modified xsi:type="dcterms:W3CDTF">2024-05-25T03:48:05Z</dcterms:modified>
</cp:coreProperties>
</file>