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2" r:id="rId3"/>
    <p:sldId id="269" r:id="rId4"/>
    <p:sldId id="271" r:id="rId5"/>
    <p:sldId id="276" r:id="rId6"/>
    <p:sldId id="268" r:id="rId7"/>
    <p:sldId id="272" r:id="rId8"/>
    <p:sldId id="277" r:id="rId9"/>
    <p:sldId id="273" r:id="rId10"/>
    <p:sldId id="275" r:id="rId11"/>
    <p:sldId id="278" r:id="rId12"/>
    <p:sldId id="279" r:id="rId13"/>
    <p:sldId id="26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000"/>
    <a:srgbClr val="0B223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3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순재[ 대학원석사과정재학 / 전기전자공학과 ]" userId="88af96e6-5d7a-4a2d-90dd-d9a95151a793" providerId="ADAL" clId="{A3CA0E24-8C73-43D0-A7D3-06A87D2458DC}"/>
    <pc:docChg chg="modSld">
      <pc:chgData name="황순재[ 대학원석사과정재학 / 전기전자공학과 ]" userId="88af96e6-5d7a-4a2d-90dd-d9a95151a793" providerId="ADAL" clId="{A3CA0E24-8C73-43D0-A7D3-06A87D2458DC}" dt="2022-06-07T05:47:07.724" v="1" actId="1076"/>
      <pc:docMkLst>
        <pc:docMk/>
      </pc:docMkLst>
      <pc:sldChg chg="modSp mod">
        <pc:chgData name="황순재[ 대학원석사과정재학 / 전기전자공학과 ]" userId="88af96e6-5d7a-4a2d-90dd-d9a95151a793" providerId="ADAL" clId="{A3CA0E24-8C73-43D0-A7D3-06A87D2458DC}" dt="2022-06-07T05:47:07.724" v="1" actId="1076"/>
        <pc:sldMkLst>
          <pc:docMk/>
          <pc:sldMk cId="1952558625" sldId="271"/>
        </pc:sldMkLst>
        <pc:picChg chg="mod">
          <ac:chgData name="황순재[ 대학원석사과정재학 / 전기전자공학과 ]" userId="88af96e6-5d7a-4a2d-90dd-d9a95151a793" providerId="ADAL" clId="{A3CA0E24-8C73-43D0-A7D3-06A87D2458DC}" dt="2022-06-07T05:47:07.724" v="1" actId="1076"/>
          <ac:picMkLst>
            <pc:docMk/>
            <pc:sldMk cId="1952558625" sldId="271"/>
            <ac:picMk id="9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83E23-E1B5-4AC7-8A14-94D8800BABD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FEEEB-859F-4813-BE59-FE3772F8D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966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AC85C-30F4-4B8E-BFB0-5FC8105A5D3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960B3-B559-40CF-82A2-A38D81C47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306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세미나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39552" y="1598935"/>
            <a:ext cx="8136904" cy="175805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000" b="1" baseline="0">
                <a:solidFill>
                  <a:srgbClr val="0B223C"/>
                </a:solidFill>
                <a:latin typeface="+mj-lt"/>
                <a:ea typeface="Adobe 고딕 Std B" pitchFamily="34" charset="-127"/>
              </a:defRPr>
            </a:lvl1pPr>
          </a:lstStyle>
          <a:p>
            <a:r>
              <a:rPr lang="en-US" altLang="ko-KR" dirty="0"/>
              <a:t>Main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29000"/>
            <a:ext cx="7056784" cy="1080120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1" baseline="0">
                <a:solidFill>
                  <a:srgbClr val="0B223C"/>
                </a:solidFill>
                <a:latin typeface="+mj-lt"/>
                <a:ea typeface="Adobe 고딕 Std B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Name of the authors</a:t>
            </a:r>
          </a:p>
          <a:p>
            <a:endParaRPr lang="ko-KR" altLang="en-US" dirty="0"/>
          </a:p>
        </p:txBody>
      </p:sp>
      <p:pic>
        <p:nvPicPr>
          <p:cNvPr id="7" name="Picture 1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551"/>
            <a:ext cx="19812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/>
          <p:cNvSpPr>
            <a:spLocks/>
          </p:cNvSpPr>
          <p:nvPr userDrawn="1"/>
        </p:nvSpPr>
        <p:spPr bwMode="auto">
          <a:xfrm>
            <a:off x="304800" y="3213100"/>
            <a:ext cx="8610600" cy="76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latinLnBrk="0"/>
            <a:endParaRPr kumimoji="0" lang="ko-KR" altLang="en-US">
              <a:ea typeface="굴림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43608" y="4581128"/>
            <a:ext cx="7056784" cy="7920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>
                <a:solidFill>
                  <a:srgbClr val="0B223C"/>
                </a:solidFill>
                <a:latin typeface="+mj-lt"/>
                <a:ea typeface="Adobe 고딕 Std B" pitchFamily="34" charset="-127"/>
              </a:defRPr>
            </a:lvl1pPr>
          </a:lstStyle>
          <a:p>
            <a:pPr lvl="0"/>
            <a:r>
              <a:rPr lang="en-US" altLang="ko-KR" dirty="0"/>
              <a:t>Affiliations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42988" y="5445224"/>
            <a:ext cx="7058025" cy="43204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500" b="1" baseline="0">
                <a:solidFill>
                  <a:srgbClr val="0B223C"/>
                </a:solidFill>
                <a:latin typeface="+mj-lt"/>
                <a:ea typeface="Adobe 고딕 Std B" pitchFamily="34" charset="-127"/>
              </a:defRPr>
            </a:lvl1pPr>
          </a:lstStyle>
          <a:p>
            <a:pPr lvl="0"/>
            <a:r>
              <a:rPr lang="en-US" altLang="ko-KR" dirty="0"/>
              <a:t>Journal or conference name and year</a:t>
            </a:r>
            <a:endParaRPr lang="ko-KR" altLang="en-US" dirty="0"/>
          </a:p>
        </p:txBody>
      </p:sp>
      <p:sp>
        <p:nvSpPr>
          <p:cNvPr id="19" name="Rectangle 14"/>
          <p:cNvSpPr>
            <a:spLocks/>
          </p:cNvSpPr>
          <p:nvPr userDrawn="1"/>
        </p:nvSpPr>
        <p:spPr bwMode="auto">
          <a:xfrm>
            <a:off x="5724128" y="6237312"/>
            <a:ext cx="33481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l" latinLnBrk="0"/>
            <a:r>
              <a:rPr kumimoji="0" lang="en-US" altLang="ko-KR" sz="14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Lucida Grande"/>
              </a:rPr>
              <a:t>HIgh</a:t>
            </a:r>
            <a:r>
              <a:rPr kumimoji="0" lang="en-US" altLang="ko-KR" sz="1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Lucida Grande"/>
              </a:rPr>
              <a:t> Performance </a:t>
            </a:r>
          </a:p>
          <a:p>
            <a:pPr algn="l" latinLnBrk="0"/>
            <a:r>
              <a:rPr kumimoji="0" lang="en-US" altLang="ko-KR" sz="1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Lucida Grande"/>
              </a:rPr>
              <a:t>                   Computing &amp; Systems LAB</a:t>
            </a:r>
          </a:p>
        </p:txBody>
      </p:sp>
      <p:pic>
        <p:nvPicPr>
          <p:cNvPr id="2054" name="Picture 6" descr="E:\Downloads\KU\logo_ui%289%29\logo_eng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09320"/>
            <a:ext cx="1009493" cy="36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2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대외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23528" y="764704"/>
            <a:ext cx="8620496" cy="79208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3000" b="1" baseline="0">
                <a:solidFill>
                  <a:srgbClr val="0B223C"/>
                </a:solidFill>
                <a:latin typeface="+mj-lt"/>
                <a:ea typeface="Adobe 고딕 Std B" pitchFamily="34" charset="-127"/>
              </a:defRPr>
            </a:lvl1pPr>
          </a:lstStyle>
          <a:p>
            <a:r>
              <a:rPr lang="en-US" altLang="ko-KR" dirty="0"/>
              <a:t>Main Title</a:t>
            </a:r>
            <a:endParaRPr lang="ko-KR" altLang="en-US" dirty="0"/>
          </a:p>
        </p:txBody>
      </p:sp>
      <p:pic>
        <p:nvPicPr>
          <p:cNvPr id="14" name="Picture 1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832" y="161669"/>
            <a:ext cx="19812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텍스트 개체 틀 26"/>
          <p:cNvSpPr>
            <a:spLocks noGrp="1"/>
          </p:cNvSpPr>
          <p:nvPr>
            <p:ph type="body" sz="quarter" idx="18" hasCustomPrompt="1"/>
          </p:nvPr>
        </p:nvSpPr>
        <p:spPr>
          <a:xfrm>
            <a:off x="15776" y="6470137"/>
            <a:ext cx="3260080" cy="260400"/>
          </a:xfrm>
        </p:spPr>
        <p:txBody>
          <a:bodyPr>
            <a:noAutofit/>
          </a:bodyPr>
          <a:lstStyle>
            <a:lvl1pPr marL="0" indent="0">
              <a:buNone/>
              <a:defRPr sz="13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day month year, Presentation Location 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6001485" y="6354552"/>
            <a:ext cx="3131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300" b="1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High Performance Computing </a:t>
            </a:r>
          </a:p>
          <a:p>
            <a:r>
              <a:rPr kumimoji="0" lang="en-US" altLang="ko-KR" sz="1300" b="1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                           &amp; Systems Lab</a:t>
            </a:r>
            <a:endParaRPr lang="ko-KR" altLang="en-US" sz="1300" b="1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7" name="Rectangle 20"/>
          <p:cNvSpPr txBox="1">
            <a:spLocks noChangeArrowheads="1"/>
          </p:cNvSpPr>
          <p:nvPr userDrawn="1"/>
        </p:nvSpPr>
        <p:spPr bwMode="auto">
          <a:xfrm>
            <a:off x="2123728" y="4736876"/>
            <a:ext cx="4896544" cy="56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eaLnBrk="0" hangingPunct="0">
              <a:defRPr kumimoji="1" sz="3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kumimoji="1" sz="3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kumimoji="1" sz="3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kumimoji="1" sz="3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kumimoji="1" sz="3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ctr" eaLnBrk="1" latinLnBrk="0" hangingPunct="1">
              <a:lnSpc>
                <a:spcPct val="150000"/>
              </a:lnSpc>
            </a:pPr>
            <a:r>
              <a:rPr kumimoji="0" lang="en-US" altLang="ko-KR" sz="1700" b="1" u="sng" baseline="0" dirty="0">
                <a:solidFill>
                  <a:schemeClr val="tx1"/>
                </a:solidFill>
                <a:latin typeface="Arial" pitchFamily="34" charset="0"/>
                <a:ea typeface="Adobe 고딕 Std B" pitchFamily="34" charset="-127"/>
                <a:cs typeface="Arial" pitchFamily="34" charset="0"/>
                <a:sym typeface="Century Gothic" pitchFamily="34" charset="0"/>
              </a:rPr>
              <a:t>High Performance Computing &amp; Systems Lab</a:t>
            </a:r>
            <a:endParaRPr kumimoji="0" lang="en-US" altLang="ko-KR" sz="1700" b="1" dirty="0">
              <a:solidFill>
                <a:srgbClr val="0B223C"/>
              </a:solidFill>
              <a:latin typeface="Arial" pitchFamily="34" charset="0"/>
              <a:ea typeface="Adobe 고딕 Std B" pitchFamily="34" charset="-127"/>
              <a:cs typeface="Arial" pitchFamily="34" charset="0"/>
              <a:sym typeface="Century Gothic" pitchFamily="34" charset="0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042617" y="5493132"/>
            <a:ext cx="7058767" cy="6001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6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Korea University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40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School</a:t>
            </a:r>
            <a:r>
              <a:rPr lang="en-US" altLang="ko-KR" sz="1400" baseline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of Electrical Engineering</a:t>
            </a:r>
            <a:endParaRPr lang="ko-KR" altLang="en-US" sz="1400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3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16824" cy="418058"/>
          </a:xfrm>
        </p:spPr>
        <p:txBody>
          <a:bodyPr>
            <a:noAutofit/>
          </a:bodyPr>
          <a:lstStyle>
            <a:lvl1pPr algn="l">
              <a:defRPr sz="3000" b="1">
                <a:latin typeface="+mj-lt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472608"/>
          </a:xfrm>
        </p:spPr>
        <p:txBody>
          <a:bodyPr/>
          <a:lstStyle>
            <a:lvl1pPr marL="342900" indent="-342900">
              <a:buClr>
                <a:srgbClr val="9A0000"/>
              </a:buClr>
              <a:buSzPct val="120000"/>
              <a:buFont typeface="Wingdings" pitchFamily="2" charset="2"/>
              <a:buChar char="§"/>
              <a:defRPr sz="2400" b="1">
                <a:latin typeface="+mj-lt"/>
              </a:defRPr>
            </a:lvl1pPr>
            <a:lvl2pPr marL="742950" indent="-285750">
              <a:buClr>
                <a:srgbClr val="9A0000"/>
              </a:buClr>
              <a:buSzPct val="90000"/>
              <a:buFont typeface="Wingdings" pitchFamily="2" charset="2"/>
              <a:buChar char="§"/>
              <a:defRPr sz="2000">
                <a:latin typeface="+mj-lt"/>
              </a:defRPr>
            </a:lvl2pPr>
            <a:lvl3pPr marL="1143000" indent="-228600">
              <a:buSzPct val="70000"/>
              <a:buFont typeface="Wingdings" pitchFamily="2" charset="2"/>
              <a:buChar char="§"/>
              <a:defRPr sz="1800">
                <a:latin typeface="+mj-lt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25" name="직사각형 24"/>
          <p:cNvSpPr/>
          <p:nvPr userDrawn="1"/>
        </p:nvSpPr>
        <p:spPr>
          <a:xfrm>
            <a:off x="3075585" y="6596390"/>
            <a:ext cx="29928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High Performance Computing &amp; Systems Lab</a:t>
            </a:r>
            <a:endParaRPr lang="ko-KR" altLang="en-US" sz="10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8" hasCustomPrompt="1"/>
          </p:nvPr>
        </p:nvSpPr>
        <p:spPr>
          <a:xfrm>
            <a:off x="35496" y="6597600"/>
            <a:ext cx="2952328" cy="260400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day month year, Conference name 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7"/>
          </p:nvPr>
        </p:nvSpPr>
        <p:spPr>
          <a:xfrm>
            <a:off x="8316416" y="6566469"/>
            <a:ext cx="693440" cy="27699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5382D2-711F-49CF-9B6F-BC1DEF6426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52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16824" cy="418058"/>
          </a:xfrm>
        </p:spPr>
        <p:txBody>
          <a:bodyPr>
            <a:noAutofit/>
          </a:bodyPr>
          <a:lstStyle>
            <a:lvl1pPr algn="l">
              <a:defRPr sz="3000" b="1">
                <a:latin typeface="+mj-lt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4320480" cy="5328592"/>
          </a:xfrm>
        </p:spPr>
        <p:txBody>
          <a:bodyPr/>
          <a:lstStyle>
            <a:lvl1pPr marL="342900" indent="-342900">
              <a:buClr>
                <a:srgbClr val="9A0000"/>
              </a:buClr>
              <a:buSzPct val="120000"/>
              <a:buFont typeface="Wingdings" pitchFamily="2" charset="2"/>
              <a:buChar char="§"/>
              <a:defRPr sz="2400" b="1">
                <a:latin typeface="+mj-lt"/>
              </a:defRPr>
            </a:lvl1pPr>
            <a:lvl2pPr marL="742950" indent="-285750">
              <a:buClr>
                <a:srgbClr val="9A0000"/>
              </a:buClr>
              <a:buSzPct val="90000"/>
              <a:buFont typeface="Wingdings" pitchFamily="2" charset="2"/>
              <a:buChar char="§"/>
              <a:defRPr sz="2000">
                <a:latin typeface="+mj-lt"/>
              </a:defRPr>
            </a:lvl2pPr>
            <a:lvl3pPr marL="1143000" indent="-228600">
              <a:buSzPct val="70000"/>
              <a:buFont typeface="Wingdings" pitchFamily="2" charset="2"/>
              <a:buChar char="§"/>
              <a:defRPr sz="1800">
                <a:latin typeface="+mj-lt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25" name="직사각형 24"/>
          <p:cNvSpPr/>
          <p:nvPr userDrawn="1"/>
        </p:nvSpPr>
        <p:spPr>
          <a:xfrm>
            <a:off x="3075585" y="6596390"/>
            <a:ext cx="29928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High Performance Computing &amp; Systems Lab</a:t>
            </a:r>
            <a:endParaRPr lang="ko-KR" altLang="en-US" sz="10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8" hasCustomPrompt="1"/>
          </p:nvPr>
        </p:nvSpPr>
        <p:spPr>
          <a:xfrm>
            <a:off x="35496" y="6597600"/>
            <a:ext cx="2952328" cy="260400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day month year, Conference name 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7"/>
          </p:nvPr>
        </p:nvSpPr>
        <p:spPr>
          <a:xfrm>
            <a:off x="8316416" y="6566469"/>
            <a:ext cx="693440" cy="27699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5382D2-711F-49CF-9B6F-BC1DEF6426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9"/>
          </p:nvPr>
        </p:nvSpPr>
        <p:spPr>
          <a:xfrm>
            <a:off x="4644008" y="1052736"/>
            <a:ext cx="4320480" cy="5328592"/>
          </a:xfrm>
        </p:spPr>
        <p:txBody>
          <a:bodyPr/>
          <a:lstStyle>
            <a:lvl1pPr marL="342900" indent="-342900">
              <a:buClr>
                <a:srgbClr val="9A0000"/>
              </a:buClr>
              <a:buSzPct val="120000"/>
              <a:buFont typeface="Wingdings" pitchFamily="2" charset="2"/>
              <a:buChar char="§"/>
              <a:defRPr sz="2400" b="1">
                <a:latin typeface="+mj-lt"/>
              </a:defRPr>
            </a:lvl1pPr>
            <a:lvl2pPr marL="742950" indent="-285750">
              <a:buClr>
                <a:srgbClr val="9A0000"/>
              </a:buClr>
              <a:buSzPct val="90000"/>
              <a:buFont typeface="Wingdings" pitchFamily="2" charset="2"/>
              <a:buChar char="§"/>
              <a:defRPr sz="2000">
                <a:latin typeface="+mj-lt"/>
              </a:defRPr>
            </a:lvl2pPr>
            <a:lvl3pPr marL="1143000" indent="-228600">
              <a:buSzPct val="70000"/>
              <a:buFont typeface="Wingdings" pitchFamily="2" charset="2"/>
              <a:buChar char="§"/>
              <a:defRPr sz="1800">
                <a:latin typeface="+mj-lt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17483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16824" cy="418058"/>
          </a:xfrm>
        </p:spPr>
        <p:txBody>
          <a:bodyPr>
            <a:noAutofit/>
          </a:bodyPr>
          <a:lstStyle>
            <a:lvl1pPr algn="l">
              <a:defRPr sz="3000" b="1">
                <a:latin typeface="+mj-lt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4320480" cy="4464496"/>
          </a:xfrm>
        </p:spPr>
        <p:txBody>
          <a:bodyPr/>
          <a:lstStyle>
            <a:lvl1pPr marL="342900" indent="-342900">
              <a:buClr>
                <a:srgbClr val="9A0000"/>
              </a:buClr>
              <a:buSzPct val="120000"/>
              <a:buFont typeface="Wingdings" pitchFamily="2" charset="2"/>
              <a:buChar char="§"/>
              <a:defRPr sz="2400" b="1">
                <a:latin typeface="+mj-lt"/>
              </a:defRPr>
            </a:lvl1pPr>
            <a:lvl2pPr marL="742950" indent="-285750">
              <a:buClr>
                <a:srgbClr val="9A0000"/>
              </a:buClr>
              <a:buSzPct val="90000"/>
              <a:buFont typeface="Wingdings" pitchFamily="2" charset="2"/>
              <a:buChar char="§"/>
              <a:defRPr sz="2000">
                <a:latin typeface="+mj-lt"/>
              </a:defRPr>
            </a:lvl2pPr>
            <a:lvl3pPr marL="1143000" indent="-228600">
              <a:buSzPct val="70000"/>
              <a:buFont typeface="Wingdings" pitchFamily="2" charset="2"/>
              <a:buChar char="§"/>
              <a:defRPr sz="1800">
                <a:latin typeface="+mj-lt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25" name="직사각형 24"/>
          <p:cNvSpPr/>
          <p:nvPr userDrawn="1"/>
        </p:nvSpPr>
        <p:spPr>
          <a:xfrm>
            <a:off x="3075585" y="6596390"/>
            <a:ext cx="29928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High Performance Computing &amp; Systems Lab</a:t>
            </a:r>
            <a:endParaRPr lang="ko-KR" altLang="en-US" sz="10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8" hasCustomPrompt="1"/>
          </p:nvPr>
        </p:nvSpPr>
        <p:spPr>
          <a:xfrm>
            <a:off x="35496" y="6597600"/>
            <a:ext cx="2952328" cy="260400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day month year, Conference name 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7"/>
          </p:nvPr>
        </p:nvSpPr>
        <p:spPr>
          <a:xfrm>
            <a:off x="8316416" y="6566469"/>
            <a:ext cx="693440" cy="27699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5382D2-711F-49CF-9B6F-BC1DEF6426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9"/>
          </p:nvPr>
        </p:nvSpPr>
        <p:spPr>
          <a:xfrm>
            <a:off x="4644008" y="1916832"/>
            <a:ext cx="4320480" cy="4464496"/>
          </a:xfrm>
        </p:spPr>
        <p:txBody>
          <a:bodyPr/>
          <a:lstStyle>
            <a:lvl1pPr marL="342900" indent="-342900">
              <a:buClr>
                <a:srgbClr val="9A0000"/>
              </a:buClr>
              <a:buSzPct val="120000"/>
              <a:buFont typeface="Wingdings" pitchFamily="2" charset="2"/>
              <a:buChar char="§"/>
              <a:defRPr sz="2400" b="1">
                <a:latin typeface="+mj-lt"/>
              </a:defRPr>
            </a:lvl1pPr>
            <a:lvl2pPr marL="742950" indent="-285750">
              <a:buClr>
                <a:srgbClr val="9A0000"/>
              </a:buClr>
              <a:buSzPct val="90000"/>
              <a:buFont typeface="Wingdings" pitchFamily="2" charset="2"/>
              <a:buChar char="§"/>
              <a:defRPr sz="2000">
                <a:latin typeface="+mj-lt"/>
              </a:defRPr>
            </a:lvl2pPr>
            <a:lvl3pPr marL="1143000" indent="-228600">
              <a:buSzPct val="70000"/>
              <a:buFont typeface="Wingdings" pitchFamily="2" charset="2"/>
              <a:buChar char="§"/>
              <a:defRPr sz="1800">
                <a:latin typeface="+mj-lt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79513" y="1052736"/>
            <a:ext cx="4320480" cy="86409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4644008" y="1052736"/>
            <a:ext cx="4320480" cy="863600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962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3075585" y="6596390"/>
            <a:ext cx="29928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High Performance Computing &amp; Systems Lab</a:t>
            </a:r>
            <a:endParaRPr lang="ko-KR" altLang="en-US" sz="10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텍스트 개체 틀 26"/>
          <p:cNvSpPr>
            <a:spLocks noGrp="1"/>
          </p:cNvSpPr>
          <p:nvPr>
            <p:ph type="body" sz="quarter" idx="18" hasCustomPrompt="1"/>
          </p:nvPr>
        </p:nvSpPr>
        <p:spPr>
          <a:xfrm>
            <a:off x="35496" y="6597600"/>
            <a:ext cx="2952328" cy="260400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day month year, Conference name </a:t>
            </a:r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25505" y="5505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ko-KR" altLang="en-US" sz="3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B3FE-CD24-4941-B639-EE3EDF3712D5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82D2-711F-49CF-9B6F-BC1DEF642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6" r:id="rId4"/>
    <p:sldLayoutId id="2147483667" r:id="rId5"/>
    <p:sldLayoutId id="2147483651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Multi-robot Task Scheduling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4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로봇은 지도의 정보</a:t>
            </a:r>
            <a:r>
              <a:rPr lang="en-US" altLang="ko-KR" dirty="0"/>
              <a:t>(Task</a:t>
            </a:r>
            <a:r>
              <a:rPr lang="ko-KR" altLang="en-US" dirty="0"/>
              <a:t>의 위치 및 소비되는 에너지</a:t>
            </a:r>
            <a:r>
              <a:rPr lang="en-US" altLang="ko-KR" dirty="0"/>
              <a:t>, </a:t>
            </a:r>
            <a:r>
              <a:rPr lang="ko-KR" altLang="en-US" dirty="0"/>
              <a:t>지형을 지나가는데 필요한 에너지 등</a:t>
            </a:r>
            <a:r>
              <a:rPr lang="en-US" altLang="ko-KR" dirty="0"/>
              <a:t>)</a:t>
            </a:r>
            <a:r>
              <a:rPr lang="ko-KR" altLang="en-US" dirty="0"/>
              <a:t>를 모르는 상태로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로봇의 탐색범위내에 있는 칸의 정보를 습득</a:t>
            </a:r>
            <a:r>
              <a:rPr lang="en-US" altLang="ko-KR" dirty="0"/>
              <a:t> (</a:t>
            </a:r>
            <a:r>
              <a:rPr lang="ko-KR" altLang="en-US" dirty="0"/>
              <a:t>이동시 에너지 소비</a:t>
            </a:r>
            <a:r>
              <a:rPr lang="en-US" altLang="ko-KR" dirty="0"/>
              <a:t>, </a:t>
            </a:r>
            <a:r>
              <a:rPr lang="ko-KR" altLang="en-US" dirty="0"/>
              <a:t>벽의 유무</a:t>
            </a:r>
            <a:r>
              <a:rPr lang="en-US" altLang="ko-KR" dirty="0"/>
              <a:t>, </a:t>
            </a:r>
            <a:r>
              <a:rPr lang="ko-KR" altLang="en-US" dirty="0"/>
              <a:t>작업의 에너지 소비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에너지를 모두 소비한 로봇은 정찰에도 참여할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정보가 습득된 순간 모든 로봇이 정보를 공유하는 것을 가정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35382D2-711F-49CF-9B6F-BC1DEF6426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85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현재 결과는 최종 시점에서의 로봇 상태</a:t>
            </a:r>
            <a:r>
              <a:rPr lang="en-US" altLang="ko-KR" dirty="0"/>
              <a:t>, </a:t>
            </a:r>
            <a:r>
              <a:rPr lang="ko-KR" altLang="en-US" dirty="0"/>
              <a:t>남은 에너지</a:t>
            </a:r>
            <a:r>
              <a:rPr lang="en-US" altLang="ko-KR" dirty="0"/>
              <a:t>, </a:t>
            </a:r>
            <a:r>
              <a:rPr lang="ko-KR" altLang="en-US" dirty="0"/>
              <a:t>작업의 상태 등을 출력하게 되어있습니다</a:t>
            </a:r>
            <a:r>
              <a:rPr lang="en-US" altLang="ko-KR" dirty="0"/>
              <a:t>. </a:t>
            </a:r>
            <a:r>
              <a:rPr lang="ko-KR" altLang="en-US" dirty="0"/>
              <a:t>필요하신 정보의 출력은 편하게 수정하셔서 사용하시면 되겠습니다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함수의 주석된 부분을 참고하세요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Scheduler </a:t>
            </a:r>
            <a:r>
              <a:rPr lang="ko-KR" altLang="en-US" dirty="0"/>
              <a:t>클래스 내에</a:t>
            </a:r>
            <a:r>
              <a:rPr lang="en-US" altLang="ko-KR" dirty="0"/>
              <a:t>, </a:t>
            </a:r>
            <a:r>
              <a:rPr lang="ko-KR" altLang="en-US" dirty="0"/>
              <a:t>필요한 변수 등을 선언하고</a:t>
            </a:r>
            <a:r>
              <a:rPr lang="en-US" altLang="ko-KR" dirty="0"/>
              <a:t>, </a:t>
            </a:r>
            <a:r>
              <a:rPr lang="ko-KR" altLang="en-US" dirty="0"/>
              <a:t>주석을 참고해서 이 부분을 수정하여 </a:t>
            </a:r>
            <a:r>
              <a:rPr lang="ko-KR" altLang="en-US" dirty="0" err="1"/>
              <a:t>스케쥴러를</a:t>
            </a:r>
            <a:r>
              <a:rPr lang="ko-KR" altLang="en-US" dirty="0"/>
              <a:t> 작성하시면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Scheduler </a:t>
            </a:r>
            <a:r>
              <a:rPr lang="ko-KR" altLang="en-US" dirty="0"/>
              <a:t>에서는 각 로봇이 </a:t>
            </a:r>
            <a:r>
              <a:rPr lang="en-US" altLang="ko-KR" dirty="0"/>
              <a:t>idle </a:t>
            </a:r>
            <a:r>
              <a:rPr lang="ko-KR" altLang="en-US" dirty="0"/>
              <a:t>상태에서 랜덤 하게 상 하 좌 우 칸으로 이동하고</a:t>
            </a:r>
            <a:r>
              <a:rPr lang="en-US" altLang="ko-KR" dirty="0"/>
              <a:t>, Drone</a:t>
            </a:r>
            <a:r>
              <a:rPr lang="ko-KR" altLang="en-US" dirty="0"/>
              <a:t>을 제외한 타입의 로봇들이 작업이 존재하는 칸에 도착 시 무조건 실행하도록 코딩 되어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프로그램 내부적으로는 </a:t>
            </a:r>
            <a:r>
              <a:rPr lang="en-US" altLang="ko-KR" dirty="0" err="1"/>
              <a:t>moving_progress</a:t>
            </a:r>
            <a:r>
              <a:rPr lang="en-US" altLang="ko-KR" dirty="0"/>
              <a:t>, </a:t>
            </a:r>
            <a:r>
              <a:rPr lang="en-US" altLang="ko-KR" dirty="0" err="1"/>
              <a:t>task_progress</a:t>
            </a:r>
            <a:r>
              <a:rPr lang="en-US" altLang="ko-KR" dirty="0"/>
              <a:t> </a:t>
            </a:r>
            <a:r>
              <a:rPr lang="ko-KR" altLang="en-US" dirty="0"/>
              <a:t>등의 변수를 이용해 </a:t>
            </a:r>
            <a:r>
              <a:rPr lang="en-US" altLang="ko-KR" dirty="0" err="1"/>
              <a:t>time_step</a:t>
            </a:r>
            <a:r>
              <a:rPr lang="ko-KR" altLang="en-US" dirty="0"/>
              <a:t>마다 일정량의 에너지를 소모하며 </a:t>
            </a:r>
            <a:r>
              <a:rPr lang="en-US" altLang="ko-KR" dirty="0"/>
              <a:t>progress</a:t>
            </a:r>
            <a:r>
              <a:rPr lang="ko-KR" altLang="en-US" dirty="0"/>
              <a:t>가 진행됨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에러나 불명확한 부분이 있다면 문의를 주시고</a:t>
            </a:r>
            <a:r>
              <a:rPr lang="en-US" altLang="ko-KR" dirty="0"/>
              <a:t>, </a:t>
            </a:r>
            <a:r>
              <a:rPr lang="ko-KR" altLang="en-US" dirty="0"/>
              <a:t>수정하여 사용해도 좋습니다</a:t>
            </a:r>
            <a:r>
              <a:rPr lang="en-US" altLang="ko-KR" dirty="0"/>
              <a:t>. </a:t>
            </a:r>
            <a:r>
              <a:rPr lang="ko-KR" altLang="en-US" dirty="0"/>
              <a:t>수정할 시에는 꼭 제보 바랍니다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35382D2-711F-49CF-9B6F-BC1DEF6426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47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92924-A6EF-1305-B85A-249F2C6B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53F93-511D-E79F-65AE-169DBD41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Algorithm proposal : 6/8</a:t>
            </a:r>
          </a:p>
          <a:p>
            <a:endParaRPr lang="en-US" altLang="ko-KR" dirty="0"/>
          </a:p>
          <a:p>
            <a:r>
              <a:rPr lang="en-US" altLang="ko-KR" dirty="0"/>
              <a:t>Final Presentation : 6/21</a:t>
            </a:r>
          </a:p>
          <a:p>
            <a:endParaRPr lang="en-US" altLang="ko-KR" dirty="0"/>
          </a:p>
          <a:p>
            <a:r>
              <a:rPr lang="en-US" altLang="ko-KR"/>
              <a:t>Final Report : 6/24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E-mail : swingchipgogo@gmail.com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59565-FC71-F20D-FC71-FAF5AC7C9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D8B2E2-3759-F55A-5379-B10B33B945A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35382D2-711F-49CF-9B6F-BC1DEF6426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88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4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3384376" cy="5472608"/>
          </a:xfrm>
        </p:spPr>
        <p:txBody>
          <a:bodyPr/>
          <a:lstStyle/>
          <a:p>
            <a:r>
              <a:rPr lang="en-US" altLang="ko-KR" dirty="0"/>
              <a:t>Task scheduling for heterogeneous multi robot</a:t>
            </a:r>
          </a:p>
          <a:p>
            <a:endParaRPr lang="en-US" altLang="ko-KR" dirty="0"/>
          </a:p>
          <a:p>
            <a:r>
              <a:rPr lang="en-US" altLang="ko-KR" dirty="0"/>
              <a:t>Different cost to travel different surface</a:t>
            </a:r>
          </a:p>
          <a:p>
            <a:endParaRPr lang="en-US" altLang="ko-KR" dirty="0"/>
          </a:p>
          <a:p>
            <a:r>
              <a:rPr lang="en-US" altLang="ko-KR" dirty="0"/>
              <a:t>Different cost for different robot performing the task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35382D2-711F-49CF-9B6F-BC1DEF6426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774" y="980480"/>
            <a:ext cx="5420296" cy="54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8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Gather map information</a:t>
            </a:r>
          </a:p>
          <a:p>
            <a:endParaRPr lang="en-US" altLang="ko-KR" dirty="0"/>
          </a:p>
          <a:p>
            <a:r>
              <a:rPr lang="en-US" altLang="ko-KR" dirty="0"/>
              <a:t>Find paths to reach the task</a:t>
            </a:r>
          </a:p>
          <a:p>
            <a:endParaRPr lang="en-US" altLang="ko-KR" dirty="0"/>
          </a:p>
          <a:p>
            <a:r>
              <a:rPr lang="en-US" altLang="ko-KR" dirty="0"/>
              <a:t>Schedule tasks to robots</a:t>
            </a:r>
          </a:p>
          <a:p>
            <a:endParaRPr lang="en-US" altLang="ko-KR" dirty="0"/>
          </a:p>
          <a:p>
            <a:r>
              <a:rPr lang="en-US" altLang="ko-KR" dirty="0"/>
              <a:t>Calculate results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35382D2-711F-49CF-9B6F-BC1DEF6426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4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Example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35382D2-711F-49CF-9B6F-BC1DEF6426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8" y="1124744"/>
            <a:ext cx="6991623" cy="5184799"/>
          </a:xfrm>
        </p:spPr>
      </p:pic>
    </p:spTree>
    <p:extLst>
      <p:ext uri="{BB962C8B-B14F-4D97-AF65-F5344CB8AC3E}">
        <p14:creationId xmlns:p14="http://schemas.microsoft.com/office/powerpoint/2010/main" val="195255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Example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83508"/>
            <a:ext cx="7052633" cy="3688404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35382D2-711F-49CF-9B6F-BC1DEF6426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0" y="4791593"/>
            <a:ext cx="7200800" cy="16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Total energy consumption</a:t>
            </a:r>
          </a:p>
          <a:p>
            <a:endParaRPr lang="en-US" altLang="ko-KR" dirty="0"/>
          </a:p>
          <a:p>
            <a:r>
              <a:rPr lang="en-US" altLang="ko-KR" dirty="0"/>
              <a:t>Total distance traveled</a:t>
            </a:r>
          </a:p>
          <a:p>
            <a:endParaRPr lang="en-US" altLang="ko-KR" dirty="0"/>
          </a:p>
          <a:p>
            <a:r>
              <a:rPr lang="en-US" altLang="ko-KR" dirty="0"/>
              <a:t>Task completion rate (energy limited case)</a:t>
            </a:r>
          </a:p>
          <a:p>
            <a:endParaRPr lang="en-US" altLang="ko-KR" dirty="0"/>
          </a:p>
          <a:p>
            <a:r>
              <a:rPr lang="en-US" altLang="ko-KR" dirty="0"/>
              <a:t>Multiple optimization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35382D2-711F-49CF-9B6F-BC1DEF6426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8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지도의 크기 </a:t>
            </a:r>
            <a:r>
              <a:rPr lang="en-US" altLang="ko-KR" dirty="0"/>
              <a:t>: 20x20 grid </a:t>
            </a:r>
          </a:p>
          <a:p>
            <a:pPr lvl="1"/>
            <a:r>
              <a:rPr lang="ko-KR" altLang="en-US" dirty="0"/>
              <a:t>최종 테스트용 지도는 </a:t>
            </a:r>
            <a:r>
              <a:rPr lang="en-US" altLang="ko-KR" dirty="0"/>
              <a:t>100x100</a:t>
            </a:r>
            <a:r>
              <a:rPr lang="ko-KR" altLang="en-US" dirty="0"/>
              <a:t>으로 더 큰 지도를 사용할 예정이니</a:t>
            </a:r>
            <a:r>
              <a:rPr lang="en-US" altLang="ko-KR" dirty="0"/>
              <a:t>, </a:t>
            </a:r>
            <a:r>
              <a:rPr lang="ko-KR" altLang="en-US" dirty="0"/>
              <a:t>지도 크기에 특화된 것이 아닌 </a:t>
            </a:r>
            <a:r>
              <a:rPr lang="en-US" altLang="ko-KR" dirty="0"/>
              <a:t>general </a:t>
            </a:r>
            <a:r>
              <a:rPr lang="ko-KR" altLang="en-US" dirty="0"/>
              <a:t>한 알고리즘을 개발해야 함</a:t>
            </a:r>
            <a:endParaRPr lang="en-US" altLang="ko-KR" dirty="0"/>
          </a:p>
          <a:p>
            <a:pPr lvl="1"/>
            <a:r>
              <a:rPr lang="en-US" altLang="ko-KR" dirty="0"/>
              <a:t>MAP_SIZE </a:t>
            </a:r>
            <a:r>
              <a:rPr lang="ko-KR" altLang="en-US" dirty="0"/>
              <a:t>변수에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로봇의 대수</a:t>
            </a:r>
            <a:r>
              <a:rPr lang="en-US" altLang="ko-KR" dirty="0"/>
              <a:t> : 6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ko-KR" altLang="en-US" dirty="0"/>
              <a:t>수행할 작업 </a:t>
            </a:r>
            <a:r>
              <a:rPr lang="en-US" altLang="ko-KR" dirty="0"/>
              <a:t>: 16</a:t>
            </a:r>
          </a:p>
          <a:p>
            <a:pPr lvl="1"/>
            <a:r>
              <a:rPr lang="ko-KR" altLang="en-US" dirty="0"/>
              <a:t>시작 시점에 </a:t>
            </a:r>
            <a:r>
              <a:rPr lang="en-US" altLang="ko-KR" dirty="0"/>
              <a:t>8</a:t>
            </a:r>
            <a:r>
              <a:rPr lang="ko-KR" altLang="en-US" dirty="0"/>
              <a:t>개의 작업 생성</a:t>
            </a:r>
            <a:endParaRPr lang="en-US" altLang="ko-KR" dirty="0"/>
          </a:p>
          <a:p>
            <a:pPr lvl="1"/>
            <a:r>
              <a:rPr lang="ko-KR" altLang="en-US" dirty="0"/>
              <a:t>시뮬레이션 도중 </a:t>
            </a:r>
            <a:r>
              <a:rPr lang="en-US" altLang="ko-KR" dirty="0"/>
              <a:t>8</a:t>
            </a:r>
            <a:r>
              <a:rPr lang="ko-KR" altLang="en-US" dirty="0"/>
              <a:t>개의 작업 추가 생성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총 시간이 </a:t>
            </a:r>
            <a:r>
              <a:rPr lang="en-US" altLang="ko-KR" dirty="0"/>
              <a:t>400</a:t>
            </a:r>
            <a:r>
              <a:rPr lang="ko-KR" altLang="en-US" dirty="0"/>
              <a:t> 일 때</a:t>
            </a:r>
            <a:r>
              <a:rPr lang="en-US" altLang="ko-KR" dirty="0"/>
              <a:t>,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8</a:t>
            </a:r>
            <a:r>
              <a:rPr lang="ko-KR" altLang="en-US" dirty="0"/>
              <a:t>개의 작업은 시간이 </a:t>
            </a:r>
            <a:r>
              <a:rPr lang="en-US" altLang="ko-KR" dirty="0"/>
              <a:t>0</a:t>
            </a:r>
            <a:r>
              <a:rPr lang="ko-KR" altLang="en-US" dirty="0"/>
              <a:t>일 때 생성</a:t>
            </a:r>
            <a:r>
              <a:rPr lang="en-US" altLang="ko-KR" dirty="0"/>
              <a:t>, </a:t>
            </a:r>
            <a:r>
              <a:rPr lang="ko-KR" altLang="en-US" dirty="0"/>
              <a:t>나머지 작업은 </a:t>
            </a:r>
            <a:br>
              <a:rPr lang="en-US" altLang="ko-KR" dirty="0"/>
            </a:br>
            <a:r>
              <a:rPr lang="en-US" altLang="ko-KR" dirty="0"/>
              <a:t>100~300 </a:t>
            </a:r>
            <a:r>
              <a:rPr lang="ko-KR" altLang="en-US" dirty="0"/>
              <a:t>사이에 일정한 간격으로 하나씩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에너지 최대치 </a:t>
            </a:r>
            <a:r>
              <a:rPr lang="en-US" altLang="ko-KR" dirty="0"/>
              <a:t>: 12000</a:t>
            </a:r>
          </a:p>
          <a:p>
            <a:pPr lvl="1"/>
            <a:r>
              <a:rPr lang="en-US" altLang="ko-KR" dirty="0"/>
              <a:t>(60% time step </a:t>
            </a:r>
            <a:r>
              <a:rPr lang="ko-KR" altLang="en-US" dirty="0"/>
              <a:t>동안 로봇이 </a:t>
            </a:r>
            <a:r>
              <a:rPr lang="en-US" altLang="ko-KR" dirty="0"/>
              <a:t>working </a:t>
            </a:r>
            <a:r>
              <a:rPr lang="ko-KR" altLang="en-US" dirty="0"/>
              <a:t>또는 </a:t>
            </a:r>
            <a:r>
              <a:rPr lang="en-US" altLang="ko-KR" dirty="0"/>
              <a:t>moving</a:t>
            </a:r>
            <a:r>
              <a:rPr lang="ko-KR" altLang="en-US" dirty="0"/>
              <a:t>일 수 있는 정도의 에너지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시간 </a:t>
            </a:r>
            <a:r>
              <a:rPr lang="en-US" altLang="ko-KR" dirty="0"/>
              <a:t>: 2000 time steps</a:t>
            </a:r>
          </a:p>
          <a:p>
            <a:pPr lvl="1"/>
            <a:r>
              <a:rPr lang="en-US" altLang="ko-KR" dirty="0"/>
              <a:t>MAP_SIZE * 100</a:t>
            </a:r>
            <a:r>
              <a:rPr lang="ko-KR" altLang="en-US" dirty="0"/>
              <a:t>에서 시작해서 </a:t>
            </a:r>
            <a:r>
              <a:rPr lang="en-US" altLang="ko-KR" dirty="0"/>
              <a:t>, 200,400 </a:t>
            </a:r>
            <a:r>
              <a:rPr lang="ko-KR" altLang="en-US" dirty="0"/>
              <a:t>등 시간과 에너지가 더 여유 있는 상황도 가정하여 실험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지도상의 벽의 비율 </a:t>
            </a:r>
            <a:r>
              <a:rPr lang="en-US" altLang="ko-KR" dirty="0"/>
              <a:t>: 20%</a:t>
            </a:r>
          </a:p>
          <a:p>
            <a:endParaRPr lang="en-US" altLang="ko-KR" dirty="0"/>
          </a:p>
          <a:p>
            <a:r>
              <a:rPr lang="ko-KR" altLang="en-US" dirty="0"/>
              <a:t>에너지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벽의 비율</a:t>
            </a:r>
            <a:r>
              <a:rPr lang="en-US" altLang="ko-KR" dirty="0"/>
              <a:t>, </a:t>
            </a:r>
            <a:r>
              <a:rPr lang="ko-KR" altLang="en-US" dirty="0"/>
              <a:t>지도의 크기 등을 변경해가면서 실험하여 다양한 환경에서 작동할 수 있는 알고리즘을 개발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35382D2-711F-49CF-9B6F-BC1DEF6426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60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로봇 별로 성능이 다름</a:t>
            </a:r>
            <a:endParaRPr lang="en-US" altLang="ko-KR" dirty="0"/>
          </a:p>
          <a:p>
            <a:pPr lvl="1"/>
            <a:r>
              <a:rPr lang="ko-KR" altLang="en-US" dirty="0"/>
              <a:t>정찰 위주의 로봇</a:t>
            </a:r>
            <a:endParaRPr lang="en-US" altLang="ko-KR" dirty="0"/>
          </a:p>
          <a:p>
            <a:pPr lvl="2"/>
            <a:r>
              <a:rPr lang="ko-KR" altLang="en-US" dirty="0"/>
              <a:t>모든 지형에서 에너지 소비가 동일 </a:t>
            </a:r>
            <a:r>
              <a:rPr lang="en-US" altLang="ko-KR" dirty="0"/>
              <a:t>(</a:t>
            </a:r>
            <a:r>
              <a:rPr lang="ko-KR" altLang="en-US" dirty="0"/>
              <a:t>벽은 통과하지 못함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작업 한 개를 수행하는데 필요한 에너지가 최대치와 동일하여 실질적으로 작업을 수행할 수 없음</a:t>
            </a:r>
            <a:endParaRPr lang="en-US" altLang="ko-KR" dirty="0"/>
          </a:p>
          <a:p>
            <a:pPr lvl="2"/>
            <a:r>
              <a:rPr lang="ko-KR" altLang="en-US" dirty="0"/>
              <a:t>정보를 수집할 수 있는 범위가 자기 주변 </a:t>
            </a:r>
            <a:r>
              <a:rPr lang="en-US" altLang="ko-KR" dirty="0"/>
              <a:t>25</a:t>
            </a:r>
            <a:r>
              <a:rPr lang="ko-KR" altLang="en-US" dirty="0"/>
              <a:t>칸 정사각형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작업용 로봇 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지형에 의한 에너지소비 차이가 작업용 로봇 </a:t>
            </a:r>
            <a:r>
              <a:rPr lang="en-US" altLang="ko-KR" dirty="0"/>
              <a:t>2</a:t>
            </a:r>
            <a:r>
              <a:rPr lang="ko-KR" altLang="en-US" dirty="0"/>
              <a:t>에 비해 적음</a:t>
            </a:r>
            <a:endParaRPr lang="en-US" altLang="ko-KR" dirty="0"/>
          </a:p>
          <a:p>
            <a:pPr lvl="2"/>
            <a:r>
              <a:rPr lang="ko-KR" altLang="en-US" dirty="0"/>
              <a:t>정보를 수집할 수 있는 범위가 자기 주변 </a:t>
            </a:r>
            <a:r>
              <a:rPr lang="en-US" altLang="ko-KR" dirty="0"/>
              <a:t>9</a:t>
            </a:r>
            <a:r>
              <a:rPr lang="ko-KR" altLang="en-US" dirty="0"/>
              <a:t>칸 정사각형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작업용 로봇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지형에 의한 에너지소비 차이가 작업용 로봇 </a:t>
            </a:r>
            <a:r>
              <a:rPr lang="en-US" altLang="ko-KR" dirty="0"/>
              <a:t>1</a:t>
            </a:r>
            <a:r>
              <a:rPr lang="ko-KR" altLang="en-US" dirty="0"/>
              <a:t>에 비해 큼</a:t>
            </a:r>
            <a:endParaRPr lang="en-US" altLang="ko-KR" dirty="0"/>
          </a:p>
          <a:p>
            <a:pPr lvl="2"/>
            <a:r>
              <a:rPr lang="ko-KR" altLang="en-US" dirty="0"/>
              <a:t>정보를 수집할 수 있는 범위가 로봇 기준 상 하 좌 우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35382D2-711F-49CF-9B6F-BC1DEF6426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03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작업을 수행하거나 이동하는데 걸리는 시간은 사용되는 에너지에 비례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지금은 로봇이 수행하는 모든 작업을 루프마다 출력하고 있습니다</a:t>
            </a:r>
            <a:r>
              <a:rPr lang="en-US" altLang="ko-KR" dirty="0"/>
              <a:t>. </a:t>
            </a:r>
            <a:r>
              <a:rPr lang="ko-KR" altLang="en-US" dirty="0"/>
              <a:t>적절히 수정하여 사용하세요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작업 할당 알고리즘에 사용된 시간을 모두 더해서 값을 구해주세요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35382D2-711F-49CF-9B6F-BC1DEF6426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549</Words>
  <Application>Microsoft Office PowerPoint</Application>
  <PresentationFormat>화면 슬라이드 쇼(4:3)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Multi-robot Task Scheduling Project</vt:lpstr>
      <vt:lpstr>Introduction</vt:lpstr>
      <vt:lpstr>What to do</vt:lpstr>
      <vt:lpstr>Result Example</vt:lpstr>
      <vt:lpstr>Result Example</vt:lpstr>
      <vt:lpstr>Metric</vt:lpstr>
      <vt:lpstr>Project Scenario</vt:lpstr>
      <vt:lpstr>Project Scenario</vt:lpstr>
      <vt:lpstr>Project Scenario</vt:lpstr>
      <vt:lpstr>Project Scenario</vt:lpstr>
      <vt:lpstr>Program Description</vt:lpstr>
      <vt:lpstr>Schedule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Sagittarius</dc:creator>
  <cp:lastModifiedBy>황순재[ 대학원석사과정재학 / 전기전자공학과 ]</cp:lastModifiedBy>
  <cp:revision>64</cp:revision>
  <dcterms:created xsi:type="dcterms:W3CDTF">2013-01-23T08:24:01Z</dcterms:created>
  <dcterms:modified xsi:type="dcterms:W3CDTF">2022-06-07T05:47:15Z</dcterms:modified>
</cp:coreProperties>
</file>