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9" r:id="rId7"/>
    <p:sldId id="258" r:id="rId8"/>
    <p:sldId id="264" r:id="rId9"/>
    <p:sldId id="265" r:id="rId10"/>
    <p:sldId id="266" r:id="rId11"/>
    <p:sldId id="267" r:id="rId12"/>
    <p:sldId id="268" r:id="rId13"/>
    <p:sldId id="269" r:id="rId1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F96B6B-9DDC-460D-B878-072813AD9A4D}" v="3" dt="2023-09-14T22:50:14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HUGO DA COSTA SILVA" userId="S::victor.silva291@fatec.sp.gov.br::ee78d25e-bb75-42dd-83b2-a633fcaea885" providerId="AD" clId="Web-{C3F96B6B-9DDC-460D-B878-072813AD9A4D}"/>
    <pc:docChg chg="modSld sldOrd">
      <pc:chgData name="VICTOR HUGO DA COSTA SILVA" userId="S::victor.silva291@fatec.sp.gov.br::ee78d25e-bb75-42dd-83b2-a633fcaea885" providerId="AD" clId="Web-{C3F96B6B-9DDC-460D-B878-072813AD9A4D}" dt="2023-09-14T22:50:14.740" v="2" actId="1076"/>
      <pc:docMkLst>
        <pc:docMk/>
      </pc:docMkLst>
      <pc:sldChg chg="ord">
        <pc:chgData name="VICTOR HUGO DA COSTA SILVA" userId="S::victor.silva291@fatec.sp.gov.br::ee78d25e-bb75-42dd-83b2-a633fcaea885" providerId="AD" clId="Web-{C3F96B6B-9DDC-460D-B878-072813AD9A4D}" dt="2023-09-14T22:47:36.189" v="0"/>
        <pc:sldMkLst>
          <pc:docMk/>
          <pc:sldMk cId="0" sldId="258"/>
        </pc:sldMkLst>
      </pc:sldChg>
      <pc:sldChg chg="modSp">
        <pc:chgData name="VICTOR HUGO DA COSTA SILVA" userId="S::victor.silva291@fatec.sp.gov.br::ee78d25e-bb75-42dd-83b2-a633fcaea885" providerId="AD" clId="Web-{C3F96B6B-9DDC-460D-B878-072813AD9A4D}" dt="2023-09-14T22:50:14.740" v="2" actId="1076"/>
        <pc:sldMkLst>
          <pc:docMk/>
          <pc:sldMk cId="0" sldId="259"/>
        </pc:sldMkLst>
        <pc:spChg chg="mod">
          <ac:chgData name="VICTOR HUGO DA COSTA SILVA" userId="S::victor.silva291@fatec.sp.gov.br::ee78d25e-bb75-42dd-83b2-a633fcaea885" providerId="AD" clId="Web-{C3F96B6B-9DDC-460D-B878-072813AD9A4D}" dt="2023-09-14T22:50:14.740" v="2" actId="1076"/>
          <ac:spMkLst>
            <pc:docMk/>
            <pc:sldMk cId="0" sldId="259"/>
            <ac:spMk id="3" creationId="{00000000-0000-0000-0000-000000000000}"/>
          </ac:spMkLst>
        </pc:spChg>
        <pc:picChg chg="mod">
          <ac:chgData name="VICTOR HUGO DA COSTA SILVA" userId="S::victor.silva291@fatec.sp.gov.br::ee78d25e-bb75-42dd-83b2-a633fcaea885" providerId="AD" clId="Web-{C3F96B6B-9DDC-460D-B878-072813AD9A4D}" dt="2023-09-14T22:50:10.974" v="1" actId="1076"/>
          <ac:picMkLst>
            <pc:docMk/>
            <pc:sldMk cId="0" sldId="259"/>
            <ac:picMk id="12" creationId="{4DA8F249-931E-4A2F-8758-D1DE274C645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28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78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64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59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87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53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59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439" y="1400039"/>
            <a:ext cx="5429522" cy="542952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4C67D4D7-D64B-4C28-B5E8-ACCDDC18BF94}"/>
              </a:ext>
            </a:extLst>
          </p:cNvPr>
          <p:cNvSpPr/>
          <p:nvPr/>
        </p:nvSpPr>
        <p:spPr>
          <a:xfrm>
            <a:off x="2787404" y="1209539"/>
            <a:ext cx="905559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000" b="1" dirty="0" err="1">
                <a:solidFill>
                  <a:srgbClr val="FFFF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Aprendizagem</a:t>
            </a:r>
            <a:r>
              <a:rPr lang="en-US" sz="4000" b="1" dirty="0">
                <a:solidFill>
                  <a:srgbClr val="FFFF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 por </a:t>
            </a:r>
            <a:r>
              <a:rPr lang="en-US" sz="4000" b="1" dirty="0" err="1">
                <a:solidFill>
                  <a:srgbClr val="FFFF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Projeto</a:t>
            </a:r>
            <a:r>
              <a:rPr lang="en-US" sz="4000" b="1" dirty="0">
                <a:solidFill>
                  <a:srgbClr val="FFFF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Integrado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C0975FD5-F12F-42F0-9A1B-17E813F9DA1A}"/>
              </a:ext>
            </a:extLst>
          </p:cNvPr>
          <p:cNvSpPr/>
          <p:nvPr/>
        </p:nvSpPr>
        <p:spPr>
          <a:xfrm>
            <a:off x="6061649" y="6672874"/>
            <a:ext cx="250709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1º Sprint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omb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4938057" y="91773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Corte de </a:t>
            </a:r>
            <a:r>
              <a:rPr lang="en-US" sz="4374" b="1" dirty="0" err="1">
                <a:solidFill>
                  <a:srgbClr val="FFFF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Gastos</a:t>
            </a:r>
            <a:endParaRPr lang="en-US" sz="437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2284637" y="2923698"/>
            <a:ext cx="2025045" cy="1664067"/>
          </a:xfrm>
          <a:prstGeom prst="roundRect">
            <a:avLst>
              <a:gd name="adj" fmla="val 3356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7" name="Text 4"/>
          <p:cNvSpPr/>
          <p:nvPr/>
        </p:nvSpPr>
        <p:spPr>
          <a:xfrm>
            <a:off x="2628850" y="3138522"/>
            <a:ext cx="1336618" cy="6312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99"/>
              </a:lnSpc>
            </a:pPr>
            <a:r>
              <a:rPr lang="pt-BR" sz="1600" b="1" dirty="0">
                <a:solidFill>
                  <a:srgbClr val="E5E0D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Análise de custo da produção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hape 2">
            <a:extLst>
              <a:ext uri="{FF2B5EF4-FFF2-40B4-BE49-F238E27FC236}">
                <a16:creationId xmlns:a16="http://schemas.microsoft.com/office/drawing/2014/main" id="{94CB66DF-0F15-4197-8096-B588D8405513}"/>
              </a:ext>
            </a:extLst>
          </p:cNvPr>
          <p:cNvSpPr/>
          <p:nvPr/>
        </p:nvSpPr>
        <p:spPr>
          <a:xfrm>
            <a:off x="5948121" y="2923698"/>
            <a:ext cx="2025045" cy="1664067"/>
          </a:xfrm>
          <a:prstGeom prst="roundRect">
            <a:avLst>
              <a:gd name="adj" fmla="val 3356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15" name="Shape 2">
            <a:extLst>
              <a:ext uri="{FF2B5EF4-FFF2-40B4-BE49-F238E27FC236}">
                <a16:creationId xmlns:a16="http://schemas.microsoft.com/office/drawing/2014/main" id="{A040EE38-2CF4-401B-BD17-772060BAB1C3}"/>
              </a:ext>
            </a:extLst>
          </p:cNvPr>
          <p:cNvSpPr/>
          <p:nvPr/>
        </p:nvSpPr>
        <p:spPr>
          <a:xfrm>
            <a:off x="9562287" y="2923698"/>
            <a:ext cx="2025045" cy="1664067"/>
          </a:xfrm>
          <a:prstGeom prst="roundRect">
            <a:avLst>
              <a:gd name="adj" fmla="val 3356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16" name="Shape 2">
            <a:extLst>
              <a:ext uri="{FF2B5EF4-FFF2-40B4-BE49-F238E27FC236}">
                <a16:creationId xmlns:a16="http://schemas.microsoft.com/office/drawing/2014/main" id="{7EC05AF3-7AC3-4509-972D-E96A9EAD759C}"/>
              </a:ext>
            </a:extLst>
          </p:cNvPr>
          <p:cNvSpPr/>
          <p:nvPr/>
        </p:nvSpPr>
        <p:spPr>
          <a:xfrm>
            <a:off x="2284637" y="5506509"/>
            <a:ext cx="2025045" cy="1664067"/>
          </a:xfrm>
          <a:prstGeom prst="roundRect">
            <a:avLst>
              <a:gd name="adj" fmla="val 3356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17" name="Shape 2">
            <a:extLst>
              <a:ext uri="{FF2B5EF4-FFF2-40B4-BE49-F238E27FC236}">
                <a16:creationId xmlns:a16="http://schemas.microsoft.com/office/drawing/2014/main" id="{EB4F7C57-FCE3-49AE-AD0F-F3BEFE7094AC}"/>
              </a:ext>
            </a:extLst>
          </p:cNvPr>
          <p:cNvSpPr/>
          <p:nvPr/>
        </p:nvSpPr>
        <p:spPr>
          <a:xfrm>
            <a:off x="5923462" y="5506509"/>
            <a:ext cx="2025045" cy="1664067"/>
          </a:xfrm>
          <a:prstGeom prst="roundRect">
            <a:avLst>
              <a:gd name="adj" fmla="val 3356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18" name="Shape 2">
            <a:extLst>
              <a:ext uri="{FF2B5EF4-FFF2-40B4-BE49-F238E27FC236}">
                <a16:creationId xmlns:a16="http://schemas.microsoft.com/office/drawing/2014/main" id="{C68DFC71-327A-45C9-A65D-58A4F6F19A82}"/>
              </a:ext>
            </a:extLst>
          </p:cNvPr>
          <p:cNvSpPr/>
          <p:nvPr/>
        </p:nvSpPr>
        <p:spPr>
          <a:xfrm>
            <a:off x="9562287" y="5506509"/>
            <a:ext cx="2025045" cy="1664067"/>
          </a:xfrm>
          <a:prstGeom prst="roundRect">
            <a:avLst>
              <a:gd name="adj" fmla="val 3356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380CAFA-CDBB-4A95-AC2B-6D3631170B5A}"/>
              </a:ext>
            </a:extLst>
          </p:cNvPr>
          <p:cNvCxnSpPr>
            <a:stCxn id="5" idx="3"/>
            <a:endCxn id="14" idx="1"/>
          </p:cNvCxnSpPr>
          <p:nvPr/>
        </p:nvCxnSpPr>
        <p:spPr>
          <a:xfrm>
            <a:off x="4309682" y="3755732"/>
            <a:ext cx="163843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15419351-0BA9-4EB9-B79A-BB9DA9943720}"/>
              </a:ext>
            </a:extLst>
          </p:cNvPr>
          <p:cNvCxnSpPr/>
          <p:nvPr/>
        </p:nvCxnSpPr>
        <p:spPr>
          <a:xfrm>
            <a:off x="7948507" y="3769781"/>
            <a:ext cx="161378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9679ADC-3B6E-4463-AD56-E5096D7FC4F1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10574810" y="4587765"/>
            <a:ext cx="0" cy="91874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921EAF93-A623-4195-ADFE-920C17FF9B45}"/>
              </a:ext>
            </a:extLst>
          </p:cNvPr>
          <p:cNvCxnSpPr/>
          <p:nvPr/>
        </p:nvCxnSpPr>
        <p:spPr>
          <a:xfrm>
            <a:off x="4309682" y="6321060"/>
            <a:ext cx="161378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E28236A7-535D-4224-8DBB-4BED666BC102}"/>
              </a:ext>
            </a:extLst>
          </p:cNvPr>
          <p:cNvCxnSpPr/>
          <p:nvPr/>
        </p:nvCxnSpPr>
        <p:spPr>
          <a:xfrm>
            <a:off x="7948507" y="6335109"/>
            <a:ext cx="161378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 4">
            <a:extLst>
              <a:ext uri="{FF2B5EF4-FFF2-40B4-BE49-F238E27FC236}">
                <a16:creationId xmlns:a16="http://schemas.microsoft.com/office/drawing/2014/main" id="{724E350A-54BD-4990-B060-8E0F7B657A11}"/>
              </a:ext>
            </a:extLst>
          </p:cNvPr>
          <p:cNvSpPr/>
          <p:nvPr/>
        </p:nvSpPr>
        <p:spPr>
          <a:xfrm>
            <a:off x="5997442" y="3313976"/>
            <a:ext cx="1926405" cy="6312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99"/>
              </a:lnSpc>
            </a:pPr>
            <a:r>
              <a:rPr lang="pt-BR" sz="1600" b="1" dirty="0">
                <a:solidFill>
                  <a:srgbClr val="E5E0D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Eficiência logística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4">
            <a:extLst>
              <a:ext uri="{FF2B5EF4-FFF2-40B4-BE49-F238E27FC236}">
                <a16:creationId xmlns:a16="http://schemas.microsoft.com/office/drawing/2014/main" id="{B92B41B0-F5CF-4ACA-924E-C89D62170208}"/>
              </a:ext>
            </a:extLst>
          </p:cNvPr>
          <p:cNvSpPr/>
          <p:nvPr/>
        </p:nvSpPr>
        <p:spPr>
          <a:xfrm>
            <a:off x="9611607" y="3313977"/>
            <a:ext cx="1926405" cy="6312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99"/>
              </a:lnSpc>
            </a:pPr>
            <a:r>
              <a:rPr lang="pt-BR" sz="1600" b="1" dirty="0">
                <a:solidFill>
                  <a:srgbClr val="E5E0D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Economia de Energia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 4">
            <a:extLst>
              <a:ext uri="{FF2B5EF4-FFF2-40B4-BE49-F238E27FC236}">
                <a16:creationId xmlns:a16="http://schemas.microsoft.com/office/drawing/2014/main" id="{F25C4ADC-8AD7-476D-A3CF-8ABB2EBDE87A}"/>
              </a:ext>
            </a:extLst>
          </p:cNvPr>
          <p:cNvSpPr/>
          <p:nvPr/>
        </p:nvSpPr>
        <p:spPr>
          <a:xfrm>
            <a:off x="9660927" y="6065891"/>
            <a:ext cx="1926405" cy="6312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99"/>
              </a:lnSpc>
            </a:pPr>
            <a:r>
              <a:rPr lang="pt-BR" sz="1600" b="1" dirty="0">
                <a:solidFill>
                  <a:srgbClr val="E5E0D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Automação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4">
            <a:extLst>
              <a:ext uri="{FF2B5EF4-FFF2-40B4-BE49-F238E27FC236}">
                <a16:creationId xmlns:a16="http://schemas.microsoft.com/office/drawing/2014/main" id="{3A6564F0-6C97-46D8-B926-2D35FCA918DD}"/>
              </a:ext>
            </a:extLst>
          </p:cNvPr>
          <p:cNvSpPr/>
          <p:nvPr/>
        </p:nvSpPr>
        <p:spPr>
          <a:xfrm>
            <a:off x="5997442" y="5927457"/>
            <a:ext cx="1926405" cy="6312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99"/>
              </a:lnSpc>
            </a:pPr>
            <a:r>
              <a:rPr lang="pt-BR" sz="1600" b="1" dirty="0">
                <a:solidFill>
                  <a:srgbClr val="E5E0D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Gestão de Estoque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4">
            <a:extLst>
              <a:ext uri="{FF2B5EF4-FFF2-40B4-BE49-F238E27FC236}">
                <a16:creationId xmlns:a16="http://schemas.microsoft.com/office/drawing/2014/main" id="{B3CE57DA-CD93-47DD-98DC-36BBA65529D9}"/>
              </a:ext>
            </a:extLst>
          </p:cNvPr>
          <p:cNvSpPr/>
          <p:nvPr/>
        </p:nvSpPr>
        <p:spPr>
          <a:xfrm>
            <a:off x="2309297" y="6084712"/>
            <a:ext cx="1926405" cy="6312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99"/>
              </a:lnSpc>
            </a:pPr>
            <a:r>
              <a:rPr lang="pt-BR" sz="1600" b="1" dirty="0">
                <a:solidFill>
                  <a:srgbClr val="E5E0D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Marketing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59575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289012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Quem Somos</a:t>
            </a:r>
            <a:endParaRPr lang="en-US" sz="437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833199" y="391775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13C963E6-68ED-4E89-B19D-FC712745DC7F}"/>
              </a:ext>
            </a:extLst>
          </p:cNvPr>
          <p:cNvSpPr/>
          <p:nvPr/>
        </p:nvSpPr>
        <p:spPr>
          <a:xfrm>
            <a:off x="857250" y="4114800"/>
            <a:ext cx="441983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555E7F72-B885-40A8-B485-B2353ADF85E7}"/>
              </a:ext>
            </a:extLst>
          </p:cNvPr>
          <p:cNvSpPr/>
          <p:nvPr/>
        </p:nvSpPr>
        <p:spPr>
          <a:xfrm>
            <a:off x="833199" y="4248268"/>
            <a:ext cx="6482001" cy="32539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pt-BR" sz="1750" dirty="0">
                <a:solidFill>
                  <a:schemeClr val="bg1"/>
                </a:solidFill>
              </a:rPr>
              <a:t> </a:t>
            </a:r>
            <a:r>
              <a:rPr lang="pt-BR" sz="17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 noite, nos somos a empresa INOVA +, este semestre estamos prestando consultoria a empresa Doce Sabor que está no mercado a mais de 55 anos.</a:t>
            </a:r>
          </a:p>
          <a:p>
            <a:pPr>
              <a:lnSpc>
                <a:spcPts val="2799"/>
              </a:lnSpc>
            </a:pPr>
            <a:endParaRPr lang="pt-BR" sz="17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799"/>
              </a:lnSpc>
            </a:pPr>
            <a:r>
              <a:rPr lang="pt-BR" sz="17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Temos como objetivo principal aumentar significativamente o número de vendas da empresa para alcançar novos patamares, modernizando e aprimorando os seus canais de venda, proporcionando um aumento sustentável na receita e melhorando a posição competitiva da empresa no mercado.</a:t>
            </a:r>
          </a:p>
          <a:p>
            <a:pPr>
              <a:lnSpc>
                <a:spcPts val="2799"/>
              </a:lnSpc>
            </a:pPr>
            <a:endParaRPr lang="pt-BR" sz="1750" dirty="0">
              <a:solidFill>
                <a:schemeClr val="bg1"/>
              </a:solidFill>
            </a:endParaRPr>
          </a:p>
          <a:p>
            <a:pPr>
              <a:lnSpc>
                <a:spcPts val="2799"/>
              </a:lnSpc>
            </a:pPr>
            <a:endParaRPr lang="pt-BR" sz="17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929" y="5528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5147805" y="3754550"/>
            <a:ext cx="58902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1">
              <a:lnSpc>
                <a:spcPts val="5468"/>
              </a:lnSpc>
            </a:pPr>
            <a:r>
              <a:rPr lang="en-US" sz="4000" b="1" dirty="0" err="1">
                <a:solidFill>
                  <a:srgbClr val="FFFF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Nossa</a:t>
            </a:r>
            <a:r>
              <a:rPr lang="en-US" sz="4000" b="1" dirty="0">
                <a:solidFill>
                  <a:srgbClr val="FFFF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 equipe</a:t>
            </a: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764" y="435865"/>
            <a:ext cx="2350695" cy="23506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0D7C7AA-893F-4706-A835-EC408F5755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809" t="17836" r="11422" b="26148"/>
          <a:stretch/>
        </p:blipFill>
        <p:spPr>
          <a:xfrm>
            <a:off x="751958" y="508553"/>
            <a:ext cx="2107718" cy="20775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DA8F249-931E-4A2F-8758-D1DE274C645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94" t="11062" r="5746" b="30347"/>
          <a:stretch/>
        </p:blipFill>
        <p:spPr>
          <a:xfrm>
            <a:off x="6214984" y="4684638"/>
            <a:ext cx="2083409" cy="23496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657A42A-C495-4C10-B68F-F1CA783DA09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113" t="10334" r="29436" b="36522"/>
          <a:stretch/>
        </p:blipFill>
        <p:spPr>
          <a:xfrm>
            <a:off x="751957" y="4681249"/>
            <a:ext cx="2069147" cy="23112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5574F67-8A46-4793-BC8D-22E33D78BA5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5701" t="6775" r="-1133" b="41607"/>
          <a:stretch/>
        </p:blipFill>
        <p:spPr>
          <a:xfrm>
            <a:off x="11834949" y="4824674"/>
            <a:ext cx="2188518" cy="23506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89B73652-6F86-4D6C-BE13-E5FCC48D41A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696" t="23681" r="11822" b="28329"/>
          <a:stretch/>
        </p:blipFill>
        <p:spPr>
          <a:xfrm>
            <a:off x="11608547" y="446700"/>
            <a:ext cx="2216528" cy="23496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Text 2">
            <a:extLst>
              <a:ext uri="{FF2B5EF4-FFF2-40B4-BE49-F238E27FC236}">
                <a16:creationId xmlns:a16="http://schemas.microsoft.com/office/drawing/2014/main" id="{974F9BEE-B6E4-4027-8FD5-F2CCA2EC46E3}"/>
              </a:ext>
            </a:extLst>
          </p:cNvPr>
          <p:cNvSpPr/>
          <p:nvPr/>
        </p:nvSpPr>
        <p:spPr>
          <a:xfrm>
            <a:off x="11822857" y="3133394"/>
            <a:ext cx="3147690" cy="4368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André Bastos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2">
            <a:extLst>
              <a:ext uri="{FF2B5EF4-FFF2-40B4-BE49-F238E27FC236}">
                <a16:creationId xmlns:a16="http://schemas.microsoft.com/office/drawing/2014/main" id="{A58928DB-1463-4409-A6AC-DDDA99CE31D5}"/>
              </a:ext>
            </a:extLst>
          </p:cNvPr>
          <p:cNvSpPr/>
          <p:nvPr/>
        </p:nvSpPr>
        <p:spPr>
          <a:xfrm>
            <a:off x="6192406" y="3133394"/>
            <a:ext cx="3147690" cy="4368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Victor Hugo SM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2">
            <a:extLst>
              <a:ext uri="{FF2B5EF4-FFF2-40B4-BE49-F238E27FC236}">
                <a16:creationId xmlns:a16="http://schemas.microsoft.com/office/drawing/2014/main" id="{37480DF6-EC90-4D91-9469-814CD649DADA}"/>
              </a:ext>
            </a:extLst>
          </p:cNvPr>
          <p:cNvSpPr/>
          <p:nvPr/>
        </p:nvSpPr>
        <p:spPr>
          <a:xfrm>
            <a:off x="840920" y="6955799"/>
            <a:ext cx="3147690" cy="4368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Levi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Nóbrega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 2">
            <a:extLst>
              <a:ext uri="{FF2B5EF4-FFF2-40B4-BE49-F238E27FC236}">
                <a16:creationId xmlns:a16="http://schemas.microsoft.com/office/drawing/2014/main" id="{643B4E9D-E1E3-4552-B6A9-B2422D7CC53A}"/>
              </a:ext>
            </a:extLst>
          </p:cNvPr>
          <p:cNvSpPr/>
          <p:nvPr/>
        </p:nvSpPr>
        <p:spPr>
          <a:xfrm>
            <a:off x="6215709" y="7028600"/>
            <a:ext cx="3147690" cy="4368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Rafael Henrique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2">
            <a:extLst>
              <a:ext uri="{FF2B5EF4-FFF2-40B4-BE49-F238E27FC236}">
                <a16:creationId xmlns:a16="http://schemas.microsoft.com/office/drawing/2014/main" id="{067A0BC4-34B9-42FD-BCBA-7B74C1B6DA68}"/>
              </a:ext>
            </a:extLst>
          </p:cNvPr>
          <p:cNvSpPr/>
          <p:nvPr/>
        </p:nvSpPr>
        <p:spPr>
          <a:xfrm>
            <a:off x="849948" y="3145006"/>
            <a:ext cx="3147690" cy="4368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Rafael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Ramalho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 PO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 2">
            <a:extLst>
              <a:ext uri="{FF2B5EF4-FFF2-40B4-BE49-F238E27FC236}">
                <a16:creationId xmlns:a16="http://schemas.microsoft.com/office/drawing/2014/main" id="{C29CF359-FCD7-4073-B743-0A04AEF8641B}"/>
              </a:ext>
            </a:extLst>
          </p:cNvPr>
          <p:cNvSpPr/>
          <p:nvPr/>
        </p:nvSpPr>
        <p:spPr>
          <a:xfrm>
            <a:off x="11894218" y="6952722"/>
            <a:ext cx="3147690" cy="4368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Luan Moreira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4938057" y="91773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Apresentação da Empresa</a:t>
            </a:r>
            <a:endParaRPr lang="en-US" sz="437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670857" y="2923699"/>
            <a:ext cx="4267200" cy="3520916"/>
          </a:xfrm>
          <a:prstGeom prst="roundRect">
            <a:avLst>
              <a:gd name="adj" fmla="val 3356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514981" y="2409825"/>
            <a:ext cx="250709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Missão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942200" y="3506867"/>
            <a:ext cx="399585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pt-BR" sz="1600" dirty="0">
                <a:solidFill>
                  <a:srgbClr val="E5E0D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Fornecemos orientação especializada e soluções que ajudem os clientes a alcançar sucesso em suas áreas de atuação.</a:t>
            </a:r>
          </a:p>
          <a:p>
            <a:pPr>
              <a:lnSpc>
                <a:spcPts val="2799"/>
              </a:lnSpc>
            </a:pPr>
            <a:r>
              <a:rPr lang="pt-BR" sz="1600" dirty="0">
                <a:solidFill>
                  <a:srgbClr val="E5E0D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Desenvolvemos estratégias, fornecemos insights e apoiamos nas tomadas de decisões.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5181538" y="2923699"/>
            <a:ext cx="4267201" cy="3520916"/>
          </a:xfrm>
          <a:prstGeom prst="roundRect">
            <a:avLst>
              <a:gd name="adj" fmla="val 3356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061591" y="2409824"/>
            <a:ext cx="250709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Visão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5483424" y="3329166"/>
            <a:ext cx="3779399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pt-BR" sz="1600" dirty="0">
                <a:solidFill>
                  <a:srgbClr val="E5E0D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Nossa visão é ser reconhecido como um parceiro de confiança e uma referência em inovação, excelência e compromisso com os nossos clientes.</a:t>
            </a:r>
          </a:p>
          <a:p>
            <a:pPr>
              <a:lnSpc>
                <a:spcPts val="2799"/>
              </a:lnSpc>
            </a:pPr>
            <a:r>
              <a:rPr lang="pt-BR" sz="1600" dirty="0">
                <a:solidFill>
                  <a:srgbClr val="E5E0D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Visamos construir relacionamentos de longo prazo com os clientes, baseados na confiança e resultados comprovados.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9688054" y="2923699"/>
            <a:ext cx="4267201" cy="3520916"/>
          </a:xfrm>
          <a:prstGeom prst="roundRect">
            <a:avLst>
              <a:gd name="adj" fmla="val 3356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0572273" y="2409825"/>
            <a:ext cx="250709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Valores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10141205" y="3895488"/>
            <a:ext cx="38140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600" dirty="0">
                <a:solidFill>
                  <a:srgbClr val="E5E0D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V</a:t>
            </a:r>
            <a:r>
              <a:rPr lang="pt-BR" sz="1600" dirty="0">
                <a:solidFill>
                  <a:srgbClr val="E5E0D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isamos como valores: excelência; Integridade; Colaboração; Inovação; Compromisso e Parcerias.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289012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 err="1">
                <a:solidFill>
                  <a:srgbClr val="FFFF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Fraquezas</a:t>
            </a:r>
            <a:endParaRPr lang="en-US" sz="437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833199" y="391775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13C963E6-68ED-4E89-B19D-FC712745DC7F}"/>
              </a:ext>
            </a:extLst>
          </p:cNvPr>
          <p:cNvSpPr/>
          <p:nvPr/>
        </p:nvSpPr>
        <p:spPr>
          <a:xfrm>
            <a:off x="857250" y="4114800"/>
            <a:ext cx="441983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555E7F72-B885-40A8-B485-B2353ADF85E7}"/>
              </a:ext>
            </a:extLst>
          </p:cNvPr>
          <p:cNvSpPr/>
          <p:nvPr/>
        </p:nvSpPr>
        <p:spPr>
          <a:xfrm>
            <a:off x="833199" y="4248268"/>
            <a:ext cx="7477601" cy="32539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pt-BR" sz="17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Dependência de vendas em padarias e lanchonetes, que foram afetadas pelo </a:t>
            </a:r>
            <a:r>
              <a:rPr lang="pt-BR" sz="17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lockdown</a:t>
            </a:r>
            <a:r>
              <a:rPr lang="pt-BR" sz="17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ts val="2799"/>
              </a:lnSpc>
            </a:pPr>
            <a:r>
              <a:rPr lang="pt-BR" sz="17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Investimento limitado em marketing e exposição de produtos.</a:t>
            </a:r>
          </a:p>
          <a:p>
            <a:pPr>
              <a:lnSpc>
                <a:spcPts val="2799"/>
              </a:lnSpc>
            </a:pPr>
            <a:r>
              <a:rPr lang="pt-BR" sz="17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Administração centralizada e familiar com desafios de visão de crescimento.</a:t>
            </a:r>
          </a:p>
          <a:p>
            <a:pPr>
              <a:lnSpc>
                <a:spcPts val="2799"/>
              </a:lnSpc>
            </a:pPr>
            <a:r>
              <a:rPr lang="pt-BR" sz="17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Pouca diversificação de produtos em relação às sazonalidades.</a:t>
            </a:r>
          </a:p>
          <a:p>
            <a:pPr>
              <a:lnSpc>
                <a:spcPts val="2799"/>
              </a:lnSpc>
            </a:pPr>
            <a:endParaRPr lang="pt-BR" sz="1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882995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289012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 err="1">
                <a:solidFill>
                  <a:srgbClr val="FFFF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Forças</a:t>
            </a:r>
            <a:endParaRPr lang="en-US" sz="437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833199" y="391775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13C963E6-68ED-4E89-B19D-FC712745DC7F}"/>
              </a:ext>
            </a:extLst>
          </p:cNvPr>
          <p:cNvSpPr/>
          <p:nvPr/>
        </p:nvSpPr>
        <p:spPr>
          <a:xfrm>
            <a:off x="857250" y="4114800"/>
            <a:ext cx="441983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555E7F72-B885-40A8-B485-B2353ADF85E7}"/>
              </a:ext>
            </a:extLst>
          </p:cNvPr>
          <p:cNvSpPr/>
          <p:nvPr/>
        </p:nvSpPr>
        <p:spPr>
          <a:xfrm>
            <a:off x="833199" y="4248268"/>
            <a:ext cx="7718373" cy="32539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pt-BR" sz="17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História e tradição de mais de 55 anos no mercado.</a:t>
            </a:r>
          </a:p>
          <a:p>
            <a:pPr>
              <a:lnSpc>
                <a:spcPts val="2799"/>
              </a:lnSpc>
            </a:pPr>
            <a:r>
              <a:rPr lang="pt-BR" sz="17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Ampla gama de produtos que atendem a diversos segmentos de público.</a:t>
            </a:r>
          </a:p>
          <a:p>
            <a:pPr>
              <a:lnSpc>
                <a:spcPts val="2799"/>
              </a:lnSpc>
            </a:pPr>
            <a:r>
              <a:rPr lang="pt-BR" sz="17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Presença em todo o Brasil e forte distribuição nas regiões sul e sudeste.</a:t>
            </a:r>
          </a:p>
          <a:p>
            <a:pPr>
              <a:lnSpc>
                <a:spcPts val="2799"/>
              </a:lnSpc>
            </a:pPr>
            <a:r>
              <a:rPr lang="pt-BR" sz="17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Equipe de vendas sólida e rede de distribuidores bem estabelecida.</a:t>
            </a:r>
          </a:p>
          <a:p>
            <a:pPr>
              <a:lnSpc>
                <a:spcPts val="2799"/>
              </a:lnSpc>
            </a:pPr>
            <a:r>
              <a:rPr lang="pt-BR" sz="17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Reconhecimento da marca e lealdade dos clientes.</a:t>
            </a:r>
          </a:p>
          <a:p>
            <a:pPr>
              <a:lnSpc>
                <a:spcPts val="2799"/>
              </a:lnSpc>
            </a:pPr>
            <a:r>
              <a:rPr lang="pt-BR" sz="17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Estrutura logística eficiente com vários centros de distribuição.</a:t>
            </a:r>
          </a:p>
          <a:p>
            <a:pPr>
              <a:lnSpc>
                <a:spcPts val="2799"/>
              </a:lnSpc>
            </a:pPr>
            <a:r>
              <a:rPr lang="pt-BR" sz="17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Finanças equilibradas.</a:t>
            </a:r>
          </a:p>
          <a:p>
            <a:pPr>
              <a:lnSpc>
                <a:spcPts val="2799"/>
              </a:lnSpc>
            </a:pPr>
            <a:endParaRPr lang="pt-BR" sz="1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396252"/>
      </p:ext>
    </p:extLst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289012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 err="1">
                <a:solidFill>
                  <a:srgbClr val="FFFF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Oportunidades</a:t>
            </a:r>
            <a:endParaRPr lang="en-US" sz="437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833199" y="391775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13C963E6-68ED-4E89-B19D-FC712745DC7F}"/>
              </a:ext>
            </a:extLst>
          </p:cNvPr>
          <p:cNvSpPr/>
          <p:nvPr/>
        </p:nvSpPr>
        <p:spPr>
          <a:xfrm>
            <a:off x="857250" y="4114800"/>
            <a:ext cx="441983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555E7F72-B885-40A8-B485-B2353ADF85E7}"/>
              </a:ext>
            </a:extLst>
          </p:cNvPr>
          <p:cNvSpPr/>
          <p:nvPr/>
        </p:nvSpPr>
        <p:spPr>
          <a:xfrm>
            <a:off x="833199" y="4248268"/>
            <a:ext cx="7917101" cy="32539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pt-BR" sz="1750" dirty="0">
                <a:solidFill>
                  <a:schemeClr val="bg1"/>
                </a:solidFill>
              </a:rPr>
              <a:t> </a:t>
            </a:r>
            <a:r>
              <a:rPr lang="pt-BR" sz="17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Aproveitar o aumento da lealdade dos clientes para impulsionar as vendas em mercados.</a:t>
            </a:r>
          </a:p>
          <a:p>
            <a:pPr>
              <a:lnSpc>
                <a:spcPts val="2799"/>
              </a:lnSpc>
            </a:pPr>
            <a:r>
              <a:rPr lang="pt-BR" sz="17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Explorar o potencial de crescimento em regiões onde a presença é mais limitada.</a:t>
            </a:r>
          </a:p>
          <a:p>
            <a:pPr>
              <a:lnSpc>
                <a:spcPts val="2799"/>
              </a:lnSpc>
            </a:pPr>
            <a:r>
              <a:rPr lang="pt-BR" sz="17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Investir em marketing e publicidade para fortalecer ainda mais a marca.</a:t>
            </a:r>
          </a:p>
          <a:p>
            <a:pPr>
              <a:lnSpc>
                <a:spcPts val="2799"/>
              </a:lnSpc>
            </a:pPr>
            <a:r>
              <a:rPr lang="pt-BR" sz="17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Desenvolver novos produtos ou variações para diversificar a oferta.</a:t>
            </a:r>
          </a:p>
        </p:txBody>
      </p:sp>
    </p:spTree>
    <p:extLst>
      <p:ext uri="{BB962C8B-B14F-4D97-AF65-F5344CB8AC3E}">
        <p14:creationId xmlns:p14="http://schemas.microsoft.com/office/powerpoint/2010/main" val="3675012616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4" name="Text 1"/>
          <p:cNvSpPr/>
          <p:nvPr/>
        </p:nvSpPr>
        <p:spPr>
          <a:xfrm>
            <a:off x="833199" y="289012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 err="1">
                <a:solidFill>
                  <a:srgbClr val="FFFF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Ameaças</a:t>
            </a:r>
            <a:endParaRPr lang="en-US" sz="437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833199" y="391775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13C963E6-68ED-4E89-B19D-FC712745DC7F}"/>
              </a:ext>
            </a:extLst>
          </p:cNvPr>
          <p:cNvSpPr/>
          <p:nvPr/>
        </p:nvSpPr>
        <p:spPr>
          <a:xfrm>
            <a:off x="857250" y="4114800"/>
            <a:ext cx="441983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555E7F72-B885-40A8-B485-B2353ADF85E7}"/>
              </a:ext>
            </a:extLst>
          </p:cNvPr>
          <p:cNvSpPr/>
          <p:nvPr/>
        </p:nvSpPr>
        <p:spPr>
          <a:xfrm>
            <a:off x="833199" y="4248268"/>
            <a:ext cx="7815501" cy="32539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pt-BR" sz="17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Competição de outras marcas de doces nos mercados.</a:t>
            </a:r>
          </a:p>
          <a:p>
            <a:pPr>
              <a:lnSpc>
                <a:spcPts val="2799"/>
              </a:lnSpc>
            </a:pPr>
            <a:r>
              <a:rPr lang="pt-BR" sz="17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Flutuações sazonais nas vendas, com picos em junho/julho e dezembro/janeiro.</a:t>
            </a:r>
          </a:p>
          <a:p>
            <a:pPr>
              <a:lnSpc>
                <a:spcPts val="2799"/>
              </a:lnSpc>
            </a:pPr>
            <a:r>
              <a:rPr lang="pt-BR" sz="17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Mudanças no comportamento do consumidor devido a preocupações com saúde.</a:t>
            </a:r>
          </a:p>
          <a:p>
            <a:pPr>
              <a:lnSpc>
                <a:spcPts val="2799"/>
              </a:lnSpc>
            </a:pPr>
            <a:r>
              <a:rPr lang="pt-BR" sz="17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Desafios logísticos e de distribuição em um país extenso como o Brasil</a:t>
            </a:r>
            <a:r>
              <a:rPr lang="pt-BR" sz="175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8220062"/>
      </p:ext>
    </p:extLst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4938057" y="91773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dirty="0" err="1">
                <a:solidFill>
                  <a:srgbClr val="FFFF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Mantendo</a:t>
            </a:r>
            <a:r>
              <a:rPr lang="en-US" sz="4374" b="1" dirty="0">
                <a:solidFill>
                  <a:srgbClr val="FFFF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 as </a:t>
            </a:r>
            <a:r>
              <a:rPr lang="en-US" sz="4374" b="1" dirty="0" err="1">
                <a:solidFill>
                  <a:srgbClr val="FFFF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vendas</a:t>
            </a:r>
            <a:r>
              <a:rPr lang="en-US" sz="4374" b="1" dirty="0">
                <a:solidFill>
                  <a:srgbClr val="FFFF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 </a:t>
            </a:r>
            <a:r>
              <a:rPr lang="en-US" sz="4374" b="1" dirty="0" err="1">
                <a:solidFill>
                  <a:srgbClr val="FFFF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aquecidas</a:t>
            </a:r>
            <a:endParaRPr lang="en-US" sz="437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2284637" y="2923698"/>
            <a:ext cx="2025045" cy="1664067"/>
          </a:xfrm>
          <a:prstGeom prst="roundRect">
            <a:avLst>
              <a:gd name="adj" fmla="val 3356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7" name="Text 4"/>
          <p:cNvSpPr/>
          <p:nvPr/>
        </p:nvSpPr>
        <p:spPr>
          <a:xfrm>
            <a:off x="2628850" y="3138522"/>
            <a:ext cx="1336618" cy="6312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99"/>
              </a:lnSpc>
            </a:pPr>
            <a:r>
              <a:rPr lang="pt-BR" sz="1600" b="1" dirty="0">
                <a:solidFill>
                  <a:srgbClr val="E5E0D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Promoções e descontos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hape 2">
            <a:extLst>
              <a:ext uri="{FF2B5EF4-FFF2-40B4-BE49-F238E27FC236}">
                <a16:creationId xmlns:a16="http://schemas.microsoft.com/office/drawing/2014/main" id="{94CB66DF-0F15-4197-8096-B588D8405513}"/>
              </a:ext>
            </a:extLst>
          </p:cNvPr>
          <p:cNvSpPr/>
          <p:nvPr/>
        </p:nvSpPr>
        <p:spPr>
          <a:xfrm>
            <a:off x="5923462" y="2923698"/>
            <a:ext cx="2025045" cy="1664067"/>
          </a:xfrm>
          <a:prstGeom prst="roundRect">
            <a:avLst>
              <a:gd name="adj" fmla="val 3356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15" name="Shape 2">
            <a:extLst>
              <a:ext uri="{FF2B5EF4-FFF2-40B4-BE49-F238E27FC236}">
                <a16:creationId xmlns:a16="http://schemas.microsoft.com/office/drawing/2014/main" id="{A040EE38-2CF4-401B-BD17-772060BAB1C3}"/>
              </a:ext>
            </a:extLst>
          </p:cNvPr>
          <p:cNvSpPr/>
          <p:nvPr/>
        </p:nvSpPr>
        <p:spPr>
          <a:xfrm>
            <a:off x="9562287" y="2923698"/>
            <a:ext cx="2025045" cy="1664067"/>
          </a:xfrm>
          <a:prstGeom prst="roundRect">
            <a:avLst>
              <a:gd name="adj" fmla="val 3356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16" name="Shape 2">
            <a:extLst>
              <a:ext uri="{FF2B5EF4-FFF2-40B4-BE49-F238E27FC236}">
                <a16:creationId xmlns:a16="http://schemas.microsoft.com/office/drawing/2014/main" id="{7EC05AF3-7AC3-4509-972D-E96A9EAD759C}"/>
              </a:ext>
            </a:extLst>
          </p:cNvPr>
          <p:cNvSpPr/>
          <p:nvPr/>
        </p:nvSpPr>
        <p:spPr>
          <a:xfrm>
            <a:off x="2284637" y="5506509"/>
            <a:ext cx="2025045" cy="1664067"/>
          </a:xfrm>
          <a:prstGeom prst="roundRect">
            <a:avLst>
              <a:gd name="adj" fmla="val 3356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17" name="Shape 2">
            <a:extLst>
              <a:ext uri="{FF2B5EF4-FFF2-40B4-BE49-F238E27FC236}">
                <a16:creationId xmlns:a16="http://schemas.microsoft.com/office/drawing/2014/main" id="{EB4F7C57-FCE3-49AE-AD0F-F3BEFE7094AC}"/>
              </a:ext>
            </a:extLst>
          </p:cNvPr>
          <p:cNvSpPr/>
          <p:nvPr/>
        </p:nvSpPr>
        <p:spPr>
          <a:xfrm>
            <a:off x="5923462" y="5506509"/>
            <a:ext cx="2025045" cy="1664067"/>
          </a:xfrm>
          <a:prstGeom prst="roundRect">
            <a:avLst>
              <a:gd name="adj" fmla="val 3356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18" name="Shape 2">
            <a:extLst>
              <a:ext uri="{FF2B5EF4-FFF2-40B4-BE49-F238E27FC236}">
                <a16:creationId xmlns:a16="http://schemas.microsoft.com/office/drawing/2014/main" id="{C68DFC71-327A-45C9-A65D-58A4F6F19A82}"/>
              </a:ext>
            </a:extLst>
          </p:cNvPr>
          <p:cNvSpPr/>
          <p:nvPr/>
        </p:nvSpPr>
        <p:spPr>
          <a:xfrm>
            <a:off x="9562287" y="5506509"/>
            <a:ext cx="2025045" cy="1664067"/>
          </a:xfrm>
          <a:prstGeom prst="roundRect">
            <a:avLst>
              <a:gd name="adj" fmla="val 3356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380CAFA-CDBB-4A95-AC2B-6D3631170B5A}"/>
              </a:ext>
            </a:extLst>
          </p:cNvPr>
          <p:cNvCxnSpPr>
            <a:stCxn id="5" idx="3"/>
            <a:endCxn id="14" idx="1"/>
          </p:cNvCxnSpPr>
          <p:nvPr/>
        </p:nvCxnSpPr>
        <p:spPr>
          <a:xfrm>
            <a:off x="4309682" y="3755732"/>
            <a:ext cx="161378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15419351-0BA9-4EB9-B79A-BB9DA9943720}"/>
              </a:ext>
            </a:extLst>
          </p:cNvPr>
          <p:cNvCxnSpPr/>
          <p:nvPr/>
        </p:nvCxnSpPr>
        <p:spPr>
          <a:xfrm>
            <a:off x="7948507" y="3769781"/>
            <a:ext cx="161378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9679ADC-3B6E-4463-AD56-E5096D7FC4F1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10574810" y="4587765"/>
            <a:ext cx="0" cy="91874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921EAF93-A623-4195-ADFE-920C17FF9B45}"/>
              </a:ext>
            </a:extLst>
          </p:cNvPr>
          <p:cNvCxnSpPr/>
          <p:nvPr/>
        </p:nvCxnSpPr>
        <p:spPr>
          <a:xfrm>
            <a:off x="4309682" y="6321060"/>
            <a:ext cx="161378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E28236A7-535D-4224-8DBB-4BED666BC102}"/>
              </a:ext>
            </a:extLst>
          </p:cNvPr>
          <p:cNvCxnSpPr/>
          <p:nvPr/>
        </p:nvCxnSpPr>
        <p:spPr>
          <a:xfrm>
            <a:off x="7948507" y="6335109"/>
            <a:ext cx="161378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 4">
            <a:extLst>
              <a:ext uri="{FF2B5EF4-FFF2-40B4-BE49-F238E27FC236}">
                <a16:creationId xmlns:a16="http://schemas.microsoft.com/office/drawing/2014/main" id="{724E350A-54BD-4990-B060-8E0F7B657A11}"/>
              </a:ext>
            </a:extLst>
          </p:cNvPr>
          <p:cNvSpPr/>
          <p:nvPr/>
        </p:nvSpPr>
        <p:spPr>
          <a:xfrm>
            <a:off x="6022102" y="3124472"/>
            <a:ext cx="1926405" cy="6312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99"/>
              </a:lnSpc>
            </a:pPr>
            <a:r>
              <a:rPr lang="pt-BR" sz="1600" b="1" dirty="0">
                <a:solidFill>
                  <a:srgbClr val="E5E0D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Desenvolver produtos sazonais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4">
            <a:extLst>
              <a:ext uri="{FF2B5EF4-FFF2-40B4-BE49-F238E27FC236}">
                <a16:creationId xmlns:a16="http://schemas.microsoft.com/office/drawing/2014/main" id="{B92B41B0-F5CF-4ACA-924E-C89D62170208}"/>
              </a:ext>
            </a:extLst>
          </p:cNvPr>
          <p:cNvSpPr/>
          <p:nvPr/>
        </p:nvSpPr>
        <p:spPr>
          <a:xfrm>
            <a:off x="9611607" y="3313977"/>
            <a:ext cx="1926405" cy="6312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99"/>
              </a:lnSpc>
            </a:pPr>
            <a:r>
              <a:rPr lang="pt-BR" sz="1600" b="1" dirty="0">
                <a:solidFill>
                  <a:srgbClr val="E5E0D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Programa de fidelidade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 4">
            <a:extLst>
              <a:ext uri="{FF2B5EF4-FFF2-40B4-BE49-F238E27FC236}">
                <a16:creationId xmlns:a16="http://schemas.microsoft.com/office/drawing/2014/main" id="{F25C4ADC-8AD7-476D-A3CF-8ABB2EBDE87A}"/>
              </a:ext>
            </a:extLst>
          </p:cNvPr>
          <p:cNvSpPr/>
          <p:nvPr/>
        </p:nvSpPr>
        <p:spPr>
          <a:xfrm>
            <a:off x="9660927" y="5833408"/>
            <a:ext cx="1926405" cy="6312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99"/>
              </a:lnSpc>
            </a:pPr>
            <a:r>
              <a:rPr lang="pt-BR" sz="1600" b="1" dirty="0">
                <a:solidFill>
                  <a:srgbClr val="E5E0D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Expansão Geográfica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4">
            <a:extLst>
              <a:ext uri="{FF2B5EF4-FFF2-40B4-BE49-F238E27FC236}">
                <a16:creationId xmlns:a16="http://schemas.microsoft.com/office/drawing/2014/main" id="{3A6564F0-6C97-46D8-B926-2D35FCA918DD}"/>
              </a:ext>
            </a:extLst>
          </p:cNvPr>
          <p:cNvSpPr/>
          <p:nvPr/>
        </p:nvSpPr>
        <p:spPr>
          <a:xfrm>
            <a:off x="6022101" y="6065891"/>
            <a:ext cx="1926405" cy="6312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99"/>
              </a:lnSpc>
            </a:pPr>
            <a:r>
              <a:rPr lang="pt-BR" sz="1600" b="1" dirty="0">
                <a:solidFill>
                  <a:srgbClr val="E5E0D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E-commerce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4">
            <a:extLst>
              <a:ext uri="{FF2B5EF4-FFF2-40B4-BE49-F238E27FC236}">
                <a16:creationId xmlns:a16="http://schemas.microsoft.com/office/drawing/2014/main" id="{B3CE57DA-CD93-47DD-98DC-36BBA65529D9}"/>
              </a:ext>
            </a:extLst>
          </p:cNvPr>
          <p:cNvSpPr/>
          <p:nvPr/>
        </p:nvSpPr>
        <p:spPr>
          <a:xfrm>
            <a:off x="2373869" y="5899359"/>
            <a:ext cx="1926405" cy="6312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99"/>
              </a:lnSpc>
            </a:pPr>
            <a:r>
              <a:rPr lang="pt-BR" sz="1600" b="1" dirty="0">
                <a:solidFill>
                  <a:srgbClr val="E5E0D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Eventos de degustação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546636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9DEB59B5CBFC24A8AB3B5E2C5A1DB27" ma:contentTypeVersion="4" ma:contentTypeDescription="Crie um novo documento." ma:contentTypeScope="" ma:versionID="aa68363fbc3781b23c8ccf5166a26766">
  <xsd:schema xmlns:xsd="http://www.w3.org/2001/XMLSchema" xmlns:xs="http://www.w3.org/2001/XMLSchema" xmlns:p="http://schemas.microsoft.com/office/2006/metadata/properties" xmlns:ns2="30fbaa02-688f-48cd-aa02-ca98d8b77628" targetNamespace="http://schemas.microsoft.com/office/2006/metadata/properties" ma:root="true" ma:fieldsID="d1fd7a1d4dfca62ab3c85a5cf4a636b0" ns2:_="">
    <xsd:import namespace="30fbaa02-688f-48cd-aa02-ca98d8b776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fbaa02-688f-48cd-aa02-ca98d8b776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6B220E-C4FC-4BDD-8166-46735C732D3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08A523F-4455-4418-86A1-0AA1CDF58C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CD8F7A-2A4C-4E06-A353-1F3BE2DE0052}"/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490</Words>
  <Application>Microsoft Office PowerPoint</Application>
  <PresentationFormat>Personalizar</PresentationFormat>
  <Paragraphs>69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Fatec</cp:lastModifiedBy>
  <cp:revision>18</cp:revision>
  <dcterms:created xsi:type="dcterms:W3CDTF">2023-09-10T00:44:56Z</dcterms:created>
  <dcterms:modified xsi:type="dcterms:W3CDTF">2023-09-14T22:50:21Z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0x010100B9DEB59B5CBFC24A8AB3B5E2C5A1DB27</vt:lpwstr>
  </property>
</Properties>
</file>