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7553325" cy="106981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A46B684-AC55-4C90-9A22-9956FC5C6A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2340000" y="1143000"/>
            <a:ext cx="2175840" cy="3084120"/>
          </a:xfrm>
          <a:prstGeom prst="rect">
            <a:avLst/>
          </a:prstGeom>
          <a:ln w="0">
            <a:noFill/>
          </a:ln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588157-A693-4089-A334-56F39E28CC6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1FDC1-84A2-44CC-BBAD-70F24F9728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679716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5743800"/>
            <a:ext cx="679716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90E5F7-D5C9-4A54-A8C2-BAEB6E7B65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0640" y="250308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574380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0640" y="574380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37A7A9-BEB1-4BC3-B420-3D84837DA1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218844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503080"/>
            <a:ext cx="218844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503080"/>
            <a:ext cx="218844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5743800"/>
            <a:ext cx="218844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5743800"/>
            <a:ext cx="218844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5743800"/>
            <a:ext cx="218844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052D9-1343-497A-98EE-E43D514505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503080"/>
            <a:ext cx="6797160" cy="62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DF9C47-E7FF-4134-AE2B-04A4863CD4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6797160" cy="62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4213F8-71EA-43B7-AF38-5E19CF1BD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3316680" cy="62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0640" y="2503080"/>
            <a:ext cx="3316680" cy="62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37C4F7-6913-4625-A4E5-06BB219C46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C4D0E6-7B79-401C-96DE-A25BC9EEC2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6600"/>
            <a:ext cx="6797160" cy="82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C42942-CFB3-4756-9033-DE9A964E90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0640" y="2503080"/>
            <a:ext cx="3316680" cy="62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574380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51F3F6-5F8B-45C1-A1F5-E577AB0733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3316680" cy="62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0640" y="250308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0640" y="574380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FAF221-3654-4041-95B9-E26F3B37FC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50308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0640" y="2503080"/>
            <a:ext cx="331668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5743800"/>
            <a:ext cx="6797160" cy="29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3D1A37-36F8-40A5-9C01-96AB00FF1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502000" y="9915480"/>
            <a:ext cx="2547000" cy="56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334480" y="9915480"/>
            <a:ext cx="1697400" cy="56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C1EB85-AEDB-4460-A80F-F9B6DC1DAA72}" type="slidenum">
              <a:rPr b="0" lang="en-US" sz="989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89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19120" y="9915480"/>
            <a:ext cx="1697400" cy="56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77640" y="426600"/>
            <a:ext cx="679716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7640" y="2503080"/>
            <a:ext cx="6797160" cy="62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"/>
          <p:cNvPicPr/>
          <p:nvPr/>
        </p:nvPicPr>
        <p:blipFill>
          <a:blip r:embed="rId1"/>
          <a:stretch/>
        </p:blipFill>
        <p:spPr>
          <a:xfrm>
            <a:off x="0" y="3960"/>
            <a:ext cx="7557120" cy="10688040"/>
          </a:xfrm>
          <a:prstGeom prst="rect">
            <a:avLst/>
          </a:prstGeom>
          <a:ln w="0">
            <a:noFill/>
          </a:ln>
        </p:spPr>
      </p:pic>
      <p:sp>
        <p:nvSpPr>
          <p:cNvPr id="48" name="TextBox 6"/>
          <p:cNvSpPr/>
          <p:nvPr/>
        </p:nvSpPr>
        <p:spPr>
          <a:xfrm>
            <a:off x="2313720" y="1929960"/>
            <a:ext cx="475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rtl="1">
              <a:lnSpc>
                <a:spcPct val="200000"/>
              </a:lnSpc>
              <a:buNone/>
            </a:pPr>
            <a:r>
              <a:rPr b="1" lang="fa-IR" sz="1800" spc="-1" strike="noStrike">
                <a:solidFill>
                  <a:srgbClr val="808080"/>
                </a:solidFill>
                <a:latin typeface="IRANSansWeb(FaNum)"/>
                <a:cs typeface="IRANSansWeb(FaNum)"/>
              </a:rPr>
              <a:t>زمانبندی پروژه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7"/>
          <p:cNvSpPr/>
          <p:nvPr/>
        </p:nvSpPr>
        <p:spPr>
          <a:xfrm>
            <a:off x="1396440" y="9954720"/>
            <a:ext cx="475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rtl="1">
              <a:lnSpc>
                <a:spcPct val="200000"/>
              </a:lnSpc>
              <a:buNone/>
            </a:pPr>
            <a:r>
              <a:rPr b="0" lang="fa-IR" sz="900" spc="-1" strike="noStrike">
                <a:solidFill>
                  <a:srgbClr val="ffffff"/>
                </a:solidFill>
                <a:latin typeface="IRANSansWeb(FaNum)"/>
                <a:cs typeface="IRANSansWeb(FaNum)"/>
              </a:rPr>
              <a:t>ایده، طراحی و توسعه نویان - خرداد ماه </a:t>
            </a:r>
            <a:r>
              <a:rPr b="0" lang="fa-IR" sz="900" spc="-1" strike="noStrike">
                <a:solidFill>
                  <a:srgbClr val="ffffff"/>
                </a:solidFill>
                <a:latin typeface="IRANSansWeb(FaNum)"/>
                <a:cs typeface="IRANSansWeb(FaNum)"/>
              </a:rPr>
              <a:t>۱۴۰۱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" name="Rounded Rectangle 8"/>
          <p:cNvSpPr/>
          <p:nvPr/>
        </p:nvSpPr>
        <p:spPr>
          <a:xfrm>
            <a:off x="7471800" y="1807200"/>
            <a:ext cx="285840" cy="878040"/>
          </a:xfrm>
          <a:prstGeom prst="roundRect">
            <a:avLst>
              <a:gd name="adj" fmla="val 33169"/>
            </a:avLst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1"/>
          <p:cNvSpPr/>
          <p:nvPr/>
        </p:nvSpPr>
        <p:spPr>
          <a:xfrm>
            <a:off x="3906000" y="10260360"/>
            <a:ext cx="3528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rtl="1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IDEA DESIGN DEVELOP - NOYAN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2" name="Table 5"/>
          <p:cNvGraphicFramePr/>
          <p:nvPr/>
        </p:nvGraphicFramePr>
        <p:xfrm>
          <a:off x="622440" y="2782080"/>
          <a:ext cx="6307560" cy="2152800"/>
        </p:xfrm>
        <a:graphic>
          <a:graphicData uri="http://schemas.openxmlformats.org/drawingml/2006/table">
            <a:tbl>
              <a:tblPr/>
              <a:tblGrid>
                <a:gridCol w="603720"/>
                <a:gridCol w="624240"/>
                <a:gridCol w="603720"/>
                <a:gridCol w="3543480"/>
                <a:gridCol w="932760"/>
              </a:tblGrid>
              <a:tr h="430560">
                <a:tc gridSpan="3"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1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روز کاری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fa-IR" sz="11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مرحله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#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30560"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1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۵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1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۲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1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۱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30560">
                <a:tc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●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جلسات هماهنگی و دریافت اطلاعات اولیه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49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۱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0560">
                <a:tc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●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●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rtl="1">
                        <a:lnSpc>
                          <a:spcPct val="100000"/>
                        </a:lnSpc>
                        <a:buNone/>
                      </a:pPr>
                      <a:r>
                        <a:rPr b="0" lang="ur-PK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بررسی و تایید زبان طراحی و هویت بصری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49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۲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</a:tr>
              <a:tr h="430920"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●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●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طراحی رابط کاربری نهایی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49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۳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" name="TextBox 31"/>
          <p:cNvSpPr/>
          <p:nvPr/>
        </p:nvSpPr>
        <p:spPr>
          <a:xfrm>
            <a:off x="2313720" y="5954400"/>
            <a:ext cx="475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rtl="1">
              <a:lnSpc>
                <a:spcPct val="200000"/>
              </a:lnSpc>
              <a:buNone/>
            </a:pPr>
            <a:r>
              <a:rPr b="1" lang="fa-IR" sz="1800" spc="-1" strike="noStrike">
                <a:solidFill>
                  <a:srgbClr val="808080"/>
                </a:solidFill>
                <a:latin typeface="IRANSansWeb(FaNum)"/>
                <a:cs typeface="IRANSansWeb(FaNum)"/>
              </a:rPr>
              <a:t>هزینه اجرای پروژه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Rounded Rectangle 32"/>
          <p:cNvSpPr/>
          <p:nvPr/>
        </p:nvSpPr>
        <p:spPr>
          <a:xfrm>
            <a:off x="7484760" y="5864400"/>
            <a:ext cx="285840" cy="878040"/>
          </a:xfrm>
          <a:prstGeom prst="roundRect">
            <a:avLst>
              <a:gd name="adj" fmla="val 33169"/>
            </a:avLst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5" name="Table 33"/>
          <p:cNvGraphicFramePr/>
          <p:nvPr/>
        </p:nvGraphicFramePr>
        <p:xfrm>
          <a:off x="635400" y="6834960"/>
          <a:ext cx="6294600" cy="2152800"/>
        </p:xfrm>
        <a:graphic>
          <a:graphicData uri="http://schemas.openxmlformats.org/drawingml/2006/table">
            <a:tbl>
              <a:tblPr/>
              <a:tblGrid>
                <a:gridCol w="2700720"/>
                <a:gridCol w="2912040"/>
                <a:gridCol w="682200"/>
              </a:tblGrid>
              <a:tr h="430560"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a-IR" sz="11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مبلغ (ریال)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fa-IR" sz="11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عنوان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#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30560"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hi-IN" sz="1200" spc="-1" strike="noStrike">
                          <a:solidFill>
                            <a:srgbClr val="000000"/>
                          </a:solidFill>
                          <a:latin typeface="IRANSansWeb(FaNum)"/>
                          <a:cs typeface="IRANSansWeb(FaNum)"/>
                        </a:rPr>
                        <a:t>۱۰.۰۰۰.۰۰۰</a:t>
                      </a:r>
                      <a:endParaRPr b="0" lang="en-US" sz="1200" spc="-1" strike="noStrike">
                        <a:latin typeface="IRANSansWeb(FaNum)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rtl="1">
                        <a:lnSpc>
                          <a:spcPct val="100000"/>
                        </a:lnSpc>
                        <a:buNone/>
                      </a:pPr>
                      <a:r>
                        <a:rPr b="0" lang="ur-PK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طراحی هویت بصری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en-US" sz="149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1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</a:tr>
              <a:tr h="430560"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hi-IN" sz="1200" spc="-1" strike="noStrike">
                          <a:solidFill>
                            <a:srgbClr val="000000"/>
                          </a:solidFill>
                          <a:latin typeface="IRANSansWeb(FaNum)"/>
                          <a:cs typeface="IRANSansWeb(FaNum)"/>
                        </a:rPr>
                        <a:t>۱۱۰.۰۰۰.۰۰۰</a:t>
                      </a:r>
                      <a:endParaRPr b="0" lang="en-US" sz="1200" spc="-1" strike="noStrike">
                        <a:latin typeface="IRANSansWeb(FaNum)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طراحی رابط کاربری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49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۲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0560"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hi-IN" sz="1200" spc="-1" strike="noStrike">
                          <a:solidFill>
                            <a:srgbClr val="000000"/>
                          </a:solidFill>
                          <a:latin typeface="IRANSansWeb(FaNum)"/>
                          <a:cs typeface="IRANSansWeb(FaNum)"/>
                        </a:rPr>
                        <a:t>۳۵.۰۰۰.۰۰۰</a:t>
                      </a:r>
                      <a:endParaRPr b="0" lang="en-US" sz="1200" spc="-1" strike="noStrike">
                        <a:latin typeface="IRANSansWeb(FaNum)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طراحی تصاویر مورد نیاز در صفحات (قیمت </a:t>
                      </a:r>
                      <a:r>
                        <a:rPr b="0" lang="fa-IR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۳۳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IRANSansWeb(FaNum) Light"/>
                          <a:ea typeface="IRANSansWeb(FaNum) Light"/>
                        </a:rPr>
                        <a:t> تصویر)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fa-IR" sz="149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۳</a:t>
                      </a:r>
                      <a:endParaRPr b="0" lang="en-US" sz="149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4e7"/>
                    </a:solidFill>
                  </a:tcPr>
                </a:tc>
              </a:tr>
              <a:tr h="430920">
                <a:tc>
                  <a:txBody>
                    <a:bodyPr anchor="ctr">
                      <a:noAutofit/>
                    </a:bodyPr>
                    <a:p>
                      <a:pPr algn="ctr" rtl="1">
                        <a:lnSpc>
                          <a:spcPct val="100000"/>
                        </a:lnSpc>
                        <a:buNone/>
                      </a:pPr>
                      <a:r>
                        <a:rPr b="0" lang="hi-IN" sz="1200" spc="-1" strike="noStrike">
                          <a:solidFill>
                            <a:srgbClr val="000000"/>
                          </a:solidFill>
                          <a:latin typeface="IRANSansWeb(FaNum)"/>
                          <a:cs typeface="IRANSansWeb(FaNum)"/>
                        </a:rPr>
                        <a:t>۱۵۵.۰۰۰.۰۰۰</a:t>
                      </a:r>
                      <a:endParaRPr b="0" lang="en-US" sz="1200" spc="-1" strike="noStrike">
                        <a:latin typeface="IRANSansWeb(FaNum)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c000"/>
                      </a:solidFill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rtl="1">
                        <a:lnSpc>
                          <a:spcPct val="100000"/>
                        </a:lnSpc>
                        <a:buNone/>
                      </a:pPr>
                      <a:r>
                        <a:rPr b="0" lang="ur-PK" sz="1000" spc="-1" strike="noStrike">
                          <a:solidFill>
                            <a:srgbClr val="000000"/>
                          </a:solidFill>
                          <a:latin typeface="IRANSansWeb(FaNum) Light"/>
                          <a:cs typeface="IRANSansWeb(FaNum) Light"/>
                        </a:rPr>
                        <a:t>جمع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1440" marR="91440">
                    <a:lnL>
                      <a:noFill/>
                    </a:lnL>
                    <a:lnR w="12240">
                      <a:solidFill>
                        <a:srgbClr val="ffc000"/>
                      </a:solidFill>
                    </a:lnR>
                    <a:lnT w="12240">
                      <a:solidFill>
                        <a:srgbClr val="ffc000"/>
                      </a:solidFill>
                    </a:lnT>
                    <a:lnB w="12240">
                      <a:solidFill>
                        <a:srgbClr val="ffc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TextBox 11"/>
          <p:cNvSpPr/>
          <p:nvPr/>
        </p:nvSpPr>
        <p:spPr>
          <a:xfrm>
            <a:off x="613440" y="506160"/>
            <a:ext cx="29818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rtl="1">
              <a:lnSpc>
                <a:spcPct val="100000"/>
              </a:lnSpc>
              <a:buNone/>
            </a:pPr>
            <a:r>
              <a:rPr b="0" lang="fa-IR" sz="1000" spc="-1" strike="noStrike">
                <a:solidFill>
                  <a:srgbClr val="000000"/>
                </a:solidFill>
                <a:latin typeface="IRANSansWeb(FaNum)"/>
                <a:cs typeface="IRANSansWeb(FaNum)"/>
              </a:rPr>
              <a:t>شرکت ایده طراحی و توسعه نویان اسفندماه </a:t>
            </a:r>
            <a:r>
              <a:rPr b="0" lang="fa-IR" sz="1000" spc="-1" strike="noStrike">
                <a:solidFill>
                  <a:srgbClr val="000000"/>
                </a:solidFill>
                <a:latin typeface="IRANSansWeb(FaNum)"/>
                <a:cs typeface="IRANSansWeb(FaNum)"/>
              </a:rPr>
              <a:t>۱۴۰۱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" name="Rectangle 12"/>
          <p:cNvSpPr/>
          <p:nvPr/>
        </p:nvSpPr>
        <p:spPr>
          <a:xfrm>
            <a:off x="613440" y="9882720"/>
            <a:ext cx="631512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rtl="1">
              <a:lnSpc>
                <a:spcPct val="150000"/>
              </a:lnSpc>
              <a:buNone/>
            </a:pPr>
            <a:r>
              <a:rPr b="0" lang="en-US" sz="1050" spc="-1" strike="noStrike">
                <a:solidFill>
                  <a:srgbClr val="262626"/>
                </a:solidFill>
                <a:latin typeface="IRANSansWeb"/>
                <a:ea typeface="IRANSansWeb(FaNum) Medium"/>
              </a:rPr>
              <a:t>* در صورت کاهش یا افزایش در موارد پروژه، هزینه و زمان پیاده سازی مجددا بررسی و برآورد خواهد شد.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8" name="Rectangle 13"/>
          <p:cNvSpPr/>
          <p:nvPr/>
        </p:nvSpPr>
        <p:spPr>
          <a:xfrm>
            <a:off x="613440" y="1061280"/>
            <a:ext cx="6315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rtl="1">
              <a:lnSpc>
                <a:spcPct val="150000"/>
              </a:lnSpc>
              <a:buNone/>
            </a:pPr>
            <a:r>
              <a:rPr b="0" lang="fa-IR" sz="1050" spc="-1" strike="noStrike">
                <a:solidFill>
                  <a:srgbClr val="262626"/>
                </a:solidFill>
                <a:latin typeface="IRANSansWeb(FaNum) Medium"/>
                <a:cs typeface="IRANSansWeb(FaNum) Medium"/>
              </a:rPr>
              <a:t>بسمه تعالی</a:t>
            </a:r>
            <a:endParaRPr b="0" lang="en-US" sz="1050" spc="-1" strike="noStrike">
              <a:latin typeface="Arial"/>
            </a:endParaRPr>
          </a:p>
          <a:p>
            <a:pPr algn="just" rtl="1">
              <a:lnSpc>
                <a:spcPct val="150000"/>
              </a:lnSpc>
              <a:buNone/>
            </a:pPr>
            <a:r>
              <a:rPr b="0" lang="fa-IR" sz="1050" spc="-1" strike="noStrike">
                <a:solidFill>
                  <a:srgbClr val="262626"/>
                </a:solidFill>
                <a:latin typeface="IRANSansWeb(FaNum) Medium"/>
                <a:cs typeface="IRANSansWeb(FaNum) Medium"/>
              </a:rPr>
              <a:t>پیش فاکتور طراحی رابط کاربری سیستم تحت وب شرکت نوید موتور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9" name="Rectangle 14"/>
          <p:cNvSpPr/>
          <p:nvPr/>
        </p:nvSpPr>
        <p:spPr>
          <a:xfrm>
            <a:off x="687960" y="5047200"/>
            <a:ext cx="631512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rtl="1">
              <a:lnSpc>
                <a:spcPct val="150000"/>
              </a:lnSpc>
              <a:buNone/>
            </a:pPr>
            <a:r>
              <a:rPr b="0" lang="fa-IR" sz="1050" spc="-1" strike="noStrike">
                <a:solidFill>
                  <a:srgbClr val="262626"/>
                </a:solidFill>
                <a:latin typeface="IRANSansWeb(FaNum) Medium"/>
                <a:cs typeface="IRANSansWeb(FaNum) Medium"/>
              </a:rPr>
              <a:t>مجموع زمان اجرای نهایی معادل </a:t>
            </a:r>
            <a:r>
              <a:rPr b="0" lang="fa-IR" sz="1050" spc="-1" strike="noStrike">
                <a:solidFill>
                  <a:srgbClr val="262626"/>
                </a:solidFill>
                <a:latin typeface="IRANSansWeb(FaNum) Medium"/>
                <a:cs typeface="IRANSansWeb(FaNum) Medium"/>
              </a:rPr>
              <a:t>۸</a:t>
            </a:r>
            <a:r>
              <a:rPr b="0" lang="en-US" sz="1050" spc="-1" strike="noStrike">
                <a:solidFill>
                  <a:srgbClr val="262626"/>
                </a:solidFill>
                <a:latin typeface="IRANSansWeb(FaNum) Medium"/>
                <a:ea typeface="IRANSansWeb(FaNum) Medium"/>
              </a:rPr>
              <a:t> روز کاری می باشد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0" name="Rectangle 15"/>
          <p:cNvSpPr/>
          <p:nvPr/>
        </p:nvSpPr>
        <p:spPr>
          <a:xfrm>
            <a:off x="687960" y="9110520"/>
            <a:ext cx="631512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rtl="1">
              <a:lnSpc>
                <a:spcPct val="150000"/>
              </a:lnSpc>
              <a:buNone/>
            </a:pPr>
            <a:r>
              <a:rPr b="0" lang="fa-IR" sz="1050" spc="-1" strike="noStrike">
                <a:solidFill>
                  <a:srgbClr val="262626"/>
                </a:solidFill>
                <a:latin typeface="IRANSansWeb"/>
                <a:cs typeface="IRANSansWeb"/>
              </a:rPr>
              <a:t>پیش پرداخت قبل از شروع اجرای پروژه معادل </a:t>
            </a:r>
            <a:r>
              <a:rPr b="0" lang="fa-IR" sz="1050" spc="-1" strike="noStrike">
                <a:solidFill>
                  <a:srgbClr val="262626"/>
                </a:solidFill>
                <a:latin typeface="IRANSansWeb"/>
                <a:cs typeface="IRANSansWeb"/>
              </a:rPr>
              <a:t>۶۰</a:t>
            </a:r>
            <a:r>
              <a:rPr b="0" lang="en-US" sz="1050" spc="-1" strike="noStrike">
                <a:solidFill>
                  <a:srgbClr val="262626"/>
                </a:solidFill>
                <a:latin typeface="IRANSansWeb"/>
                <a:ea typeface="IRANSansWeb(FaNum) Medium"/>
              </a:rPr>
              <a:t> درصد مبلغ کل می باشد و الباقی در انتهای پروژه پرداخت می گردد.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Application>LibreOffice/7.3.7.2$Linux_X86_64 LibreOffice_project/30$Build-2</Application>
  <AppVersion>15.0000</AppVersion>
  <Words>176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2022-06-06T19:36:22Z</dcterms:created>
  <dc:creator>Microsoft Office User</dc:creator>
  <dc:description/>
  <dc:language>en-US</dc:language>
  <cp:lastModifiedBy/>
  <cp:lastPrinted>2023-03-08T22:27:52Z</cp:lastPrinted>
  <dcterms:modified xsi:type="dcterms:W3CDTF">2023-03-14T11:26:53Z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