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6" r:id="rId6"/>
    <p:sldId id="268" r:id="rId7"/>
    <p:sldId id="270" r:id="rId8"/>
    <p:sldId id="271" r:id="rId9"/>
    <p:sldId id="272" r:id="rId10"/>
    <p:sldId id="273" r:id="rId11"/>
    <p:sldId id="27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7" autoAdjust="0"/>
    <p:restoredTop sz="91678" autoAdjust="0"/>
  </p:normalViewPr>
  <p:slideViewPr>
    <p:cSldViewPr snapToGrid="0">
      <p:cViewPr varScale="1">
        <p:scale>
          <a:sx n="72" d="100"/>
          <a:sy n="7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0C2DC1-4B15-431C-AC0A-F9BEF98E8624}" type="doc">
      <dgm:prSet loTypeId="urn:microsoft.com/office/officeart/2005/8/layout/funne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2D329BD-FBFF-48CB-BE75-5C6AC06E6A16}">
      <dgm:prSet phldrT="[Text]"/>
      <dgm:spPr/>
      <dgm:t>
        <a:bodyPr/>
        <a:lstStyle/>
        <a:p>
          <a:r>
            <a:rPr lang="en-US" dirty="0"/>
            <a:t>Data and system inventory</a:t>
          </a:r>
        </a:p>
      </dgm:t>
    </dgm:pt>
    <dgm:pt modelId="{5E937AC1-7837-49AE-8CCF-85834C892310}" type="parTrans" cxnId="{B23510D2-33E3-4BF5-BCED-F1BF8C062684}">
      <dgm:prSet/>
      <dgm:spPr/>
      <dgm:t>
        <a:bodyPr/>
        <a:lstStyle/>
        <a:p>
          <a:endParaRPr lang="en-US"/>
        </a:p>
      </dgm:t>
    </dgm:pt>
    <dgm:pt modelId="{9FDF6F9D-7F36-450F-AAE1-EA75EA283ECB}" type="sibTrans" cxnId="{B23510D2-33E3-4BF5-BCED-F1BF8C062684}">
      <dgm:prSet/>
      <dgm:spPr/>
      <dgm:t>
        <a:bodyPr/>
        <a:lstStyle/>
        <a:p>
          <a:endParaRPr lang="en-US"/>
        </a:p>
      </dgm:t>
    </dgm:pt>
    <dgm:pt modelId="{A6B22323-ABD6-4924-8FF3-8943E463BB09}">
      <dgm:prSet phldrT="[Text]"/>
      <dgm:spPr/>
      <dgm:t>
        <a:bodyPr/>
        <a:lstStyle/>
        <a:p>
          <a:r>
            <a:rPr lang="en-US" dirty="0"/>
            <a:t>IT Risk Framework</a:t>
          </a:r>
        </a:p>
      </dgm:t>
    </dgm:pt>
    <dgm:pt modelId="{2CBE0AEE-0119-4D75-BD90-494B147FBD45}" type="parTrans" cxnId="{931C5C5E-1720-405A-AE22-1ED3F65FF4BA}">
      <dgm:prSet/>
      <dgm:spPr/>
      <dgm:t>
        <a:bodyPr/>
        <a:lstStyle/>
        <a:p>
          <a:endParaRPr lang="en-US"/>
        </a:p>
      </dgm:t>
    </dgm:pt>
    <dgm:pt modelId="{C4CFFCD9-0151-472F-9EE0-1F783B94F6F0}" type="sibTrans" cxnId="{931C5C5E-1720-405A-AE22-1ED3F65FF4BA}">
      <dgm:prSet/>
      <dgm:spPr/>
      <dgm:t>
        <a:bodyPr/>
        <a:lstStyle/>
        <a:p>
          <a:endParaRPr lang="en-US"/>
        </a:p>
      </dgm:t>
    </dgm:pt>
    <dgm:pt modelId="{92CFB6F9-9294-473C-A88A-0AB2D7D68574}">
      <dgm:prSet phldrT="[Text]"/>
      <dgm:spPr/>
      <dgm:t>
        <a:bodyPr/>
        <a:lstStyle/>
        <a:p>
          <a:r>
            <a:rPr lang="en-US" dirty="0"/>
            <a:t>Laws, regulations</a:t>
          </a:r>
        </a:p>
      </dgm:t>
    </dgm:pt>
    <dgm:pt modelId="{61CB17DE-E2CF-4A71-960F-D9935097A800}" type="parTrans" cxnId="{BA10ADBA-853E-4D5A-BF58-7F52BBDF6798}">
      <dgm:prSet/>
      <dgm:spPr/>
      <dgm:t>
        <a:bodyPr/>
        <a:lstStyle/>
        <a:p>
          <a:endParaRPr lang="en-US"/>
        </a:p>
      </dgm:t>
    </dgm:pt>
    <dgm:pt modelId="{FEFAFBE3-3F55-46EA-8410-AFF680ABEA85}" type="sibTrans" cxnId="{BA10ADBA-853E-4D5A-BF58-7F52BBDF6798}">
      <dgm:prSet/>
      <dgm:spPr/>
      <dgm:t>
        <a:bodyPr/>
        <a:lstStyle/>
        <a:p>
          <a:endParaRPr lang="en-US"/>
        </a:p>
      </dgm:t>
    </dgm:pt>
    <dgm:pt modelId="{5D2ACB9A-D429-46F1-9455-4D78EC7E2B17}">
      <dgm:prSet phldrT="[Text]"/>
      <dgm:spPr/>
      <dgm:t>
        <a:bodyPr/>
        <a:lstStyle/>
        <a:p>
          <a:r>
            <a:rPr lang="en-US" dirty="0"/>
            <a:t>Cybersecurity incident/breach response plan</a:t>
          </a:r>
        </a:p>
      </dgm:t>
    </dgm:pt>
    <dgm:pt modelId="{657A0C0B-1B6F-451C-9C11-3605CE376813}" type="parTrans" cxnId="{9340358B-BCED-41DB-9EE8-234C87E977B8}">
      <dgm:prSet/>
      <dgm:spPr/>
      <dgm:t>
        <a:bodyPr/>
        <a:lstStyle/>
        <a:p>
          <a:endParaRPr lang="en-US"/>
        </a:p>
      </dgm:t>
    </dgm:pt>
    <dgm:pt modelId="{29B515E5-6BF7-4E69-B461-D98CDA1D218F}" type="sibTrans" cxnId="{9340358B-BCED-41DB-9EE8-234C87E977B8}">
      <dgm:prSet/>
      <dgm:spPr/>
      <dgm:t>
        <a:bodyPr/>
        <a:lstStyle/>
        <a:p>
          <a:endParaRPr lang="en-US"/>
        </a:p>
      </dgm:t>
    </dgm:pt>
    <dgm:pt modelId="{2EED007E-5D72-497C-9993-F3AA4B90A1C4}" type="pres">
      <dgm:prSet presAssocID="{960C2DC1-4B15-431C-AC0A-F9BEF98E8624}" presName="Name0" presStyleCnt="0">
        <dgm:presLayoutVars>
          <dgm:chMax val="4"/>
          <dgm:resizeHandles val="exact"/>
        </dgm:presLayoutVars>
      </dgm:prSet>
      <dgm:spPr/>
    </dgm:pt>
    <dgm:pt modelId="{A5A649FF-2629-4F35-8066-7915A038E1BB}" type="pres">
      <dgm:prSet presAssocID="{960C2DC1-4B15-431C-AC0A-F9BEF98E8624}" presName="ellipse" presStyleLbl="trBgShp" presStyleIdx="0" presStyleCnt="1"/>
      <dgm:spPr/>
    </dgm:pt>
    <dgm:pt modelId="{078C0407-6F5A-483E-818C-6D28395EF688}" type="pres">
      <dgm:prSet presAssocID="{960C2DC1-4B15-431C-AC0A-F9BEF98E8624}" presName="arrow1" presStyleLbl="fgShp" presStyleIdx="0" presStyleCnt="1"/>
      <dgm:spPr/>
    </dgm:pt>
    <dgm:pt modelId="{EA6056BA-FF7A-42BC-B9F6-CFDFCE2CDEC4}" type="pres">
      <dgm:prSet presAssocID="{960C2DC1-4B15-431C-AC0A-F9BEF98E8624}" presName="rectangle" presStyleLbl="revTx" presStyleIdx="0" presStyleCnt="1">
        <dgm:presLayoutVars>
          <dgm:bulletEnabled val="1"/>
        </dgm:presLayoutVars>
      </dgm:prSet>
      <dgm:spPr/>
    </dgm:pt>
    <dgm:pt modelId="{38508E94-5918-4A41-9607-3D2C9EE07E83}" type="pres">
      <dgm:prSet presAssocID="{A6B22323-ABD6-4924-8FF3-8943E463BB09}" presName="item1" presStyleLbl="node1" presStyleIdx="0" presStyleCnt="3">
        <dgm:presLayoutVars>
          <dgm:bulletEnabled val="1"/>
        </dgm:presLayoutVars>
      </dgm:prSet>
      <dgm:spPr/>
    </dgm:pt>
    <dgm:pt modelId="{A821D5CF-3A24-4B73-AA01-925F4BB9DEC8}" type="pres">
      <dgm:prSet presAssocID="{92CFB6F9-9294-473C-A88A-0AB2D7D68574}" presName="item2" presStyleLbl="node1" presStyleIdx="1" presStyleCnt="3">
        <dgm:presLayoutVars>
          <dgm:bulletEnabled val="1"/>
        </dgm:presLayoutVars>
      </dgm:prSet>
      <dgm:spPr/>
    </dgm:pt>
    <dgm:pt modelId="{E2357831-267B-4D8C-BC14-A0FCA23A2611}" type="pres">
      <dgm:prSet presAssocID="{5D2ACB9A-D429-46F1-9455-4D78EC7E2B17}" presName="item3" presStyleLbl="node1" presStyleIdx="2" presStyleCnt="3">
        <dgm:presLayoutVars>
          <dgm:bulletEnabled val="1"/>
        </dgm:presLayoutVars>
      </dgm:prSet>
      <dgm:spPr/>
    </dgm:pt>
    <dgm:pt modelId="{96347570-60AF-4429-BFE7-11420A2B1CF3}" type="pres">
      <dgm:prSet presAssocID="{960C2DC1-4B15-431C-AC0A-F9BEF98E8624}" presName="funnel" presStyleLbl="trAlignAcc1" presStyleIdx="0" presStyleCnt="1"/>
      <dgm:spPr/>
    </dgm:pt>
  </dgm:ptLst>
  <dgm:cxnLst>
    <dgm:cxn modelId="{931C5C5E-1720-405A-AE22-1ED3F65FF4BA}" srcId="{960C2DC1-4B15-431C-AC0A-F9BEF98E8624}" destId="{A6B22323-ABD6-4924-8FF3-8943E463BB09}" srcOrd="1" destOrd="0" parTransId="{2CBE0AEE-0119-4D75-BD90-494B147FBD45}" sibTransId="{C4CFFCD9-0151-472F-9EE0-1F783B94F6F0}"/>
    <dgm:cxn modelId="{9340358B-BCED-41DB-9EE8-234C87E977B8}" srcId="{960C2DC1-4B15-431C-AC0A-F9BEF98E8624}" destId="{5D2ACB9A-D429-46F1-9455-4D78EC7E2B17}" srcOrd="3" destOrd="0" parTransId="{657A0C0B-1B6F-451C-9C11-3605CE376813}" sibTransId="{29B515E5-6BF7-4E69-B461-D98CDA1D218F}"/>
    <dgm:cxn modelId="{BA10ADBA-853E-4D5A-BF58-7F52BBDF6798}" srcId="{960C2DC1-4B15-431C-AC0A-F9BEF98E8624}" destId="{92CFB6F9-9294-473C-A88A-0AB2D7D68574}" srcOrd="2" destOrd="0" parTransId="{61CB17DE-E2CF-4A71-960F-D9935097A800}" sibTransId="{FEFAFBE3-3F55-46EA-8410-AFF680ABEA85}"/>
    <dgm:cxn modelId="{C0BA32C6-8F7C-4FA3-A5E6-2311D9AFE725}" type="presOf" srcId="{A6B22323-ABD6-4924-8FF3-8943E463BB09}" destId="{A821D5CF-3A24-4B73-AA01-925F4BB9DEC8}" srcOrd="0" destOrd="0" presId="urn:microsoft.com/office/officeart/2005/8/layout/funnel1"/>
    <dgm:cxn modelId="{B23510D2-33E3-4BF5-BCED-F1BF8C062684}" srcId="{960C2DC1-4B15-431C-AC0A-F9BEF98E8624}" destId="{D2D329BD-FBFF-48CB-BE75-5C6AC06E6A16}" srcOrd="0" destOrd="0" parTransId="{5E937AC1-7837-49AE-8CCF-85834C892310}" sibTransId="{9FDF6F9D-7F36-450F-AAE1-EA75EA283ECB}"/>
    <dgm:cxn modelId="{985FD6D4-96B1-4731-A1D0-9527F12F7A26}" type="presOf" srcId="{D2D329BD-FBFF-48CB-BE75-5C6AC06E6A16}" destId="{E2357831-267B-4D8C-BC14-A0FCA23A2611}" srcOrd="0" destOrd="0" presId="urn:microsoft.com/office/officeart/2005/8/layout/funnel1"/>
    <dgm:cxn modelId="{01F356ED-44CB-4C3E-840A-93A689AB52FF}" type="presOf" srcId="{5D2ACB9A-D429-46F1-9455-4D78EC7E2B17}" destId="{EA6056BA-FF7A-42BC-B9F6-CFDFCE2CDEC4}" srcOrd="0" destOrd="0" presId="urn:microsoft.com/office/officeart/2005/8/layout/funnel1"/>
    <dgm:cxn modelId="{2D0896F0-A9B1-4300-B4EB-1B79E2859729}" type="presOf" srcId="{960C2DC1-4B15-431C-AC0A-F9BEF98E8624}" destId="{2EED007E-5D72-497C-9993-F3AA4B90A1C4}" srcOrd="0" destOrd="0" presId="urn:microsoft.com/office/officeart/2005/8/layout/funnel1"/>
    <dgm:cxn modelId="{76451BFB-9540-4925-BA01-83CEA53FEAF6}" type="presOf" srcId="{92CFB6F9-9294-473C-A88A-0AB2D7D68574}" destId="{38508E94-5918-4A41-9607-3D2C9EE07E83}" srcOrd="0" destOrd="0" presId="urn:microsoft.com/office/officeart/2005/8/layout/funnel1"/>
    <dgm:cxn modelId="{F0AF79D8-8D66-4FEA-9858-C99E7F3ADED4}" type="presParOf" srcId="{2EED007E-5D72-497C-9993-F3AA4B90A1C4}" destId="{A5A649FF-2629-4F35-8066-7915A038E1BB}" srcOrd="0" destOrd="0" presId="urn:microsoft.com/office/officeart/2005/8/layout/funnel1"/>
    <dgm:cxn modelId="{29EF2DAD-567C-482E-B3FF-EF39843D1145}" type="presParOf" srcId="{2EED007E-5D72-497C-9993-F3AA4B90A1C4}" destId="{078C0407-6F5A-483E-818C-6D28395EF688}" srcOrd="1" destOrd="0" presId="urn:microsoft.com/office/officeart/2005/8/layout/funnel1"/>
    <dgm:cxn modelId="{85B7D3BB-0128-4620-9ADC-831D4AAA641E}" type="presParOf" srcId="{2EED007E-5D72-497C-9993-F3AA4B90A1C4}" destId="{EA6056BA-FF7A-42BC-B9F6-CFDFCE2CDEC4}" srcOrd="2" destOrd="0" presId="urn:microsoft.com/office/officeart/2005/8/layout/funnel1"/>
    <dgm:cxn modelId="{15897DB2-1563-4CCF-9D4F-109C4B6ADDA9}" type="presParOf" srcId="{2EED007E-5D72-497C-9993-F3AA4B90A1C4}" destId="{38508E94-5918-4A41-9607-3D2C9EE07E83}" srcOrd="3" destOrd="0" presId="urn:microsoft.com/office/officeart/2005/8/layout/funnel1"/>
    <dgm:cxn modelId="{20616733-60B0-4C96-96F5-EF1A68B493A2}" type="presParOf" srcId="{2EED007E-5D72-497C-9993-F3AA4B90A1C4}" destId="{A821D5CF-3A24-4B73-AA01-925F4BB9DEC8}" srcOrd="4" destOrd="0" presId="urn:microsoft.com/office/officeart/2005/8/layout/funnel1"/>
    <dgm:cxn modelId="{B8CF3863-5759-4DF2-A9DA-4DD6B5E86392}" type="presParOf" srcId="{2EED007E-5D72-497C-9993-F3AA4B90A1C4}" destId="{E2357831-267B-4D8C-BC14-A0FCA23A2611}" srcOrd="5" destOrd="0" presId="urn:microsoft.com/office/officeart/2005/8/layout/funnel1"/>
    <dgm:cxn modelId="{D0118AFD-4A46-4819-8317-19BE0CA4C148}" type="presParOf" srcId="{2EED007E-5D72-497C-9993-F3AA4B90A1C4}" destId="{96347570-60AF-4429-BFE7-11420A2B1CF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649FF-2629-4F35-8066-7915A038E1BB}">
      <dsp:nvSpPr>
        <dsp:cNvPr id="0" name=""/>
        <dsp:cNvSpPr/>
      </dsp:nvSpPr>
      <dsp:spPr>
        <a:xfrm>
          <a:off x="1238722" y="150758"/>
          <a:ext cx="2991967" cy="1039071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C0407-6F5A-483E-818C-6D28395EF688}">
      <dsp:nvSpPr>
        <dsp:cNvPr id="0" name=""/>
        <dsp:cNvSpPr/>
      </dsp:nvSpPr>
      <dsp:spPr>
        <a:xfrm>
          <a:off x="2449425" y="2695090"/>
          <a:ext cx="579838" cy="371096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056BA-FF7A-42BC-B9F6-CFDFCE2CDEC4}">
      <dsp:nvSpPr>
        <dsp:cNvPr id="0" name=""/>
        <dsp:cNvSpPr/>
      </dsp:nvSpPr>
      <dsp:spPr>
        <a:xfrm>
          <a:off x="1347732" y="2991967"/>
          <a:ext cx="2783226" cy="695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Cybersecurity incident/breach response plan</a:t>
          </a:r>
        </a:p>
      </dsp:txBody>
      <dsp:txXfrm>
        <a:off x="1347732" y="2991967"/>
        <a:ext cx="2783226" cy="695806"/>
      </dsp:txXfrm>
    </dsp:sp>
    <dsp:sp modelId="{38508E94-5918-4A41-9607-3D2C9EE07E83}">
      <dsp:nvSpPr>
        <dsp:cNvPr id="0" name=""/>
        <dsp:cNvSpPr/>
      </dsp:nvSpPr>
      <dsp:spPr>
        <a:xfrm>
          <a:off x="2326499" y="1270078"/>
          <a:ext cx="1043709" cy="10437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Laws, regulations</a:t>
          </a:r>
        </a:p>
      </dsp:txBody>
      <dsp:txXfrm>
        <a:off x="2479347" y="1422926"/>
        <a:ext cx="738013" cy="738013"/>
      </dsp:txXfrm>
    </dsp:sp>
    <dsp:sp modelId="{A821D5CF-3A24-4B73-AA01-925F4BB9DEC8}">
      <dsp:nvSpPr>
        <dsp:cNvPr id="0" name=""/>
        <dsp:cNvSpPr/>
      </dsp:nvSpPr>
      <dsp:spPr>
        <a:xfrm>
          <a:off x="1579667" y="487064"/>
          <a:ext cx="1043709" cy="10437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Risk Framework</a:t>
          </a:r>
        </a:p>
      </dsp:txBody>
      <dsp:txXfrm>
        <a:off x="1732515" y="639912"/>
        <a:ext cx="738013" cy="738013"/>
      </dsp:txXfrm>
    </dsp:sp>
    <dsp:sp modelId="{E2357831-267B-4D8C-BC14-A0FCA23A2611}">
      <dsp:nvSpPr>
        <dsp:cNvPr id="0" name=""/>
        <dsp:cNvSpPr/>
      </dsp:nvSpPr>
      <dsp:spPr>
        <a:xfrm>
          <a:off x="2646570" y="234718"/>
          <a:ext cx="1043709" cy="10437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and system inventory</a:t>
          </a:r>
        </a:p>
      </dsp:txBody>
      <dsp:txXfrm>
        <a:off x="2799418" y="387566"/>
        <a:ext cx="738013" cy="738013"/>
      </dsp:txXfrm>
    </dsp:sp>
    <dsp:sp modelId="{96347570-60AF-4429-BFE7-11420A2B1CF3}">
      <dsp:nvSpPr>
        <dsp:cNvPr id="0" name=""/>
        <dsp:cNvSpPr/>
      </dsp:nvSpPr>
      <dsp:spPr>
        <a:xfrm>
          <a:off x="1115796" y="23193"/>
          <a:ext cx="3247097" cy="2597677"/>
        </a:xfrm>
        <a:prstGeom prst="funnel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8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4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02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80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chemeClr val="bg2">
                <a:shade val="78000"/>
                <a:hueMod val="44000"/>
                <a:satMod val="200000"/>
                <a:lumMod val="69000"/>
              </a:schemeClr>
            </a:gs>
            <a:gs pos="14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12/4/2019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rchive.ics.uci.edu/ml/index.php" TargetMode="External"/><Relationship Id="rId5" Type="http://schemas.openxmlformats.org/officeDocument/2006/relationships/hyperlink" Target="https://finance.yahoo.com/" TargetMode="External"/><Relationship Id="rId4" Type="http://schemas.openxmlformats.org/officeDocument/2006/relationships/hyperlink" Target="https://www.cdc.gov/nchs/data-visualization/index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sz="2800" dirty="0"/>
              <a:t>APPLIED DATA SCIENCE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VISHWANATH HEGDE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9000">
              <a:schemeClr val="bg2">
                <a:shade val="78000"/>
                <a:hueMod val="44000"/>
                <a:satMod val="200000"/>
                <a:lumMod val="69000"/>
              </a:schemeClr>
            </a:gs>
            <a:gs pos="14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946" y="2261850"/>
            <a:ext cx="6136080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/>
              <a:t>Whitman School of Management</a:t>
            </a:r>
          </a:p>
          <a:p>
            <a:pPr marL="0" indent="0">
              <a:buNone/>
            </a:pPr>
            <a:r>
              <a:rPr lang="en-US" sz="1600" dirty="0"/>
              <a:t>Courses Taken: MBC 638, SCM 651, SCM 702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Learnt Statistical concepts such as </a:t>
            </a:r>
            <a:r>
              <a:rPr lang="en-US" sz="1600" dirty="0">
                <a:sym typeface="Questrial"/>
              </a:rPr>
              <a:t>sampling, distribution, variance, hypothesis testing, confidence, statistical significance, correlation, chi-Square, regression linear and non-linear, logistic</a:t>
            </a:r>
          </a:p>
          <a:p>
            <a:pPr marL="0" indent="0">
              <a:buNone/>
            </a:pPr>
            <a:r>
              <a:rPr lang="en-US" sz="1600" dirty="0">
                <a:sym typeface="Questrial"/>
              </a:rPr>
              <a:t>Optimization such as constrained and unconstrained optimization to handle demand and supply side of economics</a:t>
            </a:r>
          </a:p>
          <a:p>
            <a:pPr marL="0" indent="0">
              <a:buNone/>
            </a:pPr>
            <a:r>
              <a:rPr lang="en-US" sz="1600" dirty="0">
                <a:sym typeface="Questrial"/>
              </a:rPr>
              <a:t>Used techniques which have useful business applications such as optimization of investment, comparing two sample populations, network flow models and decision analysis</a:t>
            </a:r>
          </a:p>
          <a:p>
            <a:pPr marL="0" indent="0">
              <a:buNone/>
            </a:pPr>
            <a:endParaRPr lang="en-US" sz="1600" dirty="0">
              <a:sym typeface="Questrial"/>
            </a:endParaRPr>
          </a:p>
          <a:p>
            <a:pPr marL="0" indent="0">
              <a:buNone/>
            </a:pPr>
            <a:endParaRPr lang="en-US" sz="1600" dirty="0">
              <a:sym typeface="Questrial"/>
            </a:endParaRPr>
          </a:p>
          <a:p>
            <a:pPr marL="0" indent="0">
              <a:buNone/>
            </a:pPr>
            <a:endParaRPr lang="en-US" sz="1600" dirty="0">
              <a:sym typeface="Questrial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FE22F9-EDBB-43DB-A83F-2D7BAC87F089}"/>
              </a:ext>
            </a:extLst>
          </p:cNvPr>
          <p:cNvSpPr txBox="1">
            <a:spLocks/>
          </p:cNvSpPr>
          <p:nvPr/>
        </p:nvSpPr>
        <p:spPr>
          <a:xfrm>
            <a:off x="6944576" y="2261850"/>
            <a:ext cx="4698358" cy="43112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School of Information Studies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Courses Taken: IST 687, IST 651, IST 659, IST 707, IST 724, IST 736,IST 719, IST 718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r>
              <a:rPr lang="en-US" sz="1600" dirty="0"/>
              <a:t>Programming Languages such as R, Python, SQL, </a:t>
            </a:r>
            <a:r>
              <a:rPr lang="en-US" sz="1600" dirty="0" err="1"/>
              <a:t>PySpark</a:t>
            </a:r>
            <a:endParaRPr lang="en-US" sz="1600" dirty="0"/>
          </a:p>
          <a:p>
            <a:r>
              <a:rPr lang="en-US" sz="1600" dirty="0"/>
              <a:t>Data mining techniques such as data extraction, cleaning, manipulation, exploratory data analysis and ML prediction</a:t>
            </a:r>
          </a:p>
          <a:p>
            <a:r>
              <a:rPr lang="en-US" sz="1600" dirty="0"/>
              <a:t>Database Management and analyzing database access to make it more secure</a:t>
            </a:r>
          </a:p>
          <a:p>
            <a:r>
              <a:rPr lang="en-US" sz="1600" dirty="0"/>
              <a:t>Tools such as Visio, Adobe Illustrator, Weka, R commander</a:t>
            </a:r>
          </a:p>
          <a:p>
            <a:r>
              <a:rPr lang="en-US" sz="1600" dirty="0"/>
              <a:t>ML Concepts such as regression, SVM, random forest, time series, naïve </a:t>
            </a:r>
            <a:r>
              <a:rPr lang="en-US" sz="1600" dirty="0" err="1"/>
              <a:t>bayes</a:t>
            </a:r>
            <a:r>
              <a:rPr lang="en-US" sz="1600" dirty="0"/>
              <a:t> and Neural Networks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192479-2243-44B6-B5C5-561936F9BA77}"/>
              </a:ext>
            </a:extLst>
          </p:cNvPr>
          <p:cNvCxnSpPr/>
          <p:nvPr/>
        </p:nvCxnSpPr>
        <p:spPr>
          <a:xfrm>
            <a:off x="6520070" y="2053889"/>
            <a:ext cx="0" cy="4804111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Collecting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1D470-18B9-438E-9366-94D458F447D3}"/>
              </a:ext>
            </a:extLst>
          </p:cNvPr>
          <p:cNvSpPr txBox="1"/>
          <p:nvPr/>
        </p:nvSpPr>
        <p:spPr>
          <a:xfrm>
            <a:off x="556591" y="437322"/>
            <a:ext cx="106282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 List of Data Sources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KAGGLE website:  </a:t>
            </a:r>
            <a:r>
              <a:rPr lang="en-US" dirty="0">
                <a:hlinkClick r:id="rId3"/>
              </a:rPr>
              <a:t>https://www.kaggle.com/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Centers for disease control and prevention: </a:t>
            </a:r>
            <a:r>
              <a:rPr lang="en-US" dirty="0">
                <a:hlinkClick r:id="rId4"/>
              </a:rPr>
              <a:t>https://www.cdc.gov/nchs/data-visualization/index.htm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Yahoo finance: </a:t>
            </a:r>
            <a:r>
              <a:rPr lang="en-US" dirty="0">
                <a:hlinkClick r:id="rId5"/>
              </a:rPr>
              <a:t>https://finance.yahoo.com/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UCI repository: </a:t>
            </a:r>
            <a:r>
              <a:rPr lang="en-US" dirty="0">
                <a:hlinkClick r:id="rId6"/>
              </a:rPr>
              <a:t>https://archive.ics.uci.edu/ml/index.php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>
            <a:normAutofit/>
          </a:bodyPr>
          <a:lstStyle/>
          <a:p>
            <a:r>
              <a:rPr lang="en-US" sz="3600"/>
              <a:t>Organizing Data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A8D733-00BA-42DB-9CBA-1A9612E36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44" y="362858"/>
            <a:ext cx="5507080" cy="24484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4E44E0-1EA6-4032-9309-3BA2FD9DD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2858"/>
            <a:ext cx="5573488" cy="391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1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Analysis and Visualization of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130CF3-0A17-43D5-B2A3-A7784B1FB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60" y="193299"/>
            <a:ext cx="3701740" cy="1725206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BDCA38-CE1E-4F83-AC8F-8F5A478C5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40" y="2041866"/>
            <a:ext cx="3412560" cy="2546388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3C386E2-1A3B-40D5-B86E-54500566D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222" y="160397"/>
            <a:ext cx="4408690" cy="3154664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81A859BD-F7C0-4C2D-AB96-919C324BC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752" y="207577"/>
            <a:ext cx="3107484" cy="310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2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Mining and Business Recommendations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3F5312E-6DAD-468A-8071-DF18458EA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16" y="181282"/>
            <a:ext cx="3355587" cy="1799488"/>
          </a:xfrm>
          <a:prstGeom prst="rect">
            <a:avLst/>
          </a:prstGeom>
        </p:spPr>
      </p:pic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32660A8-8ACA-47B6-8450-BED101A4A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116" y="181282"/>
            <a:ext cx="6992580" cy="4353243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CCC9F0-BCBC-4869-877D-B86ED33C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24" y="2157861"/>
            <a:ext cx="3338979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1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Information &amp; Database Security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988FD1-F084-4D39-8E6F-2C163D84B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86" y="566317"/>
            <a:ext cx="7767858" cy="353869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26F8A0-E4E3-4697-9CF2-794286AD95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9982024"/>
              </p:ext>
            </p:extLst>
          </p:nvPr>
        </p:nvGraphicFramePr>
        <p:xfrm>
          <a:off x="7337426" y="566317"/>
          <a:ext cx="5478690" cy="371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5534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Next Steps in Data Science Journey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2F8C18-651C-4EAB-A227-0DE41A96A941}"/>
              </a:ext>
            </a:extLst>
          </p:cNvPr>
          <p:cNvSpPr txBox="1"/>
          <p:nvPr/>
        </p:nvSpPr>
        <p:spPr>
          <a:xfrm>
            <a:off x="680322" y="503583"/>
            <a:ext cx="101069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about training models on cloud platforms such as Google or Amazon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data mining tools such as </a:t>
            </a:r>
            <a:r>
              <a:rPr lang="en-US" dirty="0" err="1"/>
              <a:t>Knime</a:t>
            </a:r>
            <a:r>
              <a:rPr lang="en-US" dirty="0"/>
              <a:t> and </a:t>
            </a:r>
            <a:r>
              <a:rPr lang="en-US" dirty="0" err="1"/>
              <a:t>Dataiku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more about data visualization tools such as Tableau and 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Job Interviews so far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Terakeet</a:t>
            </a:r>
            <a:r>
              <a:rPr lang="en-US" dirty="0"/>
              <a:t> – SEO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American Credit Association – Data Scientist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HorizonNext</a:t>
            </a:r>
            <a:r>
              <a:rPr lang="en-US" dirty="0"/>
              <a:t> – Data Analyst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1225</Words>
  <Application>Microsoft Office PowerPoint</Application>
  <PresentationFormat>Widescreen</PresentationFormat>
  <Paragraphs>123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Trebuchet MS</vt:lpstr>
      <vt:lpstr>Berlin</vt:lpstr>
      <vt:lpstr>APPLIED DATA SCIENCE PORTFOLIO</vt:lpstr>
      <vt:lpstr>What did you learn?</vt:lpstr>
      <vt:lpstr>Collecting Data</vt:lpstr>
      <vt:lpstr>Organizing Data</vt:lpstr>
      <vt:lpstr>Analysis and Visualization of Data</vt:lpstr>
      <vt:lpstr>Data Mining and Business Recommendations</vt:lpstr>
      <vt:lpstr>Information &amp; Database Security</vt:lpstr>
      <vt:lpstr>Next Steps in Data Science Journey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2019-12-04T23:26:28Z</dcterms:created>
  <dcterms:modified xsi:type="dcterms:W3CDTF">2019-12-05T01:03:57Z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