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 bookmarkIdSeed="3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0" r:id="rId10"/>
    <p:sldId id="261" r:id="rId11"/>
    <p:sldId id="262" r:id="rId12"/>
    <p:sldId id="266" r:id="rId13"/>
    <p:sldId id="268" r:id="rId14"/>
    <p:sldId id="263" r:id="rId15"/>
    <p:sldId id="267" r:id="rId16"/>
  </p:sldIdLst>
  <p:sldSz cx="12192000" cy="6858000"/>
  <p:notesSz cx="6858000" cy="9144000"/>
  <p:embeddedFontLs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886DF-726B-4D1E-9689-9F04B8DD6EF8}" v="253" dt="2021-06-01T17:11:16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esterngovernorsuniversity-my.sharepoint.com/:p:/g/personal/william_sewell_wgu_edu/Edu1kfXcHXNJpgvLe2FGGfUB-W0IKyXxTVxOPAx3malF_A?e=xkg2hx" TargetMode="External"/><Relationship Id="rId13" Type="http://schemas.openxmlformats.org/officeDocument/2006/relationships/hyperlink" Target="https://wgu.hosted.panopto.com/Panopto/Pages/Viewer.aspx?id=15852089-76a2-4828-8a42-ad3100e8460c" TargetMode="External"/><Relationship Id="rId18" Type="http://schemas.openxmlformats.org/officeDocument/2006/relationships/hyperlink" Target="https://westerngovernorsuniversity-my.sharepoint.com/:p:/g/personal/william_sewell_wgu_edu/Ebnr_7sw3OtDk_P1xbyp_-8BRAHEYSii5u6IFnHVVg7jbA?e=9nHpKw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gu.hosted.panopto.com/Panopto/Pages/Viewer.aspx?id=b7ead95b-c392-4973-aa9c-ad1901031ab1" TargetMode="External"/><Relationship Id="rId12" Type="http://schemas.openxmlformats.org/officeDocument/2006/relationships/hyperlink" Target="https://westerngovernorsuniversity-my.sharepoint.com/:p:/g/personal/william_sewell_wgu_edu/EYx20UarhiJLhlM0V5cTQ30BV0b2Qsmg2-sJrC9BzYQNmw?e=w81sHS" TargetMode="External"/><Relationship Id="rId17" Type="http://schemas.openxmlformats.org/officeDocument/2006/relationships/hyperlink" Target="https://wgu.hosted.panopto.com/Panopto/Pages/Viewer.aspx?id=6b8daadf-9757-4a66-a085-acc10146d35a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esterngovernorsuniversity-my.sharepoint.com/:p:/g/personal/william_sewell_wgu_edu/Ecby0spsQxRHj7KRsQk5L9UBYx9GqnaLwe94jv1moK-arw?e=dDZKbe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sterngovernorsuniversity-my.sharepoint.com/:p:/g/personal/william_sewell_wgu_edu/ER_vJMbYtxJGpxImpZ0DUQcBoVcORYKanFVKNKFcEXkRow?e=trkoWb" TargetMode="External"/><Relationship Id="rId11" Type="http://schemas.openxmlformats.org/officeDocument/2006/relationships/hyperlink" Target="https://wgu.hosted.panopto.com/Panopto/Pages/Viewer.aspx?id=5328e088-48c2-42d7-a5e3-ad27015d138f" TargetMode="External"/><Relationship Id="rId5" Type="http://schemas.openxmlformats.org/officeDocument/2006/relationships/hyperlink" Target="https://wgu.hosted.panopto.com/Panopto/Pages/Viewer.aspx?id=f3467751-b6f0-4050-988d-ad1200dc62cc" TargetMode="External"/><Relationship Id="rId15" Type="http://schemas.openxmlformats.org/officeDocument/2006/relationships/hyperlink" Target="https://wgu.webex.com/recordingservice/sites/wgu/recording/e40522f8a0a01039b7df00505681be2e/playback" TargetMode="External"/><Relationship Id="rId10" Type="http://schemas.openxmlformats.org/officeDocument/2006/relationships/hyperlink" Target="https://westerngovernorsuniversity-my.sharepoint.com/:p:/g/personal/william_sewell_wgu_edu/ESVjAM1CmBxCpMZ-2Nt-lmAB_WbiOhLSz8GP4DFFAb5HZg?e=DuKgwl" TargetMode="External"/><Relationship Id="rId19" Type="http://schemas.openxmlformats.org/officeDocument/2006/relationships/hyperlink" Target="https://www.udacity.com/course/introduction-to-python--ud1110" TargetMode="External"/><Relationship Id="rId4" Type="http://schemas.openxmlformats.org/officeDocument/2006/relationships/hyperlink" Target="https://westerngovernorsuniversity-my.sharepoint.com/:w:/g/personal/william_sewell_wgu_edu/EfHuEj50XxxIg8bUazYyJxoBROXj1IZ5OGG-uD-BJ9R-zw?e=QQIu4H" TargetMode="External"/><Relationship Id="rId9" Type="http://schemas.openxmlformats.org/officeDocument/2006/relationships/hyperlink" Target="https://wgu.hosted.panopto.com/Panopto/Pages/Viewer.aspx?id=0c51ac29-9160-4acc-8614-ad1f018157e0" TargetMode="External"/><Relationship Id="rId14" Type="http://schemas.openxmlformats.org/officeDocument/2006/relationships/hyperlink" Target="https://westerngovernorsuniversity-my.sharepoint.com/:p:/g/personal/william_sewell_wgu_edu/ERPQ0YpiQktOl-7YyAVnfLMBR5qeBh2cSv61VaJqe_aHKg?e=FjPhPz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F1C6-6507-431F-B04B-8AD93F55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40934"/>
            <a:ext cx="7766936" cy="1646302"/>
          </a:xfrm>
        </p:spPr>
        <p:txBody>
          <a:bodyPr/>
          <a:lstStyle/>
          <a:p>
            <a:r>
              <a:rPr lang="en-US"/>
              <a:t>FAST TRACK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9E97-ECD8-4109-B7CE-9810DAE5C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Western Governors University</a:t>
            </a:r>
          </a:p>
          <a:p>
            <a:r>
              <a:rPr lang="en-US" b="1">
                <a:solidFill>
                  <a:schemeClr val="tx1"/>
                </a:solidFill>
              </a:rPr>
              <a:t>Dr. William Sewell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42984-D2FC-4FBF-B68E-C1DE11F7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851832"/>
            <a:ext cx="2838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8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280483"/>
            <a:ext cx="782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REVISION AND SUBMISSION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Don’t be in a hurry.  In every race, the time to sprint is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Be sure that you have answered all the questions and include any</a:t>
            </a:r>
          </a:p>
          <a:p>
            <a:r>
              <a:rPr lang="en-US" b="1"/>
              <a:t>     supporting documentation, if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Have complete answers to the evaluator’s comments/questions.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 Do not overthink the course.  It is only about MLR and logistic</a:t>
            </a:r>
          </a:p>
          <a:p>
            <a:r>
              <a:rPr lang="en-US" b="1"/>
              <a:t>      regression.  Be sure to include your predictive model (equation).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 You are not expected to become an experienced Python or R programmer this quickly. Basically, you are scripting a solution.</a:t>
            </a:r>
          </a:p>
          <a:p>
            <a:endParaRPr lang="en-US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C60DA-1BD7-4AD5-894D-2716115C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242" y="0"/>
            <a:ext cx="2920421" cy="2013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F663E-F136-4DFF-912D-9CCE8319F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4" y="4724399"/>
            <a:ext cx="2628900" cy="171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6FCD3-113A-4D8E-A0C6-DA714FE78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49" y="2362199"/>
            <a:ext cx="2047875" cy="213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12B527-3EAF-4331-BEF4-3C04A96820E7}"/>
              </a:ext>
            </a:extLst>
          </p:cNvPr>
          <p:cNvSpPr txBox="1"/>
          <p:nvPr/>
        </p:nvSpPr>
        <p:spPr>
          <a:xfrm>
            <a:off x="3295650" y="132512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400518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3F9F9-7956-441C-A900-28F553018D24}"/>
              </a:ext>
            </a:extLst>
          </p:cNvPr>
          <p:cNvSpPr txBox="1"/>
          <p:nvPr/>
        </p:nvSpPr>
        <p:spPr>
          <a:xfrm>
            <a:off x="732748" y="2343705"/>
            <a:ext cx="92336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the Episodic videos there are code examples in both R and Python.  These examples</a:t>
            </a:r>
          </a:p>
          <a:p>
            <a:r>
              <a:rPr lang="en-US"/>
              <a:t>include many features such as file handling, error or warning handling, data cleaning,</a:t>
            </a:r>
          </a:p>
          <a:p>
            <a:r>
              <a:rPr lang="en-US"/>
              <a:t>data frames, and statistical methods.  Each episode teaches statistical methods.  You </a:t>
            </a:r>
          </a:p>
          <a:p>
            <a:r>
              <a:rPr lang="en-US"/>
              <a:t>will find characteristics, distinctions, and assumptions of each method which will be </a:t>
            </a:r>
          </a:p>
          <a:p>
            <a:r>
              <a:rPr lang="en-US"/>
              <a:t>useful in your analysis. Try the graphics and include them to illustrate your points.</a:t>
            </a:r>
          </a:p>
          <a:p>
            <a:r>
              <a:rPr lang="en-US"/>
              <a:t> </a:t>
            </a:r>
          </a:p>
          <a:p>
            <a:r>
              <a:rPr lang="en-US"/>
              <a:t>Type the code as you see it in my videos.  Be aware that copying code can result in</a:t>
            </a:r>
          </a:p>
          <a:p>
            <a:r>
              <a:rPr lang="en-US"/>
              <a:t>Quotation marks being changed by the medium you are using. If you are typing directly</a:t>
            </a:r>
          </a:p>
          <a:p>
            <a:r>
              <a:rPr lang="en-US"/>
              <a:t>into python from the command line, whenever an indentation is required </a:t>
            </a:r>
          </a:p>
          <a:p>
            <a:r>
              <a:rPr lang="en-US"/>
              <a:t>(after a colon, for example)  you will need to hit the Tab key to indent.  </a:t>
            </a:r>
          </a:p>
          <a:p>
            <a:r>
              <a:rPr lang="en-US"/>
              <a:t>If you are using a GUI tool like </a:t>
            </a:r>
            <a:r>
              <a:rPr lang="en-US" err="1"/>
              <a:t>Jupyter</a:t>
            </a:r>
            <a:r>
              <a:rPr lang="en-US"/>
              <a:t>, the Tab is automatically inserted </a:t>
            </a:r>
          </a:p>
          <a:p>
            <a:r>
              <a:rPr lang="en-US"/>
              <a:t>for you.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84B09-7150-4EF3-AED8-C490794B9D62}"/>
              </a:ext>
            </a:extLst>
          </p:cNvPr>
          <p:cNvSpPr txBox="1"/>
          <p:nvPr/>
        </p:nvSpPr>
        <p:spPr>
          <a:xfrm>
            <a:off x="3708400" y="1100435"/>
            <a:ext cx="343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FAST TRACK FINAL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48E22-38EB-44D8-8DED-C5B5A2B3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2" y="810141"/>
            <a:ext cx="2466975" cy="122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2D414-E5B4-496E-A88C-6F49FB7A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97" y="6037024"/>
            <a:ext cx="2752725" cy="619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766CA-4E48-4B1D-BA95-19A4EBD99BFE}"/>
              </a:ext>
            </a:extLst>
          </p:cNvPr>
          <p:cNvSpPr txBox="1"/>
          <p:nvPr/>
        </p:nvSpPr>
        <p:spPr>
          <a:xfrm>
            <a:off x="3806567" y="1669534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71322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F1C6-6507-431F-B04B-8AD93F558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40934"/>
            <a:ext cx="7766936" cy="1646302"/>
          </a:xfrm>
        </p:spPr>
        <p:txBody>
          <a:bodyPr/>
          <a:lstStyle/>
          <a:p>
            <a:r>
              <a:rPr lang="en-US"/>
              <a:t>FAST TRACK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99E97-ECD8-4109-B7CE-9810DAE5C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Western Governors University</a:t>
            </a:r>
          </a:p>
          <a:p>
            <a:r>
              <a:rPr lang="en-US" b="1">
                <a:solidFill>
                  <a:schemeClr val="tx1"/>
                </a:solidFill>
              </a:rPr>
              <a:t>Dr. William Sewell</a:t>
            </a:r>
          </a:p>
          <a:p>
            <a:r>
              <a:rPr lang="en-US" b="1">
                <a:solidFill>
                  <a:schemeClr val="tx1"/>
                </a:solidFill>
              </a:rPr>
              <a:t>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42984-D2FC-4FBF-B68E-C1DE11F7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851832"/>
            <a:ext cx="28384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460750" y="2476500"/>
            <a:ext cx="58785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Designed for motivated students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Enhance your learning with just-in-time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Help you do your best in your coursework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Improves Course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F240E-3BF8-4B28-95D9-EC63F4175639}"/>
              </a:ext>
            </a:extLst>
          </p:cNvPr>
          <p:cNvSpPr txBox="1"/>
          <p:nvPr/>
        </p:nvSpPr>
        <p:spPr>
          <a:xfrm>
            <a:off x="3759200" y="1412240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is Fast Track?</a:t>
            </a:r>
          </a:p>
        </p:txBody>
      </p:sp>
    </p:spTree>
    <p:extLst>
      <p:ext uri="{BB962C8B-B14F-4D97-AF65-F5344CB8AC3E}">
        <p14:creationId xmlns:p14="http://schemas.microsoft.com/office/powerpoint/2010/main" val="7395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6709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Supports your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Improves your completion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Provides videos, tutorials, articles for additional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FCEA2-165D-4FD6-807D-B687493DC773}"/>
              </a:ext>
            </a:extLst>
          </p:cNvPr>
          <p:cNvSpPr txBox="1"/>
          <p:nvPr/>
        </p:nvSpPr>
        <p:spPr>
          <a:xfrm>
            <a:off x="3718560" y="1452880"/>
            <a:ext cx="206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01160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6709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PURPOSE OF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course is about learning statistical regression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 will learn to utilize packages within your choice of R </a:t>
            </a:r>
          </a:p>
          <a:p>
            <a:r>
              <a:rPr lang="en-US"/>
              <a:t>     or Python to create a predictive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 will learn and be familiar with data manipulation, </a:t>
            </a:r>
          </a:p>
          <a:p>
            <a:r>
              <a:rPr lang="en-US"/>
              <a:t>     partitioning, testing, and analyzing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This is a great course for a Fast Track.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FCEA2-165D-4FD6-807D-B687493DC773}"/>
              </a:ext>
            </a:extLst>
          </p:cNvPr>
          <p:cNvSpPr txBox="1"/>
          <p:nvPr/>
        </p:nvSpPr>
        <p:spPr>
          <a:xfrm>
            <a:off x="3295650" y="132512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6709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FAST TRACK TIPS AND TRICKS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Fast Track, simply download Python version 3.x</a:t>
            </a:r>
          </a:p>
          <a:p>
            <a:r>
              <a:rPr lang="en-US"/>
              <a:t>     or R and use either RGUI or </a:t>
            </a:r>
            <a:r>
              <a:rPr lang="en-US" err="1"/>
              <a:t>Rstudio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 err="1"/>
              <a:t>eitherthe</a:t>
            </a:r>
            <a:r>
              <a:rPr lang="en-US"/>
              <a:t> command line or a GUI and follow my six Episode videos and PowerPoints.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 Save time.  Keep it simple.  PCAs and MCAs are not</a:t>
            </a:r>
          </a:p>
          <a:p>
            <a:r>
              <a:rPr lang="en-US"/>
              <a:t>    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Skip the tutorials but do read the course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BEFC74-519A-46D6-AAB2-1C57EB90820D}"/>
              </a:ext>
            </a:extLst>
          </p:cNvPr>
          <p:cNvSpPr txBox="1"/>
          <p:nvPr/>
        </p:nvSpPr>
        <p:spPr>
          <a:xfrm>
            <a:off x="3295650" y="132512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42595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72457-7115-4FB4-88F0-FD4A0A1A1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62575"/>
            <a:ext cx="2838450" cy="1495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295650" y="0"/>
            <a:ext cx="77533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FAST TRACK TIPS AND TRICKS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Tip Sheet: </a:t>
            </a:r>
            <a:r>
              <a:rPr lang="en-US" b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Videos: Six Episodes, PowerPoints:</a:t>
            </a:r>
          </a:p>
          <a:p>
            <a:r>
              <a:rPr lang="en-US" b="1" u="sng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</a:t>
            </a:r>
            <a:r>
              <a:rPr lang="en-US" b="1" u="sng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</a:t>
            </a:r>
            <a:r>
              <a:rPr lang="en-US" b="1" u="sng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Modeling Ep. 1 Video</a:t>
            </a:r>
            <a:r>
              <a:rPr lang="en-US" b="1"/>
              <a:t> </a:t>
            </a:r>
          </a:p>
          <a:p>
            <a:r>
              <a:rPr lang="en-US" b="1">
                <a:hlinkClick r:id="rId6"/>
              </a:rPr>
              <a:t>D208 </a:t>
            </a:r>
            <a:r>
              <a:rPr lang="en-US" b="1" err="1">
                <a:hlinkClick r:id="rId6"/>
              </a:rPr>
              <a:t>Pred</a:t>
            </a:r>
            <a:r>
              <a:rPr lang="en-US" b="1">
                <a:hlinkClick r:id="rId6"/>
              </a:rPr>
              <a:t> Modeling Ep. 1 PPT</a:t>
            </a:r>
            <a:endParaRPr lang="en-US" b="1"/>
          </a:p>
          <a:p>
            <a:r>
              <a:rPr lang="en-US" b="1" u="sng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</a:t>
            </a:r>
            <a:r>
              <a:rPr lang="en-US" b="1" u="sng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</a:t>
            </a:r>
            <a:r>
              <a:rPr lang="en-US" b="1" u="sng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Modeling Ep. 2 Video</a:t>
            </a:r>
            <a:r>
              <a:rPr lang="en-US" b="1"/>
              <a:t> </a:t>
            </a:r>
          </a:p>
          <a:p>
            <a:r>
              <a:rPr lang="en-US" b="1">
                <a:hlinkClick r:id="rId8"/>
              </a:rPr>
              <a:t>D208 </a:t>
            </a:r>
            <a:r>
              <a:rPr lang="en-US" b="1" err="1">
                <a:hlinkClick r:id="rId8"/>
              </a:rPr>
              <a:t>Pred</a:t>
            </a:r>
            <a:r>
              <a:rPr lang="en-US" b="1">
                <a:hlinkClick r:id="rId8"/>
              </a:rPr>
              <a:t> Modeling Ep. 2 PPT</a:t>
            </a:r>
            <a:endParaRPr lang="en-US" b="1"/>
          </a:p>
          <a:p>
            <a:r>
              <a:rPr lang="en-US" b="1" u="sng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</a:t>
            </a:r>
            <a:r>
              <a:rPr lang="en-US" b="1" u="sng" err="1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</a:t>
            </a:r>
            <a:r>
              <a:rPr lang="en-US" b="1" u="sng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Modeling Ep. 3 Video</a:t>
            </a:r>
            <a:r>
              <a:rPr lang="en-US" b="1"/>
              <a:t> </a:t>
            </a:r>
          </a:p>
          <a:p>
            <a:r>
              <a:rPr lang="en-US" b="1">
                <a:hlinkClick r:id="rId10"/>
              </a:rPr>
              <a:t>D208 </a:t>
            </a:r>
            <a:r>
              <a:rPr lang="en-US" b="1" err="1">
                <a:hlinkClick r:id="rId10"/>
              </a:rPr>
              <a:t>Pred</a:t>
            </a:r>
            <a:r>
              <a:rPr lang="en-US" b="1">
                <a:hlinkClick r:id="rId10"/>
              </a:rPr>
              <a:t> Modeling Ep. 3 PPT</a:t>
            </a:r>
            <a:endParaRPr lang="en-US" b="1"/>
          </a:p>
          <a:p>
            <a:r>
              <a:rPr lang="en-US" b="1" u="sng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</a:t>
            </a:r>
            <a:r>
              <a:rPr lang="en-US" b="1" u="sng" err="1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</a:t>
            </a:r>
            <a:r>
              <a:rPr lang="en-US" b="1" u="sng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Modeling Ep. 4 Video</a:t>
            </a:r>
            <a:r>
              <a:rPr lang="en-US" b="1"/>
              <a:t> </a:t>
            </a:r>
          </a:p>
          <a:p>
            <a:r>
              <a:rPr lang="en-US" b="1">
                <a:hlinkClick r:id="rId12"/>
              </a:rPr>
              <a:t>D208 </a:t>
            </a:r>
            <a:r>
              <a:rPr lang="en-US" b="1" err="1">
                <a:hlinkClick r:id="rId12"/>
              </a:rPr>
              <a:t>Pred</a:t>
            </a:r>
            <a:r>
              <a:rPr lang="en-US" b="1">
                <a:hlinkClick r:id="rId12"/>
              </a:rPr>
              <a:t> Modeling Ep. 4 PPT</a:t>
            </a:r>
            <a:endParaRPr lang="en-US" b="1"/>
          </a:p>
          <a:p>
            <a:r>
              <a:rPr lang="en-US" b="1" u="sng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</a:t>
            </a:r>
            <a:r>
              <a:rPr lang="en-US" b="1" u="sng" err="1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</a:t>
            </a:r>
            <a:r>
              <a:rPr lang="en-US" b="1" u="sng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Modeling Ep. 5 Video</a:t>
            </a:r>
            <a:r>
              <a:rPr lang="en-US" b="1"/>
              <a:t> </a:t>
            </a:r>
          </a:p>
          <a:p>
            <a:r>
              <a:rPr lang="en-US" b="1">
                <a:hlinkClick r:id="rId14"/>
              </a:rPr>
              <a:t>D208 </a:t>
            </a:r>
            <a:r>
              <a:rPr lang="en-US" b="1" err="1">
                <a:hlinkClick r:id="rId14"/>
              </a:rPr>
              <a:t>Pred</a:t>
            </a:r>
            <a:r>
              <a:rPr lang="en-US" b="1">
                <a:hlinkClick r:id="rId14"/>
              </a:rPr>
              <a:t> Modeling Ep. 5 PPT</a:t>
            </a:r>
            <a:endParaRPr lang="en-US" b="1"/>
          </a:p>
          <a:p>
            <a:r>
              <a:rPr lang="en-US" b="1" u="sng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</a:t>
            </a:r>
            <a:r>
              <a:rPr lang="en-US" b="1" u="sng" err="1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</a:t>
            </a:r>
            <a:r>
              <a:rPr lang="en-US" b="1" u="sng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Modeling Ep. 6 Video</a:t>
            </a:r>
            <a:r>
              <a:rPr lang="en-US" b="1"/>
              <a:t> </a:t>
            </a:r>
          </a:p>
          <a:p>
            <a:r>
              <a:rPr lang="en-US" b="1">
                <a:hlinkClick r:id="rId16"/>
              </a:rPr>
              <a:t>D208 </a:t>
            </a:r>
            <a:r>
              <a:rPr lang="en-US" b="1" err="1">
                <a:hlinkClick r:id="rId16"/>
              </a:rPr>
              <a:t>Pred</a:t>
            </a:r>
            <a:r>
              <a:rPr lang="en-US" b="1">
                <a:hlinkClick r:id="rId16"/>
              </a:rPr>
              <a:t> </a:t>
            </a:r>
            <a:r>
              <a:rPr lang="en-US" b="1" err="1">
                <a:hlinkClick r:id="rId16"/>
              </a:rPr>
              <a:t>Modeing</a:t>
            </a:r>
            <a:r>
              <a:rPr lang="en-US" b="1">
                <a:hlinkClick r:id="rId16"/>
              </a:rPr>
              <a:t> Ep. 6 PPT</a:t>
            </a:r>
            <a:endParaRPr lang="en-US" b="1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Best Practice Video and PowerPoint:</a:t>
            </a:r>
          </a:p>
          <a:p>
            <a:r>
              <a:rPr lang="en-US" b="1" u="sng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D208 Predictive Modeling Best Practices Video</a:t>
            </a:r>
            <a:r>
              <a:rPr lang="en-US" b="1"/>
              <a:t> </a:t>
            </a:r>
          </a:p>
          <a:p>
            <a:r>
              <a:rPr lang="en-US" b="1">
                <a:hlinkClick r:id="rId18"/>
              </a:rPr>
              <a:t>D208 Best Practices PowerPoint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Free Python course:  </a:t>
            </a:r>
            <a:r>
              <a:rPr lang="en-US" b="1" u="sng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Python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1200" y="55126"/>
            <a:ext cx="2590800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0C975-A303-4119-86BE-1D703C4D6599}"/>
              </a:ext>
            </a:extLst>
          </p:cNvPr>
          <p:cNvSpPr txBox="1"/>
          <p:nvPr/>
        </p:nvSpPr>
        <p:spPr>
          <a:xfrm>
            <a:off x="60469" y="3059668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06890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477895" y="2588260"/>
            <a:ext cx="8087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Pitfalls and Mistakes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Be aware of the requirements and what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Ask your Mentor or Course Instructor (CI) if you are not 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Avoid delaying your first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If you have done your best, submit it, review the results with your 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Course Instructors cannot review your code prior to submission.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60" y="0"/>
            <a:ext cx="25908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C2AA5-9AB7-4029-9CE8-8225ADBC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466340"/>
            <a:ext cx="260985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F2A29-6F73-4B28-B87B-3C4E3FD17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832" y="1790065"/>
            <a:ext cx="1552575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CDFF45-F8DD-496B-8419-AEF608456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162550"/>
            <a:ext cx="3271520" cy="1695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8180CE-AA54-4F7B-9D36-8349BAE16112}"/>
              </a:ext>
            </a:extLst>
          </p:cNvPr>
          <p:cNvSpPr txBox="1"/>
          <p:nvPr/>
        </p:nvSpPr>
        <p:spPr>
          <a:xfrm>
            <a:off x="3295650" y="132512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3585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373120" y="2466340"/>
            <a:ext cx="782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DELIVERABLES AND SUBMISSION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Document describing what you did, how, and 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Place your Python code in a .</a:t>
            </a:r>
            <a:r>
              <a:rPr lang="en-US" b="1" err="1"/>
              <a:t>py</a:t>
            </a:r>
            <a:r>
              <a:rPr lang="en-US" b="1"/>
              <a:t> file, R in an R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 best results, submit a Word document with snippets </a:t>
            </a:r>
          </a:p>
          <a:p>
            <a:r>
              <a:rPr lang="en-US" b="1"/>
              <a:t>     of your code and carefully explain each step.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Course Instructors cannot review your code prior to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Read the Evaluation Report carefully and try to understand</a:t>
            </a:r>
          </a:p>
          <a:p>
            <a:r>
              <a:rPr lang="en-US" b="1"/>
              <a:t>     what the Evaluator is saying.  If unsure, check with your 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F533-1AB2-4BC1-8E92-10C7D7B2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60" y="505976"/>
            <a:ext cx="259080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C2AA5-9AB7-4029-9CE8-8225ADBC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2" y="2466340"/>
            <a:ext cx="2609850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240BC-EABC-4B3F-AC22-3E39FB1D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" y="5156319"/>
            <a:ext cx="3200400" cy="1419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689E2-C620-424E-A5F8-5E661FFF05AA}"/>
              </a:ext>
            </a:extLst>
          </p:cNvPr>
          <p:cNvSpPr txBox="1"/>
          <p:nvPr/>
        </p:nvSpPr>
        <p:spPr>
          <a:xfrm>
            <a:off x="3295650" y="132512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47176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BBEA8-FE99-4CEB-A2F6-1ACD067FD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66700"/>
            <a:ext cx="2447925" cy="186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33B0EC-C8E2-4F09-A931-DF068AE03A64}"/>
              </a:ext>
            </a:extLst>
          </p:cNvPr>
          <p:cNvSpPr txBox="1"/>
          <p:nvPr/>
        </p:nvSpPr>
        <p:spPr>
          <a:xfrm>
            <a:off x="3202298" y="1898646"/>
            <a:ext cx="7823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  </a:t>
            </a:r>
            <a:r>
              <a:rPr lang="en-US" b="1"/>
              <a:t>REVISION AND SUBMISSION 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 is okay to make revisions, do not re-submit more than one more</a:t>
            </a:r>
          </a:p>
          <a:p>
            <a:r>
              <a:rPr lang="en-US" b="1"/>
              <a:t>    time on your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After a second revision and submission, if there are still problems</a:t>
            </a:r>
          </a:p>
          <a:p>
            <a:r>
              <a:rPr lang="en-US" b="1"/>
              <a:t>     seek help from your Course Instructor.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Remember: this is a graded assignment so you will not be given</a:t>
            </a:r>
          </a:p>
          <a:p>
            <a:r>
              <a:rPr lang="en-US" b="1"/>
              <a:t>     the answer but we can guide you.  Use the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Graduate students must be scholars, find answers, work on their </a:t>
            </a:r>
          </a:p>
          <a:p>
            <a:r>
              <a:rPr lang="en-US" b="1"/>
              <a:t>     own with limited supervision. Take pride, you will succeed.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Be sure that you have answered all the questions.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5E8934-A1FE-452F-87EE-274280AC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" y="2700337"/>
            <a:ext cx="140017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94BAC-9E37-4EE9-9555-F4C45F7D7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" y="4756150"/>
            <a:ext cx="2609850" cy="177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BC60DA-1BD7-4AD5-894D-2716115C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242" y="0"/>
            <a:ext cx="2920421" cy="2013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F732CD-F8EF-4936-893D-B9C48CC05BEB}"/>
              </a:ext>
            </a:extLst>
          </p:cNvPr>
          <p:cNvSpPr txBox="1"/>
          <p:nvPr/>
        </p:nvSpPr>
        <p:spPr>
          <a:xfrm>
            <a:off x="3295650" y="132512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D208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3009480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6DEF767353ED4AABACA00104988FDB" ma:contentTypeVersion="13" ma:contentTypeDescription="Create a new document." ma:contentTypeScope="" ma:versionID="19c71d4ce03de6ad18f5a433323c233d">
  <xsd:schema xmlns:xsd="http://www.w3.org/2001/XMLSchema" xmlns:xs="http://www.w3.org/2001/XMLSchema" xmlns:p="http://schemas.microsoft.com/office/2006/metadata/properties" xmlns:ns3="e7b1d905-24de-49f1-ac69-282527225b8e" xmlns:ns4="986a1e7c-3408-4565-abd6-87412778acff" targetNamespace="http://schemas.microsoft.com/office/2006/metadata/properties" ma:root="true" ma:fieldsID="c08cdb5147eef2ae9d786403b59569ae" ns3:_="" ns4:_="">
    <xsd:import namespace="e7b1d905-24de-49f1-ac69-282527225b8e"/>
    <xsd:import namespace="986a1e7c-3408-4565-abd6-87412778ac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1d905-24de-49f1-ac69-282527225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a1e7c-3408-4565-abd6-87412778acf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D7670A-A141-4366-9E93-45DAB21C60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DE231B-CC48-49F0-81A8-464426383A92}">
  <ds:schemaRefs>
    <ds:schemaRef ds:uri="986a1e7c-3408-4565-abd6-87412778acff"/>
    <ds:schemaRef ds:uri="e7b1d905-24de-49f1-ac69-282527225b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D14925-7D11-4B43-9D56-4368DB395CA5}">
  <ds:schemaRefs>
    <ds:schemaRef ds:uri="986a1e7c-3408-4565-abd6-87412778acff"/>
    <ds:schemaRef ds:uri="e7b1d905-24de-49f1-ac69-282527225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FAST TRACK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 TRACK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TRACK</dc:title>
  <dc:creator>William Sewell</dc:creator>
  <cp:revision>2</cp:revision>
  <dcterms:created xsi:type="dcterms:W3CDTF">2020-04-26T12:27:43Z</dcterms:created>
  <dcterms:modified xsi:type="dcterms:W3CDTF">2021-06-06T17:52:35Z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0x010100C36DEF767353ED4AABACA00104988FDB</vt:lpwstr>
  </property>
</Properties>
</file>