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71" r:id="rId6"/>
    <p:sldId id="262" r:id="rId7"/>
    <p:sldId id="265" r:id="rId8"/>
    <p:sldId id="259" r:id="rId9"/>
    <p:sldId id="270" r:id="rId10"/>
    <p:sldId id="267" r:id="rId11"/>
    <p:sldId id="275" r:id="rId12"/>
    <p:sldId id="263" r:id="rId13"/>
    <p:sldId id="276" r:id="rId14"/>
    <p:sldId id="268" r:id="rId15"/>
    <p:sldId id="269" r:id="rId16"/>
    <p:sldId id="260" r:id="rId1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1"/>
    <p:restoredTop sz="96327"/>
  </p:normalViewPr>
  <p:slideViewPr>
    <p:cSldViewPr snapToGrid="0">
      <p:cViewPr varScale="1">
        <p:scale>
          <a:sx n="101" d="100"/>
          <a:sy n="101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B1EB-E078-A08D-CD18-21CD11DE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3F62C-310B-8752-EABC-5F5286A6A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FD8BF-7F6D-1BF6-E5D2-58039A78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03/02/2023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70DFB-62C3-9D53-69A0-7F6DAAE4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19D75-ADB2-3C4A-2025-30F3E5EC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6902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EF7E-43FE-F960-994D-EB4ADC70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5F1CE-8117-BB5A-023A-45E4F64CD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79EB2-56C4-A77A-89B4-C0275F5D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03/02/2023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298B-45B8-7EBA-FE7D-981D7707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EE49E-6003-7749-1C6A-B1A14753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1434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4170B-5260-48B4-AFCE-AEB882742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D3D35-7C7F-E843-5779-99519D433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670B7-089D-D345-A724-4A61AB5A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03/02/2023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FB039-98F4-4B43-E609-84411309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A67A2-36BE-5D27-C06B-63D80E55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3123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E007-514F-33FF-C770-8230EA77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48EB-B7BD-8E4E-9E0C-6A2093FEB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B2CC1-2DBE-FA7C-CB73-AA1D7A9C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03/02/2023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D6AAA-005D-3C73-883E-705018F8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BA18F-045E-2A53-7A67-BE90F4C9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1258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856E-D3A0-2382-7036-4B63DAA3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393D6-213C-CDA3-293F-A5E7E61C7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5CCD0-C43F-0599-48E1-0D856BB4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03/02/2023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DE664-BCCF-6F16-DEC8-E47FF8B2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8708B-E550-CC78-BF7A-25766D6C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7742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0F7D-4817-F694-2ACB-26B3CE91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22C-B633-7C97-D3D7-7F519A8DE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84B25-7AD3-20E2-B119-A81C51A71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3FF50-AE90-33E8-C710-DD238FC2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03/02/2023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996D2-F783-99A1-BE7E-41A31565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49A0C-510F-85AD-2EEC-7B2E7AC8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396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86EE-0742-2839-CDCE-915E04595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F6AD8-EF61-690A-E6EB-A71F0734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E7708-4484-4DD9-D4B3-2D5C7FC79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7FB90-4B8F-114E-7DE2-EE549A4D6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FE58F-5301-ECD3-7C6D-3B75746BB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44CD6-9CFA-7F97-D446-F8042969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03/02/2023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7E16-466F-2E55-470A-72949107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01928-8A81-CB29-F261-7067A6B4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8753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C0E9-DD69-E866-CE45-7E9D9348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DA248-F35E-3F8C-77D0-5679118A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03/02/2023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97181-2292-EE29-DBAA-C2A8651D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496D1-370D-86DB-05AC-1D5E44FF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8708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CF12E-9363-C8FD-0D3E-89A7B70C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03/02/2023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F1935-3D96-EB02-5AA1-9EFC3398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6A271-B7CC-56BB-60B1-D36217AE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071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FB2F-771A-CC24-E7F6-1BF86AF80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A2C03-C7FF-245C-2751-1598BCD99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9830B-E078-B2A6-2AE2-A28348526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DF64B-9BA6-9340-C456-81D670D6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03/02/2023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3E4E6-9163-E71D-0969-C136182E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1E6E9-A466-1A3A-A08C-5D025421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4597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3CF3-87A0-990D-AE07-A0639D51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CA5C2-556C-30ED-8FCF-19FE2E870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0BD10-C3EE-E01C-7D07-3EA4F09BB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7FE2D-4D3A-6095-87D2-52564797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03/02/2023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8B456-F2DE-E724-78AB-809C4D76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E8AF7-DFBF-4413-02B6-4083274E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684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2FD59-FCA2-97CA-1FDB-EB537172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72937-6DFA-45D3-FCE0-62FADE2AD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7C649-F694-3F3A-17D6-EC39672E9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3929-CE24-9C4B-8035-8B9D5F90FA51}" type="datetimeFigureOut">
              <a:rPr lang="en-NO" smtClean="0"/>
              <a:t>03/02/2023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80A21-9D4F-4063-D22B-0D303705C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6742-E4AB-DB7E-C145-850CB135B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1629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151B-15F3-28A3-3502-EA80326F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Biological Data CSV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5629-C9DE-0743-0648-A57C978DE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V</a:t>
            </a:r>
            <a:r>
              <a:rPr lang="en-GB" dirty="0"/>
              <a:t>o</a:t>
            </a:r>
            <a:r>
              <a:rPr lang="en-NO" dirty="0"/>
              <a:t>lker H</a:t>
            </a:r>
            <a:r>
              <a:rPr lang="en-GB" dirty="0"/>
              <a:t>o</a:t>
            </a:r>
            <a:r>
              <a:rPr lang="en-NO" dirty="0"/>
              <a:t>ffmann (volker@cheleb.net)</a:t>
            </a:r>
          </a:p>
        </p:txBody>
      </p:sp>
    </p:spTree>
    <p:extLst>
      <p:ext uri="{BB962C8B-B14F-4D97-AF65-F5344CB8AC3E}">
        <p14:creationId xmlns:p14="http://schemas.microsoft.com/office/powerpoint/2010/main" val="1502754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Classification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986066-37F9-5D84-D320-99C159EFC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261" y="1196285"/>
            <a:ext cx="7213600" cy="54991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192243E5-A38B-F53A-5072-597D0396B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27061" cy="4351338"/>
          </a:xfrm>
        </p:spPr>
        <p:txBody>
          <a:bodyPr>
            <a:normAutofit/>
          </a:bodyPr>
          <a:lstStyle/>
          <a:p>
            <a:r>
              <a:rPr lang="en-NO" sz="2400" dirty="0"/>
              <a:t>Predict Y=True (75%)</a:t>
            </a:r>
          </a:p>
        </p:txBody>
      </p:sp>
    </p:spTree>
    <p:extLst>
      <p:ext uri="{BB962C8B-B14F-4D97-AF65-F5344CB8AC3E}">
        <p14:creationId xmlns:p14="http://schemas.microsoft.com/office/powerpoint/2010/main" val="326184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E42ABB-D9B2-DBEF-36A8-F55ABEEC7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261" y="1196285"/>
            <a:ext cx="7213600" cy="54991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Classification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2F77C0-C168-6690-DBD1-4A470E952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27061" cy="4351338"/>
          </a:xfrm>
        </p:spPr>
        <p:txBody>
          <a:bodyPr>
            <a:normAutofit/>
          </a:bodyPr>
          <a:lstStyle/>
          <a:p>
            <a:r>
              <a:rPr lang="en-NO" sz="2400" dirty="0"/>
              <a:t>Predict Y=False (25%)</a:t>
            </a:r>
          </a:p>
          <a:p>
            <a:r>
              <a:rPr lang="en-NO" sz="2400" dirty="0"/>
              <a:t>Minority Most Interesting</a:t>
            </a:r>
          </a:p>
          <a:p>
            <a:endParaRPr lang="en-NO" sz="2400" dirty="0"/>
          </a:p>
        </p:txBody>
      </p:sp>
    </p:spTree>
    <p:extLst>
      <p:ext uri="{BB962C8B-B14F-4D97-AF65-F5344CB8AC3E}">
        <p14:creationId xmlns:p14="http://schemas.microsoft.com/office/powerpoint/2010/main" val="283277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10F7E-36E6-32AF-6D06-2F705B20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60464" cy="4351338"/>
          </a:xfrm>
        </p:spPr>
        <p:txBody>
          <a:bodyPr/>
          <a:lstStyle/>
          <a:p>
            <a:r>
              <a:rPr lang="en-NO" dirty="0"/>
              <a:t>Predict Y=True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B8AAC8-7CD9-E795-A320-A85A05BF7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072" y="1412378"/>
            <a:ext cx="7480300" cy="52451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0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62C6E9C-858B-1F35-B940-A573A4D5E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072" y="1412378"/>
            <a:ext cx="7480300" cy="524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10F7E-36E6-32AF-6D06-2F705B20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60464" cy="4351338"/>
          </a:xfrm>
        </p:spPr>
        <p:txBody>
          <a:bodyPr/>
          <a:lstStyle/>
          <a:p>
            <a:r>
              <a:rPr lang="en-NO" dirty="0"/>
              <a:t>Predict Y=False</a:t>
            </a:r>
          </a:p>
        </p:txBody>
      </p:sp>
    </p:spTree>
    <p:extLst>
      <p:ext uri="{BB962C8B-B14F-4D97-AF65-F5344CB8AC3E}">
        <p14:creationId xmlns:p14="http://schemas.microsoft.com/office/powerpoint/2010/main" val="963036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00C7-441A-67BC-E209-B6AFC53F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Conclusion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5E1B-5450-7070-890E-6831BF9D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Classification</a:t>
            </a:r>
          </a:p>
          <a:p>
            <a:pPr lvl="1"/>
            <a:r>
              <a:rPr lang="en-NO" dirty="0"/>
              <a:t>LogReg or XGBoost do best (except at low thresholds)</a:t>
            </a:r>
          </a:p>
          <a:p>
            <a:pPr lvl="1"/>
            <a:r>
              <a:rPr lang="en-NO" dirty="0"/>
              <a:t>XGBoost is the only one that stays above the baseline (“coin-toss”)</a:t>
            </a:r>
          </a:p>
          <a:p>
            <a:pPr lvl="1"/>
            <a:r>
              <a:rPr lang="en-NO" dirty="0"/>
              <a:t>SVC isn’t doing very well</a:t>
            </a:r>
          </a:p>
          <a:p>
            <a:endParaRPr lang="en-NO" dirty="0"/>
          </a:p>
          <a:p>
            <a:r>
              <a:rPr lang="en-NO" dirty="0"/>
              <a:t>Regression</a:t>
            </a:r>
          </a:p>
          <a:p>
            <a:pPr lvl="1"/>
            <a:r>
              <a:rPr lang="en-NO" dirty="0"/>
              <a:t>Is really hard (target distribution is step-functiony), cf. horizontal stripes</a:t>
            </a:r>
          </a:p>
          <a:p>
            <a:pPr lvl="1"/>
            <a:endParaRPr lang="en-NO" dirty="0"/>
          </a:p>
          <a:p>
            <a:r>
              <a:rPr lang="en-NO" dirty="0"/>
              <a:t>Overall, I’d go with XGBoost</a:t>
            </a:r>
          </a:p>
          <a:p>
            <a:pPr lvl="1"/>
            <a:r>
              <a:rPr lang="en-GB" dirty="0"/>
              <a:t>I</a:t>
            </a:r>
            <a:r>
              <a:rPr lang="en-NO" dirty="0"/>
              <a:t>t’s also “explainable”, so yay</a:t>
            </a:r>
          </a:p>
        </p:txBody>
      </p:sp>
    </p:spTree>
    <p:extLst>
      <p:ext uri="{BB962C8B-B14F-4D97-AF65-F5344CB8AC3E}">
        <p14:creationId xmlns:p14="http://schemas.microsoft.com/office/powerpoint/2010/main" val="1634168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00C7-441A-67BC-E209-B6AFC53F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Conclusion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5E1B-5450-7070-890E-6831BF9D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X4 seems redundant</a:t>
            </a:r>
          </a:p>
          <a:p>
            <a:pPr lvl="1"/>
            <a:r>
              <a:rPr lang="en-NO" dirty="0"/>
              <a:t>Models don’t really change with/without</a:t>
            </a:r>
          </a:p>
          <a:p>
            <a:pPr lvl="1"/>
            <a:endParaRPr lang="en-NO" dirty="0"/>
          </a:p>
          <a:p>
            <a:r>
              <a:rPr lang="en-NO" dirty="0"/>
              <a:t>Dropping one column from the one-hot encoded doesn’t matter</a:t>
            </a:r>
          </a:p>
          <a:p>
            <a:pPr lvl="1"/>
            <a:r>
              <a:rPr lang="en-NO" dirty="0"/>
              <a:t>Models don’t change much with/without</a:t>
            </a:r>
          </a:p>
        </p:txBody>
      </p:sp>
    </p:spTree>
    <p:extLst>
      <p:ext uri="{BB962C8B-B14F-4D97-AF65-F5344CB8AC3E}">
        <p14:creationId xmlns:p14="http://schemas.microsoft.com/office/powerpoint/2010/main" val="274738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N</a:t>
            </a:r>
            <a:r>
              <a:rPr lang="en-GB" dirty="0"/>
              <a:t>o</a:t>
            </a:r>
            <a:r>
              <a:rPr lang="en-NO" dirty="0"/>
              <a:t>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630BA-5059-EF77-79F4-88A2E8565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O" dirty="0"/>
              <a:t>Multi-Class Prediction?</a:t>
            </a:r>
          </a:p>
          <a:p>
            <a:endParaRPr lang="en-NO" dirty="0"/>
          </a:p>
          <a:p>
            <a:r>
              <a:rPr lang="en-NO" dirty="0"/>
              <a:t>More Preprocessing</a:t>
            </a:r>
          </a:p>
          <a:p>
            <a:pPr lvl="1"/>
            <a:r>
              <a:rPr lang="en-NO" dirty="0"/>
              <a:t>PCA? TDA? </a:t>
            </a:r>
          </a:p>
          <a:p>
            <a:pPr lvl="1"/>
            <a:r>
              <a:rPr lang="en-NO" dirty="0"/>
              <a:t>Deal with noisy features? (X4, X5, X6)</a:t>
            </a:r>
          </a:p>
          <a:p>
            <a:pPr lvl="2"/>
            <a:r>
              <a:rPr lang="en-NO" dirty="0">
                <a:sym typeface="Wingdings" pitchFamily="2" charset="2"/>
              </a:rPr>
              <a:t> Fit Gaussian and take delta to be left with something interesting</a:t>
            </a:r>
          </a:p>
          <a:p>
            <a:pPr lvl="2"/>
            <a:r>
              <a:rPr lang="en-NO" dirty="0">
                <a:sym typeface="Wingdings" pitchFamily="2" charset="2"/>
              </a:rPr>
              <a:t> Or something more sophisticated (whitening / decorrelation)</a:t>
            </a:r>
          </a:p>
          <a:p>
            <a:pPr lvl="2"/>
            <a:r>
              <a:rPr lang="en-GB" dirty="0">
                <a:sym typeface="Wingdings" pitchFamily="2" charset="2"/>
              </a:rPr>
              <a:t>T</a:t>
            </a:r>
            <a:r>
              <a:rPr lang="en-NO" dirty="0">
                <a:sym typeface="Wingdings" pitchFamily="2" charset="2"/>
              </a:rPr>
              <a:t>ry dropping X6?</a:t>
            </a:r>
          </a:p>
          <a:p>
            <a:pPr marL="914400" lvl="2" indent="0">
              <a:buNone/>
            </a:pPr>
            <a:endParaRPr lang="en-NO" dirty="0"/>
          </a:p>
          <a:p>
            <a:pPr lvl="1"/>
            <a:r>
              <a:rPr lang="en-NO" dirty="0"/>
              <a:t>Drop one of one-hot? (Correlated)</a:t>
            </a:r>
          </a:p>
          <a:p>
            <a:pPr marL="457200" lvl="1" indent="0">
              <a:buNone/>
            </a:pPr>
            <a:endParaRPr lang="en-NO" dirty="0"/>
          </a:p>
          <a:p>
            <a:r>
              <a:rPr lang="en-NO" dirty="0"/>
              <a:t>Pipeline in Sklearn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Explainability</a:t>
            </a:r>
          </a:p>
        </p:txBody>
      </p:sp>
    </p:spTree>
    <p:extLst>
      <p:ext uri="{BB962C8B-B14F-4D97-AF65-F5344CB8AC3E}">
        <p14:creationId xmlns:p14="http://schemas.microsoft.com/office/powerpoint/2010/main" val="268320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0AF2-8D1C-85FB-65E7-12A99B13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Data 1/2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AEAE1-A7D8-8B38-2CF5-6E7751EE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35" y="3179020"/>
            <a:ext cx="5822599" cy="29720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C9B612-F433-9579-408C-21A65EB03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526" y="308480"/>
            <a:ext cx="4299912" cy="3415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50A029-7BF0-54FF-9CD9-FB3316149CFE}"/>
              </a:ext>
            </a:extLst>
          </p:cNvPr>
          <p:cNvSpPr txBox="1"/>
          <p:nvPr/>
        </p:nvSpPr>
        <p:spPr>
          <a:xfrm>
            <a:off x="6199410" y="1051964"/>
            <a:ext cx="119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Drop One?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25F10-4408-537C-88DE-2B7F8DD022EB}"/>
              </a:ext>
            </a:extLst>
          </p:cNvPr>
          <p:cNvSpPr txBox="1"/>
          <p:nvPr/>
        </p:nvSpPr>
        <p:spPr>
          <a:xfrm>
            <a:off x="490314" y="3633324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Drop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36174-D2C7-9815-E734-6BD1666C3EEB}"/>
              </a:ext>
            </a:extLst>
          </p:cNvPr>
          <p:cNvSpPr txBox="1"/>
          <p:nvPr/>
        </p:nvSpPr>
        <p:spPr>
          <a:xfrm>
            <a:off x="490314" y="4024031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Drop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BA7B8-700C-4476-33FA-F97989009423}"/>
              </a:ext>
            </a:extLst>
          </p:cNvPr>
          <p:cNvSpPr txBox="1"/>
          <p:nvPr/>
        </p:nvSpPr>
        <p:spPr>
          <a:xfrm>
            <a:off x="9733856" y="3913890"/>
            <a:ext cx="119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Drop One?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9CBD34-4409-478C-8B2D-FEB821EF91B7}"/>
              </a:ext>
            </a:extLst>
          </p:cNvPr>
          <p:cNvSpPr txBox="1"/>
          <p:nvPr/>
        </p:nvSpPr>
        <p:spPr>
          <a:xfrm>
            <a:off x="6221216" y="1459880"/>
            <a:ext cx="65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PCA?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697A6D-E9C4-C590-F116-01F9DBB09452}"/>
              </a:ext>
            </a:extLst>
          </p:cNvPr>
          <p:cNvSpPr/>
          <p:nvPr/>
        </p:nvSpPr>
        <p:spPr>
          <a:xfrm>
            <a:off x="9733856" y="3288204"/>
            <a:ext cx="996183" cy="492163"/>
          </a:xfrm>
          <a:custGeom>
            <a:avLst/>
            <a:gdLst>
              <a:gd name="connsiteX0" fmla="*/ 0 w 996183"/>
              <a:gd name="connsiteY0" fmla="*/ 246082 h 492163"/>
              <a:gd name="connsiteX1" fmla="*/ 498092 w 996183"/>
              <a:gd name="connsiteY1" fmla="*/ 0 h 492163"/>
              <a:gd name="connsiteX2" fmla="*/ 996184 w 996183"/>
              <a:gd name="connsiteY2" fmla="*/ 246082 h 492163"/>
              <a:gd name="connsiteX3" fmla="*/ 498092 w 996183"/>
              <a:gd name="connsiteY3" fmla="*/ 492164 h 492163"/>
              <a:gd name="connsiteX4" fmla="*/ 0 w 996183"/>
              <a:gd name="connsiteY4" fmla="*/ 246082 h 49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183" h="492163" extrusionOk="0">
                <a:moveTo>
                  <a:pt x="0" y="246082"/>
                </a:moveTo>
                <a:cubicBezTo>
                  <a:pt x="-18901" y="98516"/>
                  <a:pt x="166692" y="21134"/>
                  <a:pt x="498092" y="0"/>
                </a:cubicBezTo>
                <a:cubicBezTo>
                  <a:pt x="789809" y="3501"/>
                  <a:pt x="973293" y="110903"/>
                  <a:pt x="996184" y="246082"/>
                </a:cubicBezTo>
                <a:cubicBezTo>
                  <a:pt x="981751" y="396083"/>
                  <a:pt x="768810" y="516322"/>
                  <a:pt x="498092" y="492164"/>
                </a:cubicBezTo>
                <a:cubicBezTo>
                  <a:pt x="205360" y="482511"/>
                  <a:pt x="27109" y="394942"/>
                  <a:pt x="0" y="246082"/>
                </a:cubicBezTo>
                <a:close/>
              </a:path>
            </a:pathLst>
          </a:custGeom>
          <a:noFill/>
          <a:ln w="508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3ED188-EB69-3D50-8EE9-17F8AEBD4773}"/>
              </a:ext>
            </a:extLst>
          </p:cNvPr>
          <p:cNvSpPr/>
          <p:nvPr/>
        </p:nvSpPr>
        <p:spPr>
          <a:xfrm>
            <a:off x="7496646" y="983329"/>
            <a:ext cx="491889" cy="845883"/>
          </a:xfrm>
          <a:custGeom>
            <a:avLst/>
            <a:gdLst>
              <a:gd name="connsiteX0" fmla="*/ 0 w 491889"/>
              <a:gd name="connsiteY0" fmla="*/ 422942 h 845883"/>
              <a:gd name="connsiteX1" fmla="*/ 245945 w 491889"/>
              <a:gd name="connsiteY1" fmla="*/ 0 h 845883"/>
              <a:gd name="connsiteX2" fmla="*/ 491890 w 491889"/>
              <a:gd name="connsiteY2" fmla="*/ 422942 h 845883"/>
              <a:gd name="connsiteX3" fmla="*/ 245945 w 491889"/>
              <a:gd name="connsiteY3" fmla="*/ 845884 h 845883"/>
              <a:gd name="connsiteX4" fmla="*/ 0 w 491889"/>
              <a:gd name="connsiteY4" fmla="*/ 422942 h 84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889" h="845883" extrusionOk="0">
                <a:moveTo>
                  <a:pt x="0" y="422942"/>
                </a:moveTo>
                <a:cubicBezTo>
                  <a:pt x="-28164" y="171986"/>
                  <a:pt x="87631" y="8438"/>
                  <a:pt x="245945" y="0"/>
                </a:cubicBezTo>
                <a:cubicBezTo>
                  <a:pt x="395239" y="2834"/>
                  <a:pt x="459057" y="190402"/>
                  <a:pt x="491890" y="422942"/>
                </a:cubicBezTo>
                <a:cubicBezTo>
                  <a:pt x="479113" y="669004"/>
                  <a:pt x="377352" y="870344"/>
                  <a:pt x="245945" y="845884"/>
                </a:cubicBezTo>
                <a:cubicBezTo>
                  <a:pt x="91506" y="835704"/>
                  <a:pt x="31789" y="671715"/>
                  <a:pt x="0" y="422942"/>
                </a:cubicBezTo>
                <a:close/>
              </a:path>
            </a:pathLst>
          </a:custGeom>
          <a:noFill/>
          <a:ln w="508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11235E-6C92-874D-66A1-8D32326E995F}"/>
              </a:ext>
            </a:extLst>
          </p:cNvPr>
          <p:cNvSpPr/>
          <p:nvPr/>
        </p:nvSpPr>
        <p:spPr>
          <a:xfrm>
            <a:off x="1293267" y="3612264"/>
            <a:ext cx="2550450" cy="479586"/>
          </a:xfrm>
          <a:custGeom>
            <a:avLst/>
            <a:gdLst>
              <a:gd name="connsiteX0" fmla="*/ 0 w 2550450"/>
              <a:gd name="connsiteY0" fmla="*/ 239793 h 479586"/>
              <a:gd name="connsiteX1" fmla="*/ 1275225 w 2550450"/>
              <a:gd name="connsiteY1" fmla="*/ 0 h 479586"/>
              <a:gd name="connsiteX2" fmla="*/ 2550450 w 2550450"/>
              <a:gd name="connsiteY2" fmla="*/ 239793 h 479586"/>
              <a:gd name="connsiteX3" fmla="*/ 1275225 w 2550450"/>
              <a:gd name="connsiteY3" fmla="*/ 479586 h 479586"/>
              <a:gd name="connsiteX4" fmla="*/ 0 w 2550450"/>
              <a:gd name="connsiteY4" fmla="*/ 239793 h 47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450" h="479586" extrusionOk="0">
                <a:moveTo>
                  <a:pt x="0" y="239793"/>
                </a:moveTo>
                <a:cubicBezTo>
                  <a:pt x="-33357" y="86783"/>
                  <a:pt x="495958" y="28141"/>
                  <a:pt x="1275225" y="0"/>
                </a:cubicBezTo>
                <a:cubicBezTo>
                  <a:pt x="1990490" y="2311"/>
                  <a:pt x="2536900" y="107790"/>
                  <a:pt x="2550450" y="239793"/>
                </a:cubicBezTo>
                <a:cubicBezTo>
                  <a:pt x="2447369" y="472891"/>
                  <a:pt x="1973672" y="511864"/>
                  <a:pt x="1275225" y="479586"/>
                </a:cubicBezTo>
                <a:cubicBezTo>
                  <a:pt x="563572" y="475556"/>
                  <a:pt x="7494" y="375808"/>
                  <a:pt x="0" y="239793"/>
                </a:cubicBezTo>
                <a:close/>
              </a:path>
            </a:pathLst>
          </a:custGeom>
          <a:noFill/>
          <a:ln w="508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979976-1239-9993-0094-8BD8A3DB507D}"/>
              </a:ext>
            </a:extLst>
          </p:cNvPr>
          <p:cNvSpPr/>
          <p:nvPr/>
        </p:nvSpPr>
        <p:spPr>
          <a:xfrm>
            <a:off x="5473291" y="3968904"/>
            <a:ext cx="1143947" cy="424459"/>
          </a:xfrm>
          <a:custGeom>
            <a:avLst/>
            <a:gdLst>
              <a:gd name="connsiteX0" fmla="*/ 0 w 1143947"/>
              <a:gd name="connsiteY0" fmla="*/ 212230 h 424459"/>
              <a:gd name="connsiteX1" fmla="*/ 571974 w 1143947"/>
              <a:gd name="connsiteY1" fmla="*/ 0 h 424459"/>
              <a:gd name="connsiteX2" fmla="*/ 1143948 w 1143947"/>
              <a:gd name="connsiteY2" fmla="*/ 212230 h 424459"/>
              <a:gd name="connsiteX3" fmla="*/ 571974 w 1143947"/>
              <a:gd name="connsiteY3" fmla="*/ 424460 h 424459"/>
              <a:gd name="connsiteX4" fmla="*/ 0 w 1143947"/>
              <a:gd name="connsiteY4" fmla="*/ 212230 h 4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947" h="424459" extrusionOk="0">
                <a:moveTo>
                  <a:pt x="0" y="212230"/>
                </a:moveTo>
                <a:cubicBezTo>
                  <a:pt x="-6616" y="90938"/>
                  <a:pt x="204412" y="19392"/>
                  <a:pt x="571974" y="0"/>
                </a:cubicBezTo>
                <a:cubicBezTo>
                  <a:pt x="908968" y="4442"/>
                  <a:pt x="1127268" y="95549"/>
                  <a:pt x="1143948" y="212230"/>
                </a:cubicBezTo>
                <a:cubicBezTo>
                  <a:pt x="1137916" y="335332"/>
                  <a:pt x="880136" y="467190"/>
                  <a:pt x="571974" y="424460"/>
                </a:cubicBezTo>
                <a:cubicBezTo>
                  <a:pt x="239130" y="415186"/>
                  <a:pt x="8609" y="333555"/>
                  <a:pt x="0" y="212230"/>
                </a:cubicBezTo>
                <a:close/>
              </a:path>
            </a:pathLst>
          </a:custGeom>
          <a:noFill/>
          <a:ln w="508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986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0AF2-8D1C-85FB-65E7-12A99B13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Data 2/2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EB9E4E-699F-6FE8-5FC9-487745186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465"/>
          <a:stretch/>
        </p:blipFill>
        <p:spPr>
          <a:xfrm>
            <a:off x="711978" y="1901902"/>
            <a:ext cx="4303357" cy="3054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8377A-24BB-A2F1-E18B-729BB1D79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152" y="420786"/>
            <a:ext cx="3639648" cy="60164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EFEE0D-53F2-8356-A433-1C848AF27590}"/>
              </a:ext>
            </a:extLst>
          </p:cNvPr>
          <p:cNvSpPr txBox="1"/>
          <p:nvPr/>
        </p:nvSpPr>
        <p:spPr>
          <a:xfrm>
            <a:off x="711978" y="5081251"/>
            <a:ext cx="2688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Encode as </a:t>
            </a:r>
            <a:r>
              <a:rPr lang="en-NO" b="1" dirty="0"/>
              <a:t>One-Hot</a:t>
            </a:r>
            <a:r>
              <a:rPr lang="en-NO" dirty="0"/>
              <a:t> / </a:t>
            </a:r>
            <a:r>
              <a:rPr lang="en-NO" strike="sngStrike" dirty="0"/>
              <a:t>Label</a:t>
            </a:r>
          </a:p>
          <a:p>
            <a:r>
              <a:rPr lang="en-NO" sz="1200" dirty="0"/>
              <a:t>(Same for X3)</a:t>
            </a:r>
          </a:p>
          <a:p>
            <a:endParaRPr lang="en-NO" sz="1200" dirty="0"/>
          </a:p>
          <a:p>
            <a:r>
              <a:rPr lang="en-NO" sz="1200" dirty="0"/>
              <a:t>“Dummy Variable Trap”!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55F92-A3BC-5334-27DD-8F394BD0D02C}"/>
              </a:ext>
            </a:extLst>
          </p:cNvPr>
          <p:cNvSpPr txBox="1"/>
          <p:nvPr/>
        </p:nvSpPr>
        <p:spPr>
          <a:xfrm>
            <a:off x="4299824" y="6067882"/>
            <a:ext cx="3302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🦄 N</a:t>
            </a:r>
            <a:r>
              <a:rPr lang="en-NO" dirty="0"/>
              <a:t>p.rand.randn * 20 + 110 </a:t>
            </a:r>
            <a:r>
              <a:rPr lang="en-NO" dirty="0">
                <a:sym typeface="Wingdings" pitchFamily="2" charset="2"/>
              </a:rPr>
              <a:t> ?</a:t>
            </a:r>
          </a:p>
          <a:p>
            <a:r>
              <a:rPr lang="en-NO" sz="1200" dirty="0">
                <a:sym typeface="Wingdings" pitchFamily="2" charset="2"/>
              </a:rPr>
              <a:t>(X4, X6 also look like this)</a:t>
            </a:r>
            <a:endParaRPr lang="en-NO" sz="1200" dirty="0"/>
          </a:p>
        </p:txBody>
      </p:sp>
    </p:spTree>
    <p:extLst>
      <p:ext uri="{BB962C8B-B14F-4D97-AF65-F5344CB8AC3E}">
        <p14:creationId xmlns:p14="http://schemas.microsoft.com/office/powerpoint/2010/main" val="18476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Regression 1/3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E7315-4922-C6A4-FA6B-B0FFA97DA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813" y="181155"/>
            <a:ext cx="3122267" cy="5820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4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Regression 1/3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E4988D-E4CE-C0EB-6059-06346C0C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Probably tricky… (look at histogram!)</a:t>
            </a:r>
          </a:p>
          <a:p>
            <a:endParaRPr lang="en-NO" dirty="0"/>
          </a:p>
          <a:p>
            <a:r>
              <a:rPr lang="en-NO" dirty="0"/>
              <a:t>3 Models</a:t>
            </a:r>
          </a:p>
          <a:p>
            <a:pPr lvl="1"/>
            <a:r>
              <a:rPr lang="en-NO" dirty="0"/>
              <a:t>XGBoost</a:t>
            </a:r>
          </a:p>
          <a:p>
            <a:pPr lvl="1"/>
            <a:r>
              <a:rPr lang="en-NO" dirty="0"/>
              <a:t>SVM</a:t>
            </a:r>
          </a:p>
          <a:p>
            <a:pPr lvl="1"/>
            <a:r>
              <a:rPr lang="en-NO" dirty="0"/>
              <a:t>Ridge Regression (LinReg + Regularization)</a:t>
            </a:r>
          </a:p>
          <a:p>
            <a:pPr lvl="1"/>
            <a:endParaRPr lang="en-NO" dirty="0"/>
          </a:p>
          <a:p>
            <a:r>
              <a:rPr lang="en-NO" dirty="0"/>
              <a:t>Rescaled Features to ~[0,1] (SVR/LinReg Care)</a:t>
            </a:r>
          </a:p>
          <a:p>
            <a:r>
              <a:rPr lang="en-NO" dirty="0"/>
              <a:t>5-Fold Cross-Validation</a:t>
            </a:r>
          </a:p>
          <a:p>
            <a:r>
              <a:rPr lang="en-NO" dirty="0"/>
              <a:t>(Negative) Mean Squared Error</a:t>
            </a:r>
          </a:p>
          <a:p>
            <a:pPr marL="0" indent="0">
              <a:buNone/>
            </a:pPr>
            <a:endParaRPr lang="en-NO" dirty="0"/>
          </a:p>
          <a:p>
            <a:endParaRPr lang="en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E7315-4922-C6A4-FA6B-B0FFA97DA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813" y="181155"/>
            <a:ext cx="3122267" cy="5820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570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Regression 2/3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33AF2E7-EF3A-B034-719B-45726F374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80" y="1553378"/>
            <a:ext cx="10033000" cy="5029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21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Regression 3/3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DB7E00B-01A9-4576-9EFD-F8321EFF1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53" y="1292493"/>
            <a:ext cx="7658100" cy="5308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6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Classification 1/3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515EC-D3F5-9CD1-DC5D-D43D5923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58" y="155635"/>
            <a:ext cx="4113842" cy="2763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090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Classification 1/3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D68C69-62F4-5AF3-0FBF-803C15EEA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Probably easier</a:t>
            </a:r>
          </a:p>
          <a:p>
            <a:r>
              <a:rPr lang="en-NO" dirty="0"/>
              <a:t>Slightly imbalanced</a:t>
            </a:r>
          </a:p>
          <a:p>
            <a:pPr lvl="1"/>
            <a:r>
              <a:rPr lang="en-NO" dirty="0"/>
              <a:t>Precision-Recall (instead of ROC Curve)</a:t>
            </a:r>
          </a:p>
          <a:p>
            <a:pPr marL="457200" lvl="1" indent="0">
              <a:buNone/>
            </a:pPr>
            <a:endParaRPr lang="en-NO" dirty="0"/>
          </a:p>
          <a:p>
            <a:r>
              <a:rPr lang="en-NO" dirty="0"/>
              <a:t>3 Models</a:t>
            </a:r>
          </a:p>
          <a:p>
            <a:pPr lvl="1"/>
            <a:r>
              <a:rPr lang="en-NO" dirty="0"/>
              <a:t>XGBoost</a:t>
            </a:r>
          </a:p>
          <a:p>
            <a:pPr lvl="1"/>
            <a:r>
              <a:rPr lang="en-NO" dirty="0"/>
              <a:t>SVC</a:t>
            </a:r>
          </a:p>
          <a:p>
            <a:pPr lvl="1"/>
            <a:r>
              <a:rPr lang="en-NO" dirty="0"/>
              <a:t>LogReg</a:t>
            </a:r>
          </a:p>
          <a:p>
            <a:pPr lvl="1"/>
            <a:endParaRPr lang="en-NO" dirty="0"/>
          </a:p>
          <a:p>
            <a:r>
              <a:rPr lang="en-NO" dirty="0"/>
              <a:t>5-Fold Stratified CV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515EC-D3F5-9CD1-DC5D-D43D5923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58" y="155635"/>
            <a:ext cx="4113842" cy="2763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384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319</Words>
  <Application>Microsoft Macintosh PowerPoint</Application>
  <PresentationFormat>Widescreen</PresentationFormat>
  <Paragraphs>82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Biological Data CSV</vt:lpstr>
      <vt:lpstr>Data 1/2</vt:lpstr>
      <vt:lpstr>Data 2/2</vt:lpstr>
      <vt:lpstr>Regression 1/3</vt:lpstr>
      <vt:lpstr>Regression 1/3</vt:lpstr>
      <vt:lpstr>Regression 2/3</vt:lpstr>
      <vt:lpstr>Regression 3/3</vt:lpstr>
      <vt:lpstr>Classification 1/3</vt:lpstr>
      <vt:lpstr>Classification 1/3</vt:lpstr>
      <vt:lpstr>Classification</vt:lpstr>
      <vt:lpstr>Classification</vt:lpstr>
      <vt:lpstr>Classification</vt:lpstr>
      <vt:lpstr>Classification</vt:lpstr>
      <vt:lpstr>Conclusion 1/2</vt:lpstr>
      <vt:lpstr>Conclusion 2/2</vt:lpstr>
      <vt:lpstr>What 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Volker Hoffmann</dc:creator>
  <cp:lastModifiedBy>Volker Hoffmann</cp:lastModifiedBy>
  <cp:revision>89</cp:revision>
  <dcterms:created xsi:type="dcterms:W3CDTF">2023-01-31T08:03:07Z</dcterms:created>
  <dcterms:modified xsi:type="dcterms:W3CDTF">2023-02-03T13:37:04Z</dcterms:modified>
</cp:coreProperties>
</file>