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260" r:id="rId2"/>
    <p:sldId id="431" r:id="rId3"/>
    <p:sldId id="367" r:id="rId4"/>
    <p:sldId id="722" r:id="rId5"/>
    <p:sldId id="723" r:id="rId6"/>
    <p:sldId id="263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0000FF"/>
    <a:srgbClr val="CC0066"/>
    <a:srgbClr val="CC0000"/>
    <a:srgbClr val="000000"/>
    <a:srgbClr val="990000"/>
    <a:srgbClr val="3333CC"/>
    <a:srgbClr val="E7F52B"/>
    <a:srgbClr val="00FF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5510" autoAdjust="0"/>
  </p:normalViewPr>
  <p:slideViewPr>
    <p:cSldViewPr snapToGrid="0">
      <p:cViewPr>
        <p:scale>
          <a:sx n="100" d="100"/>
          <a:sy n="100" d="100"/>
        </p:scale>
        <p:origin x="-2076" y="-438"/>
      </p:cViewPr>
      <p:guideLst>
        <p:guide orient="horz" pos="1661"/>
        <p:guide orient="horz" pos="3475"/>
        <p:guide orient="horz" pos="2704"/>
        <p:guide orient="horz" pos="2205"/>
        <p:guide orient="horz" pos="2976"/>
        <p:guide pos="4649"/>
        <p:guide pos="5465"/>
        <p:guide pos="2064"/>
        <p:guide pos="5556"/>
        <p:guide pos="5375"/>
        <p:guide pos="3742"/>
        <p:guide pos="2925"/>
        <p:guide pos="5148"/>
      </p:guideLst>
    </p:cSldViewPr>
  </p:slideViewPr>
  <p:outlineViewPr>
    <p:cViewPr>
      <p:scale>
        <a:sx n="33" d="100"/>
        <a:sy n="33" d="100"/>
      </p:scale>
      <p:origin x="6" y="183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C40719-6B77-482A-AF08-4D44FDBFBD16}" type="datetimeFigureOut">
              <a:rPr lang="ko-KR" altLang="en-US"/>
              <a:pPr>
                <a:defRPr/>
              </a:pPr>
              <a:t>2017-05-26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F8FB91B-41A2-4882-8BDA-1404FFB3DC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38606"/>
            <a:ext cx="6408712" cy="4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655962"/>
            <a:ext cx="6400800" cy="31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ko-KR" altLang="en-US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7464" y="5814789"/>
            <a:ext cx="6400800" cy="2873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  <a:lvl2pPr marL="23495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작성일자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주식회사 </a:t>
            </a:r>
            <a:r>
              <a:rPr lang="ko-KR" altLang="en-US" dirty="0" err="1" smtClean="0"/>
              <a:t>듀오메티스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38138" y="6453336"/>
            <a:ext cx="84978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16632"/>
            <a:ext cx="8332182" cy="331787"/>
          </a:xfrm>
          <a:prstGeom prst="rect">
            <a:avLst/>
          </a:prstGeom>
        </p:spPr>
        <p:txBody>
          <a:bodyPr lIns="36000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836712"/>
            <a:ext cx="8424863" cy="556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6686550" y="64801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+mn-ea"/>
                <a:ea typeface="+mn-ea"/>
              </a:defRPr>
            </a:lvl1pPr>
          </a:lstStyle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361231"/>
            <a:ext cx="8136706" cy="432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1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소제목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732240" y="116632"/>
            <a:ext cx="2232471" cy="2308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>
              <a:defRPr/>
            </a:pPr>
            <a:r>
              <a:rPr kumimoji="0" lang="ko-KR" altLang="en-US" sz="900" b="0" dirty="0" smtClean="0">
                <a:solidFill>
                  <a:srgbClr val="595959"/>
                </a:solidFill>
                <a:latin typeface="+mn-ea"/>
                <a:ea typeface="+mn-ea"/>
              </a:rPr>
              <a:t>신입사원 </a:t>
            </a:r>
            <a:r>
              <a:rPr kumimoji="0" lang="en-US" altLang="ko-KR" sz="900" b="0" dirty="0" smtClean="0">
                <a:solidFill>
                  <a:srgbClr val="595959"/>
                </a:solidFill>
                <a:latin typeface="+mn-ea"/>
                <a:ea typeface="+mn-ea"/>
              </a:rPr>
              <a:t>OT </a:t>
            </a:r>
            <a:r>
              <a:rPr kumimoji="0" lang="ko-KR" altLang="en-US" sz="900" b="0" dirty="0" smtClean="0">
                <a:solidFill>
                  <a:srgbClr val="595959"/>
                </a:solidFill>
                <a:latin typeface="+mn-ea"/>
                <a:ea typeface="+mn-ea"/>
              </a:rPr>
              <a:t>자료 </a:t>
            </a:r>
            <a:r>
              <a:rPr kumimoji="0" lang="en-US" altLang="ko-KR" sz="900" b="0" dirty="0" smtClean="0">
                <a:solidFill>
                  <a:srgbClr val="595959"/>
                </a:solidFill>
                <a:latin typeface="+mn-ea"/>
                <a:ea typeface="+mn-ea"/>
              </a:rPr>
              <a:t>Draft</a:t>
            </a:r>
            <a:endParaRPr kumimoji="0" lang="ko-KR" altLang="en-US" sz="900" b="0" dirty="0">
              <a:solidFill>
                <a:srgbClr val="59595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0123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6686550" y="64801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+mn-ea"/>
                <a:ea typeface="+mn-ea"/>
              </a:defRPr>
            </a:lvl1pPr>
          </a:lstStyle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8138" y="6453336"/>
            <a:ext cx="84978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4848" y="116632"/>
            <a:ext cx="8332182" cy="331787"/>
          </a:xfrm>
          <a:prstGeom prst="rect">
            <a:avLst/>
          </a:prstGeom>
        </p:spPr>
        <p:txBody>
          <a:bodyPr lIns="36000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361231"/>
            <a:ext cx="8136706" cy="432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1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73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6686550" y="64801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+mn-ea"/>
                <a:ea typeface="+mn-ea"/>
              </a:defRPr>
            </a:lvl1pPr>
          </a:lstStyle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8138" y="6453336"/>
            <a:ext cx="849788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4848" y="116632"/>
            <a:ext cx="8332182" cy="331787"/>
          </a:xfrm>
          <a:prstGeom prst="rect">
            <a:avLst/>
          </a:prstGeom>
        </p:spPr>
        <p:txBody>
          <a:bodyPr lIns="36000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32240" y="116632"/>
            <a:ext cx="2232471" cy="2308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>
              <a:defRPr/>
            </a:pPr>
            <a:r>
              <a:rPr kumimoji="0" lang="ko-KR" altLang="en-US" sz="900" b="0" dirty="0" smtClean="0">
                <a:solidFill>
                  <a:srgbClr val="595959"/>
                </a:solidFill>
                <a:latin typeface="+mn-ea"/>
                <a:ea typeface="+mn-ea"/>
              </a:rPr>
              <a:t>신입사원 </a:t>
            </a:r>
            <a:r>
              <a:rPr kumimoji="0" lang="en-US" altLang="ko-KR" sz="900" b="0" dirty="0" smtClean="0">
                <a:solidFill>
                  <a:srgbClr val="595959"/>
                </a:solidFill>
                <a:latin typeface="+mn-ea"/>
                <a:ea typeface="+mn-ea"/>
              </a:rPr>
              <a:t>OT </a:t>
            </a:r>
            <a:r>
              <a:rPr kumimoji="0" lang="ko-KR" altLang="en-US" sz="900" b="0" dirty="0" smtClean="0">
                <a:solidFill>
                  <a:srgbClr val="595959"/>
                </a:solidFill>
                <a:latin typeface="+mn-ea"/>
                <a:ea typeface="+mn-ea"/>
              </a:rPr>
              <a:t>자료 </a:t>
            </a:r>
            <a:r>
              <a:rPr kumimoji="0" lang="en-US" altLang="ko-KR" sz="900" b="0" dirty="0" smtClean="0">
                <a:solidFill>
                  <a:srgbClr val="595959"/>
                </a:solidFill>
                <a:latin typeface="+mn-ea"/>
                <a:ea typeface="+mn-ea"/>
              </a:rPr>
              <a:t>Draft</a:t>
            </a:r>
            <a:endParaRPr kumimoji="0" lang="ko-KR" altLang="en-US" sz="900" b="0" dirty="0">
              <a:solidFill>
                <a:srgbClr val="59595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09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 bwMode="auto">
          <a:xfrm>
            <a:off x="352425" y="404664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801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>
                <a:latin typeface="+mn-ea"/>
                <a:ea typeface="+mn-ea"/>
              </a:defRPr>
            </a:lvl1pPr>
          </a:lstStyle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1" r:id="rId1"/>
    <p:sldLayoutId id="2147486332" r:id="rId2"/>
    <p:sldLayoutId id="2147486338" r:id="rId3"/>
    <p:sldLayoutId id="21474863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4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"/>
        <a:defRPr sz="14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19100" indent="-1841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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587375" indent="-1254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63588" indent="-1428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720725" algn="l"/>
        </a:tabLst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013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aiTi" panose="02010609060101010101" pitchFamily="49" charset="-122"/>
              <a:ea typeface="+mj-ea"/>
            </a:endParaRPr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368574" y="999608"/>
            <a:ext cx="6408712" cy="4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“</a:t>
            </a:r>
            <a:r>
              <a:rPr lang="en-US" altLang="ko-KR" dirty="0" smtClean="0">
                <a:solidFill>
                  <a:schemeClr val="bg1"/>
                </a:solidFill>
              </a:rPr>
              <a:t>DDWS </a:t>
            </a:r>
            <a:r>
              <a:rPr lang="ko-KR" altLang="en-US" dirty="0" smtClean="0">
                <a:solidFill>
                  <a:schemeClr val="bg1"/>
                </a:solidFill>
              </a:rPr>
              <a:t>추가 개발 범위서</a:t>
            </a:r>
            <a:r>
              <a:rPr lang="ko-KR" altLang="en-US" dirty="0" smtClean="0">
                <a:solidFill>
                  <a:schemeClr val="bg1"/>
                </a:solidFill>
              </a:rPr>
              <a:t>”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WordArt 11" descr="01"/>
          <p:cNvSpPr>
            <a:spLocks noChangeArrowheads="1" noChangeShapeType="1" noTextEdit="1"/>
          </p:cNvSpPr>
          <p:nvPr/>
        </p:nvSpPr>
        <p:spPr bwMode="auto">
          <a:xfrm>
            <a:off x="1440881" y="1478235"/>
            <a:ext cx="3455635" cy="582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kern="10" spc="-15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2700" dir="5400000" algn="ctr" rotWithShape="0">
                    <a:srgbClr val="000000">
                      <a:alpha val="50000"/>
                    </a:srgbClr>
                  </a:outerShdw>
                </a:effectLst>
                <a:latin typeface="+mn-ea"/>
              </a:rPr>
              <a:t> </a:t>
            </a:r>
            <a:endParaRPr kumimoji="1" lang="ko-KR" altLang="en-US" kern="10" spc="-15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12700" dir="5400000" algn="ctr" rotWithShape="0">
                  <a:srgbClr val="000000">
                    <a:alpha val="50000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664169"/>
            <a:ext cx="416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2017-05-26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0" y="6047369"/>
            <a:ext cx="9144000" cy="459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78733"/>
            <a:ext cx="884225" cy="7059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02" y="5378091"/>
            <a:ext cx="853846" cy="6815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16" y="5369767"/>
            <a:ext cx="662927" cy="7235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63" y="5180725"/>
            <a:ext cx="934517" cy="9125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089493"/>
            <a:ext cx="1023111" cy="9951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03" y="5137579"/>
            <a:ext cx="909657" cy="9300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54" y="5302185"/>
            <a:ext cx="911667" cy="76554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80" y="5423261"/>
            <a:ext cx="657725" cy="64742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5426113"/>
            <a:ext cx="756802" cy="64957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01043" y="6546973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주식회사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커머스랩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5038" y="116632"/>
            <a:ext cx="421093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0" dirty="0" smtClean="0">
                <a:solidFill>
                  <a:srgbClr val="EAEAEA"/>
                </a:solidFill>
                <a:latin typeface="Tahoma" pitchFamily="34" charset="0"/>
                <a:ea typeface="가는각진제목체" pitchFamily="18" charset="-127"/>
              </a:rPr>
              <a:t>Index</a:t>
            </a:r>
            <a:endParaRPr lang="en-US" altLang="ko-KR" sz="10000" dirty="0">
              <a:solidFill>
                <a:srgbClr val="EAEAEA"/>
              </a:solidFill>
              <a:latin typeface="Tahoma" pitchFamily="34" charset="0"/>
              <a:ea typeface="가는각진제목체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43696"/>
              </p:ext>
            </p:extLst>
          </p:nvPr>
        </p:nvGraphicFramePr>
        <p:xfrm>
          <a:off x="4498976" y="4759424"/>
          <a:ext cx="4176712" cy="83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06"/>
                <a:gridCol w="3665806"/>
              </a:tblGrid>
              <a:tr h="417602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1200" spc="-6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endParaRPr lang="ko-KR" altLang="en-US" sz="1600" b="1" kern="1200" spc="-6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6" marR="91426" marT="45715" marB="4571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spc="-6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변경된 개발 범위</a:t>
                      </a:r>
                      <a:endParaRPr lang="ko-KR" altLang="en-US" sz="1200" b="1" kern="1200" spc="-6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6" marR="91426" marT="45715" marB="4571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02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1200" spc="-6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endParaRPr lang="ko-KR" altLang="en-US" sz="1600" b="1" kern="1200" spc="-6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6" marR="91426" marT="45715" marB="4571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spc="-6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개발 범위 상세 및 기간</a:t>
                      </a:r>
                      <a:endParaRPr lang="ko-KR" altLang="en-US" sz="1200" b="1" kern="1200" spc="-6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26" marR="91426" marT="45715" marB="4571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226"/>
          <p:cNvSpPr/>
          <p:nvPr/>
        </p:nvSpPr>
        <p:spPr bwMode="gray">
          <a:xfrm>
            <a:off x="4643438" y="1455334"/>
            <a:ext cx="4248472" cy="49980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226" name="직사각형 225"/>
          <p:cNvSpPr/>
          <p:nvPr/>
        </p:nvSpPr>
        <p:spPr bwMode="gray">
          <a:xfrm>
            <a:off x="179512" y="1455334"/>
            <a:ext cx="4248472" cy="499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변경된 개발 범위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6758" y="1097318"/>
            <a:ext cx="227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  <a:ea typeface="+mn-ea"/>
              </a:rPr>
              <a:t>Asis</a:t>
            </a:r>
            <a:r>
              <a:rPr lang="en-US" altLang="ko-KR" sz="1600" b="1" dirty="0" smtClean="0">
                <a:latin typeface="+mn-ea"/>
                <a:ea typeface="+mn-ea"/>
              </a:rPr>
              <a:t> DDWS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4816323" y="1608952"/>
            <a:ext cx="3859366" cy="4770955"/>
            <a:chOff x="4816322" y="1608952"/>
            <a:chExt cx="3897873" cy="4828603"/>
          </a:xfrm>
        </p:grpSpPr>
        <p:sp>
          <p:nvSpPr>
            <p:cNvPr id="133" name="원통 132"/>
            <p:cNvSpPr/>
            <p:nvPr/>
          </p:nvSpPr>
          <p:spPr bwMode="gray">
            <a:xfrm>
              <a:off x="4824035" y="2279314"/>
              <a:ext cx="946061" cy="590761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err="1" smtClean="0">
                  <a:latin typeface="+mn-ea"/>
                  <a:ea typeface="+mn-ea"/>
                </a:rPr>
                <a:t>AutoDesk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134" name="원통 133"/>
            <p:cNvSpPr/>
            <p:nvPr/>
          </p:nvSpPr>
          <p:spPr bwMode="gray">
            <a:xfrm>
              <a:off x="4816322" y="3001356"/>
              <a:ext cx="946061" cy="590761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atin typeface="+mn-ea"/>
                  <a:ea typeface="+mn-ea"/>
                </a:rPr>
                <a:t>Microsoft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135" name="원통 134"/>
            <p:cNvSpPr/>
            <p:nvPr/>
          </p:nvSpPr>
          <p:spPr bwMode="gray">
            <a:xfrm>
              <a:off x="4827077" y="5139136"/>
              <a:ext cx="946061" cy="590761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atin typeface="+mn-ea"/>
                  <a:ea typeface="+mn-ea"/>
                </a:rPr>
                <a:t>…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cxnSp>
          <p:nvCxnSpPr>
            <p:cNvPr id="136" name="꺾인 연결선 135"/>
            <p:cNvCxnSpPr>
              <a:stCxn id="133" idx="4"/>
              <a:endCxn id="158" idx="1"/>
            </p:cNvCxnSpPr>
            <p:nvPr/>
          </p:nvCxnSpPr>
          <p:spPr>
            <a:xfrm>
              <a:off x="5770096" y="2574695"/>
              <a:ext cx="517773" cy="311519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134" idx="4"/>
              <a:endCxn id="190" idx="1"/>
            </p:cNvCxnSpPr>
            <p:nvPr/>
          </p:nvCxnSpPr>
          <p:spPr>
            <a:xfrm flipV="1">
              <a:off x="5762383" y="2358492"/>
              <a:ext cx="564215" cy="93824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꺾인 연결선 137"/>
            <p:cNvCxnSpPr>
              <a:stCxn id="135" idx="4"/>
              <a:endCxn id="176" idx="1"/>
            </p:cNvCxnSpPr>
            <p:nvPr/>
          </p:nvCxnSpPr>
          <p:spPr>
            <a:xfrm flipV="1">
              <a:off x="5773138" y="3997626"/>
              <a:ext cx="498045" cy="143689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52"/>
            <p:cNvGrpSpPr>
              <a:grpSpLocks/>
            </p:cNvGrpSpPr>
            <p:nvPr/>
          </p:nvGrpSpPr>
          <p:grpSpPr bwMode="auto">
            <a:xfrm>
              <a:off x="8222140" y="2250970"/>
              <a:ext cx="483542" cy="722041"/>
              <a:chOff x="4967" y="2614"/>
              <a:chExt cx="318" cy="408"/>
            </a:xfrm>
          </p:grpSpPr>
          <p:sp>
            <p:nvSpPr>
              <p:cNvPr id="140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1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2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4" name="Group 152"/>
            <p:cNvGrpSpPr>
              <a:grpSpLocks/>
            </p:cNvGrpSpPr>
            <p:nvPr/>
          </p:nvGrpSpPr>
          <p:grpSpPr bwMode="auto">
            <a:xfrm>
              <a:off x="8222900" y="3169931"/>
              <a:ext cx="483542" cy="722041"/>
              <a:chOff x="4967" y="2614"/>
              <a:chExt cx="318" cy="408"/>
            </a:xfrm>
          </p:grpSpPr>
          <p:sp>
            <p:nvSpPr>
              <p:cNvPr id="145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7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8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9" name="Group 152"/>
            <p:cNvGrpSpPr>
              <a:grpSpLocks/>
            </p:cNvGrpSpPr>
            <p:nvPr/>
          </p:nvGrpSpPr>
          <p:grpSpPr bwMode="auto">
            <a:xfrm>
              <a:off x="8230653" y="4086122"/>
              <a:ext cx="483542" cy="722041"/>
              <a:chOff x="4967" y="2614"/>
              <a:chExt cx="318" cy="408"/>
            </a:xfrm>
          </p:grpSpPr>
          <p:sp>
            <p:nvSpPr>
              <p:cNvPr id="150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54" name="꺾인 연결선 153"/>
            <p:cNvCxnSpPr>
              <a:stCxn id="141" idx="1"/>
              <a:endCxn id="158" idx="3"/>
            </p:cNvCxnSpPr>
            <p:nvPr/>
          </p:nvCxnSpPr>
          <p:spPr>
            <a:xfrm rot="10800000" flipV="1">
              <a:off x="7805733" y="2691628"/>
              <a:ext cx="416409" cy="299825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꺾인 연결선 154"/>
            <p:cNvCxnSpPr>
              <a:stCxn id="146" idx="1"/>
              <a:endCxn id="158" idx="3"/>
            </p:cNvCxnSpPr>
            <p:nvPr/>
          </p:nvCxnSpPr>
          <p:spPr>
            <a:xfrm rot="10800000" flipV="1">
              <a:off x="7805732" y="3610589"/>
              <a:ext cx="417168" cy="207929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stCxn id="151" idx="1"/>
              <a:endCxn id="176" idx="3"/>
            </p:cNvCxnSpPr>
            <p:nvPr/>
          </p:nvCxnSpPr>
          <p:spPr>
            <a:xfrm rot="10800000">
              <a:off x="7789046" y="3997627"/>
              <a:ext cx="441608" cy="52915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6287869" y="4942216"/>
              <a:ext cx="1517863" cy="1495339"/>
              <a:chOff x="2852552" y="1709564"/>
              <a:chExt cx="3591656" cy="373566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58" name="직사각형 157"/>
              <p:cNvSpPr/>
              <p:nvPr/>
            </p:nvSpPr>
            <p:spPr bwMode="gray">
              <a:xfrm>
                <a:off x="2852552" y="1709564"/>
                <a:ext cx="3591656" cy="3735660"/>
              </a:xfrm>
              <a:prstGeom prst="rect">
                <a:avLst/>
              </a:prstGeom>
              <a:grpFill/>
              <a:ln w="317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 bwMode="gray">
              <a:xfrm>
                <a:off x="2987824" y="1842703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코드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 bwMode="gray">
              <a:xfrm>
                <a:off x="2987824" y="2348880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회원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 bwMode="gray">
              <a:xfrm>
                <a:off x="2987824" y="2864297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N/A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 bwMode="gray">
              <a:xfrm>
                <a:off x="2987824" y="3368353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상품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 bwMode="gray">
              <a:xfrm>
                <a:off x="2987824" y="3865668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주문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 bwMode="gray">
              <a:xfrm>
                <a:off x="2987824" y="4369724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결제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gray">
              <a:xfrm>
                <a:off x="2987824" y="4873780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정산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gray">
              <a:xfrm>
                <a:off x="5076056" y="1844824"/>
                <a:ext cx="1224136" cy="3456384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파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err="1" smtClean="0">
                    <a:latin typeface="+mn-ea"/>
                    <a:ea typeface="+mn-ea"/>
                  </a:rPr>
                  <a:t>트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너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>
                    <a:latin typeface="+mn-ea"/>
                    <a:ea typeface="+mn-ea"/>
                  </a:rPr>
                  <a:t>2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7" name="Group 152"/>
            <p:cNvGrpSpPr>
              <a:grpSpLocks/>
            </p:cNvGrpSpPr>
            <p:nvPr/>
          </p:nvGrpSpPr>
          <p:grpSpPr bwMode="auto">
            <a:xfrm>
              <a:off x="8230653" y="5007857"/>
              <a:ext cx="483542" cy="722041"/>
              <a:chOff x="4967" y="2614"/>
              <a:chExt cx="318" cy="408"/>
            </a:xfrm>
          </p:grpSpPr>
          <p:sp>
            <p:nvSpPr>
              <p:cNvPr id="168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9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0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1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72" name="꺾인 연결선 171"/>
            <p:cNvCxnSpPr>
              <a:stCxn id="169" idx="1"/>
              <a:endCxn id="186" idx="3"/>
            </p:cNvCxnSpPr>
            <p:nvPr/>
          </p:nvCxnSpPr>
          <p:spPr>
            <a:xfrm rot="10800000">
              <a:off x="7787294" y="2356622"/>
              <a:ext cx="443360" cy="309189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661216" y="3851960"/>
              <a:ext cx="354101" cy="23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API</a:t>
              </a:r>
              <a:endParaRPr lang="ko-KR" altLang="en-US" sz="105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177283" y="3623877"/>
              <a:ext cx="206676" cy="1346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6271182" y="3249956"/>
              <a:ext cx="1517863" cy="1495339"/>
              <a:chOff x="2852552" y="1709564"/>
              <a:chExt cx="3591656" cy="37356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76" name="직사각형 175"/>
              <p:cNvSpPr/>
              <p:nvPr/>
            </p:nvSpPr>
            <p:spPr bwMode="gray">
              <a:xfrm>
                <a:off x="2852552" y="1709564"/>
                <a:ext cx="3591656" cy="3735660"/>
              </a:xfrm>
              <a:prstGeom prst="rect">
                <a:avLst/>
              </a:prstGeom>
              <a:grpFill/>
              <a:ln w="317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 bwMode="gray">
              <a:xfrm>
                <a:off x="2987824" y="1842703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코드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 bwMode="gray">
              <a:xfrm>
                <a:off x="2987824" y="2348880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회원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 bwMode="gray">
              <a:xfrm>
                <a:off x="2987824" y="2864297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N/A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gray">
              <a:xfrm>
                <a:off x="2987824" y="3368353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상품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 bwMode="gray">
              <a:xfrm>
                <a:off x="2987824" y="3865668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주문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 bwMode="gray">
              <a:xfrm>
                <a:off x="2987824" y="4369724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결제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 bwMode="gray">
              <a:xfrm>
                <a:off x="2987824" y="4873780"/>
                <a:ext cx="2016224" cy="427428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정산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 bwMode="gray">
              <a:xfrm>
                <a:off x="5076056" y="1844824"/>
                <a:ext cx="1224136" cy="3456384"/>
              </a:xfrm>
              <a:prstGeom prst="rect">
                <a:avLst/>
              </a:prstGeom>
              <a:grpFill/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파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err="1" smtClean="0">
                    <a:latin typeface="+mn-ea"/>
                    <a:ea typeface="+mn-ea"/>
                  </a:rPr>
                  <a:t>트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너</a:t>
                </a:r>
                <a:endParaRPr lang="en-US" altLang="ko-KR" sz="1000" dirty="0" smtClean="0">
                  <a:latin typeface="+mn-ea"/>
                  <a:ea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1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6269431" y="1608952"/>
              <a:ext cx="1517863" cy="1495339"/>
              <a:chOff x="2852552" y="1709564"/>
              <a:chExt cx="3591656" cy="3735660"/>
            </a:xfrm>
          </p:grpSpPr>
          <p:sp>
            <p:nvSpPr>
              <p:cNvPr id="186" name="직사각형 185"/>
              <p:cNvSpPr/>
              <p:nvPr/>
            </p:nvSpPr>
            <p:spPr bwMode="gray">
              <a:xfrm>
                <a:off x="2852552" y="1709564"/>
                <a:ext cx="3591656" cy="3735660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 bwMode="gray">
              <a:xfrm>
                <a:off x="2987824" y="1842703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코드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 bwMode="gray">
              <a:xfrm>
                <a:off x="2987824" y="2348880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회원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 bwMode="gray">
              <a:xfrm>
                <a:off x="2987824" y="2864297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파트너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 bwMode="gray">
              <a:xfrm>
                <a:off x="2987824" y="3368353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상품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 bwMode="gray">
              <a:xfrm>
                <a:off x="2987824" y="3865668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주문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 bwMode="gray">
              <a:xfrm>
                <a:off x="2987824" y="4369724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결제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 bwMode="gray">
              <a:xfrm>
                <a:off x="2987824" y="4873780"/>
                <a:ext cx="2016224" cy="4274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dirty="0" smtClean="0">
                    <a:latin typeface="+mn-ea"/>
                    <a:ea typeface="+mn-ea"/>
                  </a:rPr>
                  <a:t>정산 관리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 bwMode="gray">
              <a:xfrm>
                <a:off x="5076056" y="1844824"/>
                <a:ext cx="1224136" cy="34563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D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D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W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latin typeface="+mn-ea"/>
                    <a:ea typeface="+mn-ea"/>
                  </a:rPr>
                  <a:t>S</a:t>
                </a:r>
                <a:endParaRPr lang="ko-KR" altLang="en-US" sz="10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8264143" y="3629413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68755" y="2683923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272486" y="4540732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280829" y="5438286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311469" y="1866644"/>
            <a:ext cx="3918541" cy="4225950"/>
            <a:chOff x="311469" y="1866643"/>
            <a:chExt cx="4056913" cy="4286741"/>
          </a:xfrm>
        </p:grpSpPr>
        <p:sp>
          <p:nvSpPr>
            <p:cNvPr id="3" name="원통 2"/>
            <p:cNvSpPr/>
            <p:nvPr/>
          </p:nvSpPr>
          <p:spPr bwMode="gray">
            <a:xfrm>
              <a:off x="316879" y="1866643"/>
              <a:ext cx="663608" cy="733917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err="1" smtClean="0">
                  <a:latin typeface="+mn-ea"/>
                  <a:ea typeface="+mn-ea"/>
                </a:rPr>
                <a:t>AutoDesk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33" name="원통 32"/>
            <p:cNvSpPr/>
            <p:nvPr/>
          </p:nvSpPr>
          <p:spPr bwMode="gray">
            <a:xfrm>
              <a:off x="311469" y="2763652"/>
              <a:ext cx="663608" cy="733917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atin typeface="+mn-ea"/>
                  <a:ea typeface="+mn-ea"/>
                </a:rPr>
                <a:t>Microsoft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34" name="원통 33"/>
            <p:cNvSpPr/>
            <p:nvPr/>
          </p:nvSpPr>
          <p:spPr bwMode="gray">
            <a:xfrm>
              <a:off x="319013" y="5419467"/>
              <a:ext cx="663608" cy="733917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atin typeface="+mn-ea"/>
                  <a:ea typeface="+mn-ea"/>
                </a:rPr>
                <a:t>…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 bwMode="gray">
            <a:xfrm>
              <a:off x="1297677" y="1876559"/>
              <a:ext cx="2206655" cy="4230493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100" dirty="0" smtClean="0">
                <a:latin typeface="+mn-ea"/>
                <a:ea typeface="+mn-ea"/>
              </a:endParaRPr>
            </a:p>
          </p:txBody>
        </p:sp>
        <p:cxnSp>
          <p:nvCxnSpPr>
            <p:cNvPr id="9" name="꺾인 연결선 8"/>
            <p:cNvCxnSpPr>
              <a:stCxn id="3" idx="4"/>
              <a:endCxn id="5" idx="1"/>
            </p:cNvCxnSpPr>
            <p:nvPr/>
          </p:nvCxnSpPr>
          <p:spPr>
            <a:xfrm>
              <a:off x="980488" y="2233601"/>
              <a:ext cx="317190" cy="175820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33" idx="4"/>
              <a:endCxn id="5" idx="1"/>
            </p:cNvCxnSpPr>
            <p:nvPr/>
          </p:nvCxnSpPr>
          <p:spPr>
            <a:xfrm>
              <a:off x="975077" y="3130611"/>
              <a:ext cx="322600" cy="86119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34" idx="4"/>
              <a:endCxn id="5" idx="1"/>
            </p:cNvCxnSpPr>
            <p:nvPr/>
          </p:nvCxnSpPr>
          <p:spPr>
            <a:xfrm flipV="1">
              <a:off x="982621" y="3991805"/>
              <a:ext cx="315056" cy="17946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38381" y="3853677"/>
              <a:ext cx="248382" cy="296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API</a:t>
              </a:r>
              <a:endParaRPr lang="ko-KR" altLang="en-US" sz="1050" dirty="0"/>
            </a:p>
          </p:txBody>
        </p:sp>
        <p:cxnSp>
          <p:nvCxnSpPr>
            <p:cNvPr id="86" name="꺾인 연결선 85"/>
            <p:cNvCxnSpPr>
              <a:stCxn id="57" idx="1"/>
              <a:endCxn id="5" idx="3"/>
            </p:cNvCxnSpPr>
            <p:nvPr/>
          </p:nvCxnSpPr>
          <p:spPr>
            <a:xfrm rot="10800000" flipV="1">
              <a:off x="3504333" y="2414084"/>
              <a:ext cx="362700" cy="15777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62" idx="1"/>
              <a:endCxn id="5" idx="3"/>
            </p:cNvCxnSpPr>
            <p:nvPr/>
          </p:nvCxnSpPr>
          <p:spPr>
            <a:xfrm rot="10800000" flipV="1">
              <a:off x="3504333" y="3555730"/>
              <a:ext cx="363233" cy="43607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67" idx="1"/>
              <a:endCxn id="5" idx="3"/>
            </p:cNvCxnSpPr>
            <p:nvPr/>
          </p:nvCxnSpPr>
          <p:spPr>
            <a:xfrm rot="10800000">
              <a:off x="3504333" y="3991806"/>
              <a:ext cx="368671" cy="70213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 bwMode="gray">
            <a:xfrm>
              <a:off x="1380786" y="2027334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코드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gray">
            <a:xfrm>
              <a:off x="1380786" y="2600560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회원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 bwMode="gray">
            <a:xfrm>
              <a:off x="1380786" y="3184250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파트너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 bwMode="gray">
            <a:xfrm>
              <a:off x="1380786" y="3755074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상품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 bwMode="gray">
            <a:xfrm>
              <a:off x="1380786" y="4318265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주문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 bwMode="gray">
            <a:xfrm>
              <a:off x="1380786" y="4889089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결제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 bwMode="gray">
            <a:xfrm>
              <a:off x="1380786" y="5459913"/>
              <a:ext cx="1238735" cy="484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정산 관리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 bwMode="gray">
            <a:xfrm>
              <a:off x="2663762" y="2029735"/>
              <a:ext cx="752089" cy="9427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atin typeface="+mn-ea"/>
                  <a:ea typeface="+mn-ea"/>
                </a:rPr>
                <a:t>DDWS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 bwMode="gray">
            <a:xfrm>
              <a:off x="2663762" y="3111411"/>
              <a:ext cx="752089" cy="8611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파트너</a:t>
              </a:r>
              <a:r>
                <a:rPr lang="en-US" altLang="ko-KR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 smtClean="0">
                  <a:latin typeface="+mn-ea"/>
                  <a:ea typeface="+mn-ea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err="1" smtClean="0">
                  <a:latin typeface="+mn-ea"/>
                  <a:ea typeface="+mn-ea"/>
                </a:rPr>
                <a:t>미니</a:t>
              </a:r>
              <a:r>
                <a:rPr lang="ko-KR" altLang="en-US" sz="1100" dirty="0" err="1">
                  <a:latin typeface="+mn-ea"/>
                  <a:ea typeface="+mn-ea"/>
                </a:rPr>
                <a:t>샵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 bwMode="gray">
            <a:xfrm>
              <a:off x="2663762" y="4100754"/>
              <a:ext cx="752089" cy="8611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파트너</a:t>
              </a:r>
              <a:r>
                <a:rPr lang="en-US" altLang="ko-KR" sz="1100" dirty="0" smtClean="0">
                  <a:latin typeface="+mn-ea"/>
                  <a:ea typeface="+mn-ea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err="1" smtClean="0">
                  <a:latin typeface="+mn-ea"/>
                  <a:ea typeface="+mn-ea"/>
                </a:rPr>
                <a:t>미니샵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sp>
          <p:nvSpPr>
            <p:cNvPr id="103" name="직사각형 102"/>
            <p:cNvSpPr/>
            <p:nvPr/>
          </p:nvSpPr>
          <p:spPr bwMode="gray">
            <a:xfrm>
              <a:off x="2663762" y="5082765"/>
              <a:ext cx="752089" cy="8611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+mn-ea"/>
                  <a:ea typeface="+mn-ea"/>
                </a:rPr>
                <a:t>파트너</a:t>
              </a:r>
              <a:r>
                <a:rPr lang="en-US" altLang="ko-KR" sz="1100" dirty="0" smtClean="0">
                  <a:latin typeface="+mn-ea"/>
                  <a:ea typeface="+mn-ea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err="1" smtClean="0">
                  <a:latin typeface="+mn-ea"/>
                  <a:ea typeface="+mn-ea"/>
                </a:rPr>
                <a:t>미니</a:t>
              </a:r>
              <a:r>
                <a:rPr lang="ko-KR" altLang="en-US" sz="1100" dirty="0" err="1">
                  <a:latin typeface="+mn-ea"/>
                  <a:ea typeface="+mn-ea"/>
                </a:rPr>
                <a:t>샵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  <p:cxnSp>
          <p:nvCxnSpPr>
            <p:cNvPr id="122" name="꺾인 연결선 121"/>
            <p:cNvCxnSpPr>
              <a:stCxn id="118" idx="1"/>
              <a:endCxn id="5" idx="3"/>
            </p:cNvCxnSpPr>
            <p:nvPr/>
          </p:nvCxnSpPr>
          <p:spPr>
            <a:xfrm rot="10800000">
              <a:off x="3504333" y="3991805"/>
              <a:ext cx="368671" cy="184722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28697" y="5484603"/>
              <a:ext cx="248382" cy="296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API</a:t>
              </a:r>
              <a:endParaRPr lang="ko-KR" altLang="en-US" sz="105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4663" y="3537024"/>
              <a:ext cx="144971" cy="1673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dirty="0" smtClean="0">
                  <a:latin typeface="+mn-ea"/>
                  <a:ea typeface="+mn-ea"/>
                </a:rPr>
                <a:t>.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200" name="Group 152"/>
            <p:cNvGrpSpPr>
              <a:grpSpLocks/>
            </p:cNvGrpSpPr>
            <p:nvPr/>
          </p:nvGrpSpPr>
          <p:grpSpPr bwMode="auto">
            <a:xfrm>
              <a:off x="3876327" y="2312667"/>
              <a:ext cx="483542" cy="722041"/>
              <a:chOff x="4967" y="2614"/>
              <a:chExt cx="318" cy="408"/>
            </a:xfrm>
          </p:grpSpPr>
          <p:sp>
            <p:nvSpPr>
              <p:cNvPr id="201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2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3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4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05" name="Group 152"/>
            <p:cNvGrpSpPr>
              <a:grpSpLocks/>
            </p:cNvGrpSpPr>
            <p:nvPr/>
          </p:nvGrpSpPr>
          <p:grpSpPr bwMode="auto">
            <a:xfrm>
              <a:off x="3877087" y="3231628"/>
              <a:ext cx="483542" cy="722041"/>
              <a:chOff x="4967" y="2614"/>
              <a:chExt cx="318" cy="408"/>
            </a:xfrm>
          </p:grpSpPr>
          <p:sp>
            <p:nvSpPr>
              <p:cNvPr id="206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7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8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9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0" name="Group 152"/>
            <p:cNvGrpSpPr>
              <a:grpSpLocks/>
            </p:cNvGrpSpPr>
            <p:nvPr/>
          </p:nvGrpSpPr>
          <p:grpSpPr bwMode="auto">
            <a:xfrm>
              <a:off x="3884840" y="4147819"/>
              <a:ext cx="483542" cy="722041"/>
              <a:chOff x="4967" y="2614"/>
              <a:chExt cx="318" cy="408"/>
            </a:xfrm>
          </p:grpSpPr>
          <p:sp>
            <p:nvSpPr>
              <p:cNvPr id="211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2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3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4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5" name="Group 152"/>
            <p:cNvGrpSpPr>
              <a:grpSpLocks/>
            </p:cNvGrpSpPr>
            <p:nvPr/>
          </p:nvGrpSpPr>
          <p:grpSpPr bwMode="auto">
            <a:xfrm>
              <a:off x="3884840" y="5069554"/>
              <a:ext cx="483542" cy="722041"/>
              <a:chOff x="4967" y="2614"/>
              <a:chExt cx="318" cy="408"/>
            </a:xfrm>
          </p:grpSpPr>
          <p:sp>
            <p:nvSpPr>
              <p:cNvPr id="216" name="AutoShape 153"/>
              <p:cNvSpPr>
                <a:spLocks noChangeArrowheads="1"/>
              </p:cNvSpPr>
              <p:nvPr/>
            </p:nvSpPr>
            <p:spPr bwMode="auto">
              <a:xfrm>
                <a:off x="5194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7" name="AutoShape 154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91" cy="136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8" name="AutoShape 155"/>
              <p:cNvSpPr>
                <a:spLocks noChangeArrowheads="1"/>
              </p:cNvSpPr>
              <p:nvPr/>
            </p:nvSpPr>
            <p:spPr bwMode="auto">
              <a:xfrm>
                <a:off x="5013" y="2795"/>
                <a:ext cx="227" cy="227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9" name="Oval 156"/>
              <p:cNvSpPr>
                <a:spLocks noChangeArrowheads="1"/>
              </p:cNvSpPr>
              <p:nvPr/>
            </p:nvSpPr>
            <p:spPr bwMode="auto">
              <a:xfrm>
                <a:off x="5013" y="2614"/>
                <a:ext cx="226" cy="227"/>
              </a:xfrm>
              <a:prstGeom prst="ellipse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3918330" y="3691110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922942" y="2745620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926673" y="4602429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935016" y="5499983"/>
              <a:ext cx="363928" cy="210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고객</a:t>
              </a:r>
              <a:endParaRPr lang="ko-KR" altLang="en-US" sz="90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4643438" y="1116780"/>
            <a:ext cx="227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  <a:ea typeface="+mn-ea"/>
              </a:rPr>
              <a:t>Tobe</a:t>
            </a:r>
            <a:r>
              <a:rPr lang="en-US" altLang="ko-KR" sz="1600" b="1" dirty="0" smtClean="0">
                <a:latin typeface="+mn-ea"/>
                <a:ea typeface="+mn-ea"/>
              </a:rPr>
              <a:t> DDWS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7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개발 범위 상세 및 기간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텍스트 개체 틀 6"/>
          <p:cNvSpPr txBox="1">
            <a:spLocks/>
          </p:cNvSpPr>
          <p:nvPr/>
        </p:nvSpPr>
        <p:spPr>
          <a:xfrm>
            <a:off x="539551" y="849033"/>
            <a:ext cx="6408713" cy="287337"/>
          </a:xfrm>
          <a:prstGeom prst="rect">
            <a:avLst/>
          </a:prstGeom>
        </p:spPr>
        <p:txBody>
          <a:bodyPr anchor="ctr"/>
          <a:lstStyle>
            <a:lvl1pPr marL="227013" indent="-22701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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19100" indent="-1841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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587375" indent="-12541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63588" indent="-142875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20725" algn="l"/>
              </a:tabLst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90625" indent="-117475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0" lang="ko-KR" altLang="en-US" dirty="0" smtClean="0">
                <a:latin typeface="+mn-ea"/>
              </a:rPr>
              <a:t>추가 개발 범위</a:t>
            </a:r>
            <a:endParaRPr kumimoji="0"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676" y="1115566"/>
            <a:ext cx="80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DDWS </a:t>
            </a:r>
            <a:r>
              <a:rPr lang="ko-KR" altLang="en-US" sz="1200" dirty="0" smtClean="0"/>
              <a:t>통합정보 기반에서 각 </a:t>
            </a:r>
            <a:r>
              <a:rPr lang="ko-KR" altLang="en-US" sz="1200" dirty="0" err="1" smtClean="0"/>
              <a:t>파트너별</a:t>
            </a:r>
            <a:r>
              <a:rPr lang="ko-KR" altLang="en-US" sz="1200" dirty="0" smtClean="0"/>
              <a:t> 독립성을 부여하는 개발 방식으로 </a:t>
            </a:r>
            <a:r>
              <a:rPr lang="ko-KR" altLang="en-US" sz="1200" dirty="0" err="1" smtClean="0"/>
              <a:t>변경해야하며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월말까지 </a:t>
            </a:r>
            <a:r>
              <a:rPr lang="ko-KR" altLang="en-US" sz="1200" dirty="0" smtClean="0"/>
              <a:t>완벽한 개발보다 파트너 몰이 운영 가능한 수준의 범위로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차 오픈 목표로 설정하며 전체적인 개발은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월말까지 마무리 하는 것으로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6" name="텍스트 개체 틀 6"/>
          <p:cNvSpPr txBox="1">
            <a:spLocks/>
          </p:cNvSpPr>
          <p:nvPr/>
        </p:nvSpPr>
        <p:spPr>
          <a:xfrm>
            <a:off x="539551" y="3615680"/>
            <a:ext cx="6408713" cy="287337"/>
          </a:xfrm>
          <a:prstGeom prst="rect">
            <a:avLst/>
          </a:prstGeom>
        </p:spPr>
        <p:txBody>
          <a:bodyPr anchor="ctr"/>
          <a:lstStyle>
            <a:lvl1pPr marL="227013" indent="-22701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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19100" indent="-1841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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587375" indent="-12541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63588" indent="-142875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20725" algn="l"/>
              </a:tabLst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90625" indent="-117475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0" lang="ko-KR" altLang="en-US" dirty="0" smtClean="0">
                <a:latin typeface="+mn-ea"/>
              </a:rPr>
              <a:t>기간</a:t>
            </a:r>
            <a:endParaRPr kumimoji="0"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4213" y="1795651"/>
            <a:ext cx="3758158" cy="21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독립적 파트너 몰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4776242" y="1794163"/>
            <a:ext cx="3758158" cy="21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DDWS </a:t>
            </a:r>
            <a:r>
              <a:rPr lang="ko-KR" altLang="en-US" sz="1200" b="1" dirty="0"/>
              <a:t>몰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684213" y="2010931"/>
            <a:ext cx="3758158" cy="1550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기존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DDWS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디자인을 변경한 파트너용 디자인 적용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벤더 연동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API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를 파트너용으로 연동 분리 반영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파트너 관리자 화면 구성 변경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(DDWS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마이닝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시스템 운영 및 개발 환경 개별 설정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파트너사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전용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PG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결제 모듈 연동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 DDWS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와 여신 및 판매분 정산 관련 정책 협의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776242" y="2010931"/>
            <a:ext cx="3758158" cy="1550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 DDWS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기존 통합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설계중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파트너 기능 완전 분리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독립적인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파트너몰과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정보 연동 범위 확정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현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DDWS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프론트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디자인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변경 범위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확정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기능 및 권한 재설정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-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DDWS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전용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PG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결제 모듈 연동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정산 관련 정책 협의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4213" y="7505700"/>
            <a:ext cx="8208962" cy="1162050"/>
          </a:xfrm>
          <a:prstGeom prst="roundRect">
            <a:avLst>
              <a:gd name="adj" fmla="val 43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33612"/>
              </p:ext>
            </p:extLst>
          </p:nvPr>
        </p:nvGraphicFramePr>
        <p:xfrm>
          <a:off x="684213" y="3962200"/>
          <a:ext cx="7897812" cy="2233835"/>
        </p:xfrm>
        <a:graphic>
          <a:graphicData uri="http://schemas.openxmlformats.org/drawingml/2006/table">
            <a:tbl>
              <a:tblPr/>
              <a:tblGrid>
                <a:gridCol w="971972"/>
                <a:gridCol w="4339480"/>
                <a:gridCol w="1870465"/>
                <a:gridCol w="715895"/>
              </a:tblGrid>
              <a:tr h="427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작업명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상세 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비고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완료예정일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93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디자인 변경</a:t>
                      </a:r>
                      <a:endParaRPr lang="ko-KR" altLang="en-US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DDWS/</a:t>
                      </a:r>
                      <a:r>
                        <a:rPr lang="ko-KR" altLang="en-US" sz="900" b="0" i="0" u="none" strike="noStrike" dirty="0" err="1" smtClean="0">
                          <a:latin typeface="+mj-ea"/>
                          <a:ea typeface="+mj-ea"/>
                        </a:rPr>
                        <a:t>파트너몰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 중 새롭게 디자인을 적용할  대상과 변경할 대상 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일</a:t>
                      </a:r>
                      <a:endParaRPr lang="en-US" altLang="ko-KR" sz="900" b="1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분리</a:t>
                      </a:r>
                      <a:endParaRPr lang="ko-KR" altLang="en-US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 벤더 승인 </a:t>
                      </a:r>
                      <a:r>
                        <a:rPr lang="en-US" altLang="ko-KR" sz="900" b="0" i="0" u="none" strike="noStrike" baseline="0" dirty="0" smtClean="0"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체계 분리</a:t>
                      </a:r>
                      <a:r>
                        <a:rPr lang="en-US" altLang="ko-KR" sz="900" b="0" i="0" u="none" strike="noStrike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파트너 코드발급 및 연동</a:t>
                      </a:r>
                      <a:r>
                        <a:rPr lang="en-US" altLang="ko-KR" sz="900" b="0" i="0" u="none" strike="noStrike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오토데스크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15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일</a:t>
                      </a:r>
                      <a:endParaRPr lang="en-US" altLang="ko-KR" sz="900" b="1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관리자 화면</a:t>
                      </a:r>
                      <a:endParaRPr lang="ko-KR" altLang="en-US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  DDWS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와 데이터 연동 범위 및 관리자 화면 기능 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파트너 기능 설정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일</a:t>
                      </a:r>
                      <a:endParaRPr lang="en-US" altLang="ko-KR" sz="900" b="1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PG 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파트너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 전용 </a:t>
                      </a:r>
                      <a:r>
                        <a:rPr lang="en-US" altLang="ko-KR" sz="900" b="0" i="0" u="none" strike="noStrike" baseline="0" dirty="0" smtClean="0">
                          <a:latin typeface="+mj-ea"/>
                          <a:ea typeface="+mj-ea"/>
                        </a:rPr>
                        <a:t>PG 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모듈 적용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PG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심사 기간 약 </a:t>
                      </a:r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주소요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일</a:t>
                      </a:r>
                      <a:endParaRPr lang="en-US" altLang="ko-KR" sz="900" b="1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운영환경 분리</a:t>
                      </a:r>
                      <a:endParaRPr lang="ko-KR" altLang="en-US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  DDWS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몰과 </a:t>
                      </a:r>
                      <a:r>
                        <a:rPr lang="ko-KR" altLang="en-US" sz="900" b="0" i="0" u="none" strike="noStrike" dirty="0" err="1" smtClean="0">
                          <a:latin typeface="+mj-ea"/>
                          <a:ea typeface="+mj-ea"/>
                        </a:rPr>
                        <a:t>파트너몰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 물리적 분리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latin typeface="+mj-ea"/>
                          <a:ea typeface="+mj-ea"/>
                        </a:rPr>
                        <a:t>운영몰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 독립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900" b="1" i="0" u="none" strike="noStrike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900" b="1" i="0" u="none" strike="noStrike" dirty="0" smtClean="0">
                          <a:latin typeface="+mj-ea"/>
                          <a:ea typeface="+mj-ea"/>
                        </a:rPr>
                        <a:t>일</a:t>
                      </a:r>
                      <a:endParaRPr lang="en-US" altLang="ko-KR" sz="900" b="1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정산 정책</a:t>
                      </a:r>
                      <a:endParaRPr lang="ko-KR" altLang="en-US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latin typeface="+mj-ea"/>
                          <a:ea typeface="+mj-ea"/>
                        </a:rPr>
                        <a:t>판매분에</a:t>
                      </a:r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 대한 여신 적용여부 및 판매정책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 확정 필요</a:t>
                      </a:r>
                      <a:endParaRPr lang="ko-KR" altLang="en-US" sz="900" b="0" i="0" u="none" strike="noStrike" dirty="0" smtClean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latin typeface="+mj-ea"/>
                          <a:ea typeface="+mj-ea"/>
                        </a:rPr>
                        <a:t>여신 반영 여부 및 정산</a:t>
                      </a:r>
                      <a:r>
                        <a:rPr lang="ko-KR" altLang="en-US" sz="900" b="0" i="0" u="none" strike="noStrike" baseline="0" dirty="0" smtClean="0">
                          <a:latin typeface="+mj-ea"/>
                          <a:ea typeface="+mj-ea"/>
                        </a:rPr>
                        <a:t> 정책</a:t>
                      </a:r>
                      <a:endParaRPr lang="en-US" altLang="ko-KR" sz="9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ASAP</a:t>
                      </a:r>
                      <a:endParaRPr lang="en-US" altLang="ko-KR" sz="900" b="1" i="0" u="none" strike="noStrike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 Box 1344"/>
          <p:cNvSpPr txBox="1">
            <a:spLocks noChangeArrowheads="1"/>
          </p:cNvSpPr>
          <p:nvPr/>
        </p:nvSpPr>
        <p:spPr bwMode="auto">
          <a:xfrm>
            <a:off x="788988" y="7535282"/>
            <a:ext cx="80502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개발 일정은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5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일까지 완료를 목표로 진행하고 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다만 향후 새롭게 추가되는 프로세스가 발생하거나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시스템 연동 협업이 원활하게 이루어지지 않는다면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현 개발 일정에 문제가 발생할 수 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전반적인 개발 일정이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기간내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이뤄지도록 담당자와 지속적인 커뮤니케이션을 통해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리스크관리를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하도록 하겠습니다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2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23A799-6F76-421B-8D04-D3BE91C7DC7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개발 범위 상세 및 기간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텍스트 개체 틀 6"/>
          <p:cNvSpPr txBox="1">
            <a:spLocks/>
          </p:cNvSpPr>
          <p:nvPr/>
        </p:nvSpPr>
        <p:spPr>
          <a:xfrm>
            <a:off x="539551" y="849033"/>
            <a:ext cx="6408713" cy="287337"/>
          </a:xfrm>
          <a:prstGeom prst="rect">
            <a:avLst/>
          </a:prstGeom>
        </p:spPr>
        <p:txBody>
          <a:bodyPr anchor="ctr"/>
          <a:lstStyle>
            <a:lvl1pPr marL="227013" indent="-22701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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19100" indent="-1841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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587375" indent="-12541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63588" indent="-142875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20725" algn="l"/>
              </a:tabLst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190625" indent="-117475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0" lang="ko-KR" altLang="en-US" dirty="0" smtClean="0">
                <a:latin typeface="+mn-ea"/>
              </a:rPr>
              <a:t>비용</a:t>
            </a:r>
            <a:endParaRPr kumimoji="0" lang="ko-KR" altLang="en-US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4213" y="7505700"/>
            <a:ext cx="8208962" cy="1162050"/>
          </a:xfrm>
          <a:prstGeom prst="roundRect">
            <a:avLst>
              <a:gd name="adj" fmla="val 43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 Box 1344"/>
          <p:cNvSpPr txBox="1">
            <a:spLocks noChangeArrowheads="1"/>
          </p:cNvSpPr>
          <p:nvPr/>
        </p:nvSpPr>
        <p:spPr bwMode="auto">
          <a:xfrm>
            <a:off x="788988" y="7535282"/>
            <a:ext cx="80502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개발 일정은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5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일까지 완료를 목표로 진행하고 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다만 향후 새롭게 추가되는 프로세스가 발생하거나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시스템 연동 협업이 원활하게 이루어지지 않는다면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현 개발 일정에 문제가 발생할 수 있습니다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전반적인 개발 일정이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기간내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이뤄지도록 담당자와 지속적인 커뮤니케이션을 통해 </a:t>
            </a:r>
            <a:r>
              <a:rPr lang="ko-KR" altLang="en-US" sz="1200" dirty="0" err="1" smtClean="0">
                <a:latin typeface="돋움" pitchFamily="50" charset="-127"/>
                <a:ea typeface="돋움" pitchFamily="50" charset="-127"/>
              </a:rPr>
              <a:t>리스크관리를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하도록 하겠습니다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" y="1400175"/>
            <a:ext cx="855341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2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7982" y="22768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atin typeface="+mj-ea"/>
                <a:ea typeface="+mj-ea"/>
              </a:rPr>
              <a:t>감사합니다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 bwMode="gray">
          <a:xfrm>
            <a:off x="0" y="5229200"/>
            <a:ext cx="9144000" cy="16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b"/>
          <a:lstStyle/>
          <a:p>
            <a:pPr algn="r"/>
            <a:endParaRPr lang="ko-KR" altLang="en-US" sz="1100" dirty="0" smtClean="0">
              <a:latin typeface="+mj-ea"/>
              <a:ea typeface="+mj-ea"/>
            </a:endParaRPr>
          </a:p>
          <a:p>
            <a:pPr algn="r"/>
            <a:r>
              <a:rPr lang="en-US" altLang="ko-KR" sz="1100" dirty="0" smtClean="0">
                <a:latin typeface="+mj-ea"/>
                <a:ea typeface="+mj-ea"/>
              </a:rPr>
              <a:t>. 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1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>
            <a:lumMod val="20000"/>
            <a:lumOff val="80000"/>
          </a:schemeClr>
        </a:solidFill>
        <a:ln w="3175">
          <a:solidFill>
            <a:schemeClr val="accent1"/>
          </a:solidFill>
          <a:round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lnSpc>
            <a:spcPct val="150000"/>
          </a:lnSpc>
          <a:defRPr sz="1100" dirty="0" smtClean="0">
            <a:latin typeface="+mn-ea"/>
            <a:ea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108623</TotalTime>
  <Words>509</Words>
  <Application>Microsoft Office PowerPoint</Application>
  <PresentationFormat>화면 슬라이드 쇼(4:3)</PresentationFormat>
  <Paragraphs>148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1. 변경된 개발 범위</vt:lpstr>
      <vt:lpstr>2. 개발 범위 상세 및 기간</vt:lpstr>
      <vt:lpstr>2. 개발 범위 상세 및 기간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andy</cp:lastModifiedBy>
  <cp:revision>3976</cp:revision>
  <cp:lastPrinted>2012-03-12T15:46:47Z</cp:lastPrinted>
  <dcterms:created xsi:type="dcterms:W3CDTF">2011-01-04T12:32:05Z</dcterms:created>
  <dcterms:modified xsi:type="dcterms:W3CDTF">2017-05-26T13:14:34Z</dcterms:modified>
</cp:coreProperties>
</file>