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359" r:id="rId2"/>
    <p:sldId id="353" r:id="rId3"/>
    <p:sldId id="362" r:id="rId4"/>
    <p:sldId id="354" r:id="rId5"/>
    <p:sldId id="371" r:id="rId6"/>
    <p:sldId id="372" r:id="rId7"/>
    <p:sldId id="363" r:id="rId8"/>
    <p:sldId id="356" r:id="rId9"/>
    <p:sldId id="368" r:id="rId10"/>
    <p:sldId id="369" r:id="rId11"/>
    <p:sldId id="350" r:id="rId12"/>
    <p:sldId id="352" r:id="rId13"/>
    <p:sldId id="365" r:id="rId14"/>
    <p:sldId id="370" r:id="rId15"/>
    <p:sldId id="373" r:id="rId16"/>
  </p:sldIdLst>
  <p:sldSz cx="5040313" cy="3779838"/>
  <p:notesSz cx="6797675" cy="9926638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7DA8"/>
    <a:srgbClr val="EEEEF0"/>
    <a:srgbClr val="6FB6DE"/>
    <a:srgbClr val="FFFFFF"/>
    <a:srgbClr val="6EB6DE"/>
    <a:srgbClr val="E7E7E9"/>
    <a:srgbClr val="8F8F8F"/>
    <a:srgbClr val="EFEFF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17800" autoAdjust="0"/>
    <p:restoredTop sz="85672" autoAdjust="0"/>
  </p:normalViewPr>
  <p:slideViewPr>
    <p:cSldViewPr snapToGrid="0">
      <p:cViewPr varScale="1">
        <p:scale>
          <a:sx n="220" d="100"/>
          <a:sy n="220" d="100"/>
        </p:scale>
        <p:origin x="-1662" y="-90"/>
      </p:cViewPr>
      <p:guideLst>
        <p:guide orient="horz" pos="1213"/>
        <p:guide pos="158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276" y="9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C254F77-FF45-4FF4-8DA2-3F06A83CE911}" type="datetimeFigureOut">
              <a:rPr lang="ko-KR" altLang="en-US"/>
              <a:pPr>
                <a:defRPr/>
              </a:pPr>
              <a:t>2018-06-12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맑은 고딕" pitchFamily="50" charset="-127"/>
              </a:defRPr>
            </a:lvl1pPr>
          </a:lstStyle>
          <a:p>
            <a:pPr>
              <a:defRPr/>
            </a:pPr>
            <a:fld id="{B12CE556-22D2-4107-BF41-6679848BF7B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/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C36557B-6810-46B6-AFA6-D7AA03CBFF1E}" type="datetimeFigureOut">
              <a:rPr lang="ko-KR" altLang="en-US"/>
              <a:pPr>
                <a:defRPr/>
              </a:pPr>
              <a:t>2018-06-12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/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AC52FA2-CCA9-40D7-A9E5-810C0A161ED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C52FA2-CCA9-40D7-A9E5-810C0A161EDE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3733800" y="228600"/>
            <a:ext cx="0" cy="3551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/>
            </a:extLst>
          </p:cNvPr>
          <p:cNvSpPr/>
          <p:nvPr userDrawn="1"/>
        </p:nvSpPr>
        <p:spPr>
          <a:xfrm>
            <a:off x="3733800" y="0"/>
            <a:ext cx="1306513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/>
              <a:t>화면구성</a:t>
            </a:r>
          </a:p>
        </p:txBody>
      </p:sp>
      <p:sp>
        <p:nvSpPr>
          <p:cNvPr id="4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09930" y="3509218"/>
            <a:ext cx="1135063" cy="2016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C60A79B1-AA3C-4207-91C1-886A29F80E9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35020" y="3504902"/>
            <a:ext cx="1135063" cy="2016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C60A79B1-AA3C-4207-91C1-886A29F80E9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AA85A-7F99-4458-B20A-3AF33A5D71C4}" type="datetimeFigureOut">
              <a:rPr lang="ko-KR" altLang="en-US"/>
              <a:pPr>
                <a:defRPr/>
              </a:pPr>
              <a:t>2018-06-12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D3143F59-58DB-4575-8D94-A63731B4A4B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 txBox="1">
            <a:spLocks/>
          </p:cNvSpPr>
          <p:nvPr userDrawn="1"/>
        </p:nvSpPr>
        <p:spPr>
          <a:xfrm>
            <a:off x="2235020" y="3504902"/>
            <a:ext cx="1135063" cy="2016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0A79B1-AA3C-4207-91C1-886A29F80E9E}" type="slidenum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7150" y="217488"/>
            <a:ext cx="49260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2465" y="3509215"/>
            <a:ext cx="1135063" cy="2016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C60A79B1-AA3C-4207-91C1-886A29F80E9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4" r:id="rId2"/>
    <p:sldLayoutId id="2147484096" r:id="rId3"/>
  </p:sldLayoutIdLst>
  <p:hf hdr="0" ftr="0" dt="0"/>
  <p:txStyles>
    <p:titleStyle>
      <a:lvl1pPr algn="l" defTabSz="503238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503238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 Light" panose="020F0302020204030204" pitchFamily="34" charset="0"/>
        </a:defRPr>
      </a:lvl2pPr>
      <a:lvl3pPr algn="l" defTabSz="503238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 Light" panose="020F0302020204030204" pitchFamily="34" charset="0"/>
        </a:defRPr>
      </a:lvl3pPr>
      <a:lvl4pPr algn="l" defTabSz="503238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 Light" panose="020F0302020204030204" pitchFamily="34" charset="0"/>
        </a:defRPr>
      </a:lvl4pPr>
      <a:lvl5pPr algn="l" defTabSz="503238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503238" rtl="0" fontAlgn="base" latinLnBrk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503238" rtl="0" fontAlgn="base" latinLnBrk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503238" rtl="0" fontAlgn="base" latinLnBrk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503238" rtl="0" fontAlgn="base" latinLnBrk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25413" indent="-125413" algn="l" defTabSz="503238" rtl="0" eaLnBrk="0" fontAlgn="base" latinLnBrk="1" hangingPunct="0">
        <a:lnSpc>
          <a:spcPct val="90000"/>
        </a:lnSpc>
        <a:spcBef>
          <a:spcPts val="550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indent="-125413" algn="l" defTabSz="503238" rtl="0" eaLnBrk="0" fontAlgn="base" latinLnBrk="1" hangingPunct="0">
        <a:lnSpc>
          <a:spcPct val="90000"/>
        </a:lnSpc>
        <a:spcBef>
          <a:spcPts val="2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25413" algn="l" defTabSz="503238" rtl="0" eaLnBrk="0" fontAlgn="base" latinLnBrk="1" hangingPunct="0">
        <a:lnSpc>
          <a:spcPct val="90000"/>
        </a:lnSpc>
        <a:spcBef>
          <a:spcPts val="275"/>
        </a:spcBef>
        <a:spcAft>
          <a:spcPct val="0"/>
        </a:spcAft>
        <a:buFont typeface="Arial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81063" indent="-125413" algn="l" defTabSz="503238" rtl="0" eaLnBrk="0" fontAlgn="base" latinLnBrk="1" hangingPunct="0">
        <a:lnSpc>
          <a:spcPct val="90000"/>
        </a:lnSpc>
        <a:spcBef>
          <a:spcPts val="275"/>
        </a:spcBef>
        <a:spcAft>
          <a:spcPct val="0"/>
        </a:spcAft>
        <a:buFont typeface="Arial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475" indent="-125413" algn="l" defTabSz="503238" rtl="0" eaLnBrk="0" fontAlgn="base" latinLnBrk="1" hangingPunct="0">
        <a:lnSpc>
          <a:spcPct val="90000"/>
        </a:lnSpc>
        <a:spcBef>
          <a:spcPts val="275"/>
        </a:spcBef>
        <a:spcAft>
          <a:spcPct val="0"/>
        </a:spcAft>
        <a:buFont typeface="Arial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1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1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1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1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1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1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1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1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1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1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1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1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1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gifchu@crpdm.co.kr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37888" y="935224"/>
            <a:ext cx="1850469" cy="1989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전체 </a:t>
            </a:r>
            <a:r>
              <a:rPr lang="ko-KR" altLang="en-US" sz="900" dirty="0" err="1" smtClean="0"/>
              <a:t>푸시</a:t>
            </a:r>
            <a:r>
              <a:rPr lang="ko-KR" altLang="en-US" sz="900" dirty="0" smtClean="0"/>
              <a:t> 발송 시</a:t>
            </a:r>
            <a:r>
              <a:rPr lang="en-US" altLang="ko-KR" sz="900" dirty="0" smtClean="0"/>
              <a:t>,</a:t>
            </a:r>
          </a:p>
          <a:p>
            <a:pPr algn="ctr"/>
            <a:r>
              <a:rPr lang="ko-KR" altLang="en-US" sz="900" dirty="0" err="1" smtClean="0"/>
              <a:t>아이폰은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푸시가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두번</a:t>
            </a:r>
            <a:r>
              <a:rPr lang="ko-KR" altLang="en-US" sz="900" dirty="0" smtClean="0"/>
              <a:t> 감</a:t>
            </a:r>
            <a:r>
              <a:rPr lang="en-US" altLang="ko-KR" sz="900" dirty="0" smtClean="0"/>
              <a:t>.</a:t>
            </a:r>
            <a:endParaRPr lang="en-US" altLang="ko-KR" sz="9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r="71534" b="28056"/>
          <a:stretch>
            <a:fillRect/>
          </a:stretch>
        </p:blipFill>
        <p:spPr bwMode="auto">
          <a:xfrm>
            <a:off x="56338" y="526079"/>
            <a:ext cx="288607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/>
            </a:extLst>
          </p:cNvPr>
          <p:cNvSpPr txBox="1"/>
          <p:nvPr/>
        </p:nvSpPr>
        <p:spPr>
          <a:xfrm>
            <a:off x="0" y="0"/>
            <a:ext cx="2032482" cy="2539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dirty="0" smtClean="0">
                <a:solidFill>
                  <a:schemeClr val="bg1"/>
                </a:solidFill>
                <a:latin typeface="+mn-ea"/>
              </a:rPr>
              <a:t>마케팅지원</a:t>
            </a:r>
            <a:r>
              <a:rPr lang="en-US" altLang="ko-KR" sz="1050" dirty="0" smtClean="0">
                <a:solidFill>
                  <a:schemeClr val="bg1"/>
                </a:solidFill>
                <a:latin typeface="+mn-ea"/>
              </a:rPr>
              <a:t>&gt;</a:t>
            </a:r>
            <a:r>
              <a:rPr lang="ko-KR" altLang="en-US" sz="1050" dirty="0" err="1" smtClean="0">
                <a:solidFill>
                  <a:schemeClr val="bg1"/>
                </a:solidFill>
                <a:latin typeface="+mn-ea"/>
              </a:rPr>
              <a:t>푸쉬발송</a:t>
            </a: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" name="꺾인 연결선 26"/>
          <p:cNvCxnSpPr>
            <a:stCxn id="6" idx="6"/>
            <a:endCxn id="2" idx="1"/>
          </p:cNvCxnSpPr>
          <p:nvPr/>
        </p:nvCxnSpPr>
        <p:spPr>
          <a:xfrm>
            <a:off x="1802296" y="1815548"/>
            <a:ext cx="1235592" cy="11467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/>
            </a:extLst>
          </p:cNvPr>
          <p:cNvSpPr/>
          <p:nvPr/>
        </p:nvSpPr>
        <p:spPr>
          <a:xfrm>
            <a:off x="746539" y="1541670"/>
            <a:ext cx="1055757" cy="547756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364269" y="13002"/>
            <a:ext cx="654381" cy="62837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오류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0A79B1-AA3C-4207-91C1-886A29F80E9E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105" y="835274"/>
            <a:ext cx="3903537" cy="203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>
            <a:extLst>
              <a:ext uri="{FF2B5EF4-FFF2-40B4-BE49-F238E27FC236}"/>
            </a:extLst>
          </p:cNvPr>
          <p:cNvSpPr txBox="1"/>
          <p:nvPr/>
        </p:nvSpPr>
        <p:spPr>
          <a:xfrm>
            <a:off x="0" y="0"/>
            <a:ext cx="3241570" cy="2539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dirty="0" smtClean="0">
                <a:solidFill>
                  <a:schemeClr val="bg1"/>
                </a:solidFill>
                <a:latin typeface="+mn-ea"/>
              </a:rPr>
              <a:t>마케팅지원</a:t>
            </a:r>
            <a:r>
              <a:rPr lang="en-US" altLang="ko-KR" sz="1050" dirty="0" smtClean="0">
                <a:solidFill>
                  <a:schemeClr val="bg1"/>
                </a:solidFill>
                <a:latin typeface="+mn-ea"/>
              </a:rPr>
              <a:t>&gt;</a:t>
            </a:r>
            <a:r>
              <a:rPr lang="ko-KR" altLang="en-US" sz="1050" dirty="0" err="1" smtClean="0">
                <a:solidFill>
                  <a:schemeClr val="bg1"/>
                </a:solidFill>
                <a:latin typeface="+mn-ea"/>
              </a:rPr>
              <a:t>푸쉬발송</a:t>
            </a:r>
            <a:r>
              <a:rPr lang="ko-KR" altLang="en-US" sz="1050" dirty="0" smtClean="0">
                <a:solidFill>
                  <a:schemeClr val="bg1"/>
                </a:solidFill>
                <a:latin typeface="+mn-ea"/>
              </a:rPr>
              <a:t> 등록</a:t>
            </a:r>
            <a:r>
              <a:rPr lang="en-US" altLang="ko-KR" sz="1050" dirty="0" smtClean="0">
                <a:solidFill>
                  <a:schemeClr val="bg1"/>
                </a:solidFill>
                <a:latin typeface="+mn-ea"/>
              </a:rPr>
              <a:t>&gt;</a:t>
            </a:r>
            <a:r>
              <a:rPr lang="ko-KR" altLang="en-US" sz="1050" dirty="0" err="1" smtClean="0">
                <a:solidFill>
                  <a:schemeClr val="bg1"/>
                </a:solidFill>
                <a:latin typeface="+mn-ea"/>
              </a:rPr>
              <a:t>푸쉬발송</a:t>
            </a: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8343" y="304524"/>
            <a:ext cx="1941473" cy="427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/>
            <a:r>
              <a:rPr lang="en-US" altLang="ko-KR" sz="900" dirty="0" smtClean="0"/>
              <a:t>2)  </a:t>
            </a:r>
            <a:r>
              <a:rPr lang="ko-KR" altLang="en-US" sz="900" dirty="0" err="1" smtClean="0"/>
              <a:t>생년월일별</a:t>
            </a:r>
            <a:r>
              <a:rPr lang="ko-KR" altLang="en-US" sz="900" dirty="0" smtClean="0"/>
              <a:t> 추가</a:t>
            </a:r>
            <a:endParaRPr lang="en-US" altLang="ko-KR" sz="900" dirty="0" smtClean="0"/>
          </a:p>
        </p:txBody>
      </p:sp>
      <p:grpSp>
        <p:nvGrpSpPr>
          <p:cNvPr id="23" name="그룹 22"/>
          <p:cNvGrpSpPr/>
          <p:nvPr/>
        </p:nvGrpSpPr>
        <p:grpSpPr>
          <a:xfrm>
            <a:off x="330080" y="1877191"/>
            <a:ext cx="3903895" cy="397975"/>
            <a:chOff x="351748" y="1266146"/>
            <a:chExt cx="3055223" cy="372695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2"/>
            <a:srcRect t="52076" r="75289" b="29651"/>
            <a:stretch>
              <a:fillRect/>
            </a:stretch>
          </p:blipFill>
          <p:spPr bwMode="auto">
            <a:xfrm>
              <a:off x="351748" y="1266147"/>
              <a:ext cx="1547111" cy="372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직사각형 24"/>
            <p:cNvSpPr/>
            <p:nvPr/>
          </p:nvSpPr>
          <p:spPr>
            <a:xfrm>
              <a:off x="1887783" y="1275088"/>
              <a:ext cx="578794" cy="1692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500" dirty="0" smtClean="0">
                  <a:latin typeface="+mn-ea"/>
                </a:rPr>
                <a:t>그룹별 </a:t>
              </a:r>
              <a:endParaRPr lang="ko-KR" altLang="en-US" sz="1200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1214144" y="1313819"/>
              <a:ext cx="73672" cy="78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/>
            <a:srcRect l="13711" t="53740" r="84929" b="41373"/>
            <a:stretch>
              <a:fillRect/>
            </a:stretch>
          </p:blipFill>
          <p:spPr bwMode="auto">
            <a:xfrm>
              <a:off x="2197882" y="1305153"/>
              <a:ext cx="99674" cy="99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8" name="직사각형 27"/>
            <p:cNvSpPr/>
            <p:nvPr/>
          </p:nvSpPr>
          <p:spPr>
            <a:xfrm>
              <a:off x="2200528" y="1275809"/>
              <a:ext cx="530393" cy="1692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500" dirty="0" err="1" smtClean="0"/>
                <a:t>생년월일별</a:t>
              </a:r>
              <a:endParaRPr lang="ko-KR" altLang="en-US" sz="5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1877914" y="1327542"/>
              <a:ext cx="73672" cy="78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2"/>
            <a:srcRect l="24600" t="51864" r="58636" b="39000"/>
            <a:stretch>
              <a:fillRect/>
            </a:stretch>
          </p:blipFill>
          <p:spPr bwMode="auto">
            <a:xfrm>
              <a:off x="2622581" y="1266148"/>
              <a:ext cx="784390" cy="186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1" name="직사각형 30"/>
            <p:cNvSpPr/>
            <p:nvPr/>
          </p:nvSpPr>
          <p:spPr>
            <a:xfrm>
              <a:off x="385695" y="1465494"/>
              <a:ext cx="2998885" cy="1379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20"/>
            <p:cNvGrpSpPr/>
            <p:nvPr/>
          </p:nvGrpSpPr>
          <p:grpSpPr>
            <a:xfrm>
              <a:off x="1230764" y="1479154"/>
              <a:ext cx="1057413" cy="98295"/>
              <a:chOff x="2981551" y="2549566"/>
              <a:chExt cx="1807131" cy="107952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981551" y="2567557"/>
                <a:ext cx="163756" cy="891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3155750" y="2574844"/>
                <a:ext cx="111823" cy="4616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ko-KR" altLang="en-US" sz="300" dirty="0" smtClean="0"/>
                  <a:t>년</a:t>
                </a:r>
                <a:endParaRPr lang="ko-KR" altLang="en-US" sz="3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3261116" y="2568339"/>
                <a:ext cx="163756" cy="891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3704747" y="2570213"/>
                <a:ext cx="318916" cy="4616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ko-KR" altLang="en-US" sz="300" dirty="0" smtClean="0"/>
                  <a:t>일 </a:t>
                </a:r>
                <a:r>
                  <a:rPr lang="en-US" altLang="ko-KR" sz="300" dirty="0" smtClean="0"/>
                  <a:t>~ </a:t>
                </a:r>
                <a:endParaRPr lang="ko-KR" altLang="en-US" sz="300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3844873" y="2549566"/>
                <a:ext cx="163756" cy="891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4036406" y="2556853"/>
                <a:ext cx="275395" cy="4616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ko-KR" altLang="en-US" sz="300" dirty="0" smtClean="0"/>
                  <a:t>년</a:t>
                </a:r>
                <a:endParaRPr lang="ko-KR" altLang="en-US" sz="300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4124438" y="2550348"/>
                <a:ext cx="163756" cy="891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4315971" y="2557635"/>
                <a:ext cx="318916" cy="4616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ko-KR" altLang="en-US" sz="300" dirty="0" smtClean="0"/>
                  <a:t>월</a:t>
                </a:r>
                <a:endParaRPr lang="ko-KR" altLang="en-US" sz="300" dirty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531828" y="2564428"/>
                <a:ext cx="163756" cy="891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3430980" y="2566599"/>
                <a:ext cx="157283" cy="4616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ko-KR" altLang="en-US" sz="300" dirty="0" smtClean="0"/>
                  <a:t>월</a:t>
                </a:r>
                <a:endParaRPr lang="ko-KR" altLang="en-US" sz="300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4399577" y="2551130"/>
                <a:ext cx="163756" cy="891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591110" y="2558417"/>
                <a:ext cx="197572" cy="4616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ko-KR" altLang="en-US" sz="300" dirty="0" smtClean="0"/>
                  <a:t>일</a:t>
                </a:r>
                <a:endParaRPr lang="ko-KR" altLang="en-US" sz="300" dirty="0"/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377750" y="1266146"/>
              <a:ext cx="3011164" cy="34163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2660861" y="1837467"/>
            <a:ext cx="585042" cy="242686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361489" y="2046205"/>
            <a:ext cx="1394712" cy="241962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4364269" y="13002"/>
            <a:ext cx="654381" cy="62837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개선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7" name="슬라이드 번호 개체 틀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0A79B1-AA3C-4207-91C1-886A29F80E9E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70080" y="293169"/>
            <a:ext cx="45566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1450" indent="-171450" eaLnBrk="1" hangingPunct="1">
              <a:defRPr/>
            </a:pPr>
            <a:r>
              <a:rPr lang="ko-KR" altLang="en-US" sz="1100" dirty="0" smtClean="0"/>
              <a:t>발송 </a:t>
            </a:r>
            <a:r>
              <a:rPr lang="ko-KR" altLang="en-US" sz="1100" dirty="0" smtClean="0"/>
              <a:t>시간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추가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예약 인 경우 </a:t>
            </a:r>
            <a:r>
              <a:rPr lang="en-US" altLang="ko-KR" sz="1100" dirty="0" smtClean="0"/>
              <a:t>‘</a:t>
            </a:r>
            <a:r>
              <a:rPr lang="ko-KR" altLang="en-US" sz="1100" dirty="0" smtClean="0"/>
              <a:t>수정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추가 </a:t>
            </a:r>
            <a:endParaRPr lang="en-US" altLang="ko-KR" sz="11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50" y="1136196"/>
            <a:ext cx="4084864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설명선 2(테두리 및 강조선) 18"/>
          <p:cNvSpPr/>
          <p:nvPr/>
        </p:nvSpPr>
        <p:spPr>
          <a:xfrm>
            <a:off x="1594757" y="713015"/>
            <a:ext cx="914400" cy="408214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9167"/>
              <a:gd name="adj6" fmla="val -603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발송 시간</a:t>
            </a:r>
            <a:endParaRPr lang="ko-KR" altLang="en-US" sz="1000"/>
          </a:p>
        </p:txBody>
      </p:sp>
      <p:sp>
        <p:nvSpPr>
          <p:cNvPr id="20" name="설명선 2(테두리 및 강조선) 19"/>
          <p:cNvSpPr/>
          <p:nvPr/>
        </p:nvSpPr>
        <p:spPr>
          <a:xfrm>
            <a:off x="4125913" y="826671"/>
            <a:ext cx="792779" cy="408214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7423"/>
              <a:gd name="adj6" fmla="val 7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[</a:t>
            </a:r>
            <a:r>
              <a:rPr lang="ko-KR" altLang="en-US" sz="1000" dirty="0" smtClean="0"/>
              <a:t>수정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삽입</a:t>
            </a:r>
            <a:endParaRPr lang="ko-KR" altLang="en-US" sz="1000" dirty="0"/>
          </a:p>
        </p:txBody>
      </p:sp>
      <p:sp>
        <p:nvSpPr>
          <p:cNvPr id="7" name="타원 6"/>
          <p:cNvSpPr/>
          <p:nvPr/>
        </p:nvSpPr>
        <p:spPr>
          <a:xfrm>
            <a:off x="4364269" y="13002"/>
            <a:ext cx="654381" cy="62837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개선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/>
            </a:extLst>
          </p:cNvPr>
          <p:cNvSpPr txBox="1"/>
          <p:nvPr/>
        </p:nvSpPr>
        <p:spPr>
          <a:xfrm>
            <a:off x="0" y="0"/>
            <a:ext cx="2998885" cy="2539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dirty="0" smtClean="0">
                <a:solidFill>
                  <a:schemeClr val="bg1"/>
                </a:solidFill>
                <a:latin typeface="+mn-ea"/>
              </a:rPr>
              <a:t>마케팅지원</a:t>
            </a:r>
            <a:r>
              <a:rPr lang="en-US" altLang="ko-KR" sz="1050" dirty="0" smtClean="0">
                <a:solidFill>
                  <a:schemeClr val="bg1"/>
                </a:solidFill>
                <a:latin typeface="+mn-ea"/>
              </a:rPr>
              <a:t>&gt;</a:t>
            </a:r>
            <a:r>
              <a:rPr lang="ko-KR" altLang="en-US" sz="1050" dirty="0" err="1" smtClean="0">
                <a:solidFill>
                  <a:schemeClr val="bg1"/>
                </a:solidFill>
                <a:latin typeface="+mn-ea"/>
              </a:rPr>
              <a:t>푸쉬발송</a:t>
            </a:r>
            <a:r>
              <a:rPr lang="en-US" altLang="ko-KR" sz="1050" dirty="0" smtClean="0">
                <a:solidFill>
                  <a:schemeClr val="bg1"/>
                </a:solidFill>
                <a:latin typeface="+mn-ea"/>
              </a:rPr>
              <a:t>_</a:t>
            </a:r>
            <a:r>
              <a:rPr lang="ko-KR" altLang="en-US" sz="1050" dirty="0" smtClean="0">
                <a:solidFill>
                  <a:schemeClr val="bg1"/>
                </a:solidFill>
                <a:latin typeface="+mn-ea"/>
              </a:rPr>
              <a:t>리스트 개선</a:t>
            </a: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0A79B1-AA3C-4207-91C1-886A29F80E9E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/>
            </a:extLst>
          </p:cNvPr>
          <p:cNvSpPr txBox="1"/>
          <p:nvPr/>
        </p:nvSpPr>
        <p:spPr>
          <a:xfrm>
            <a:off x="0" y="0"/>
            <a:ext cx="3264061" cy="2539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dirty="0" smtClean="0">
                <a:solidFill>
                  <a:schemeClr val="bg1"/>
                </a:solidFill>
                <a:latin typeface="+mn-ea"/>
              </a:rPr>
              <a:t>상품관리</a:t>
            </a:r>
            <a:r>
              <a:rPr lang="en-US" altLang="ko-KR" sz="1050" dirty="0" smtClean="0">
                <a:solidFill>
                  <a:schemeClr val="bg1"/>
                </a:solidFill>
                <a:latin typeface="+mn-ea"/>
              </a:rPr>
              <a:t>&gt;</a:t>
            </a:r>
            <a:r>
              <a:rPr lang="ko-KR" altLang="en-US" sz="1050" dirty="0" smtClean="0">
                <a:solidFill>
                  <a:schemeClr val="bg1"/>
                </a:solidFill>
                <a:latin typeface="+mn-ea"/>
              </a:rPr>
              <a:t>상품일괄관리</a:t>
            </a:r>
            <a:r>
              <a:rPr lang="en-US" altLang="ko-KR" sz="1050" dirty="0" smtClean="0">
                <a:solidFill>
                  <a:schemeClr val="bg1"/>
                </a:solidFill>
                <a:latin typeface="+mn-ea"/>
              </a:rPr>
              <a:t>&gt;</a:t>
            </a:r>
            <a:r>
              <a:rPr lang="ko-KR" altLang="en-US" sz="1050" dirty="0" smtClean="0">
                <a:solidFill>
                  <a:schemeClr val="bg1"/>
                </a:solidFill>
                <a:latin typeface="+mn-ea"/>
              </a:rPr>
              <a:t>엑셀다운로드</a:t>
            </a: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356" y="1672788"/>
            <a:ext cx="3900284" cy="1636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2492259" y="814262"/>
            <a:ext cx="1399358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입점사가</a:t>
            </a:r>
            <a:r>
              <a:rPr lang="ko-KR" altLang="en-US" sz="900" dirty="0" smtClean="0"/>
              <a:t> </a:t>
            </a:r>
            <a:r>
              <a:rPr lang="ko-KR" altLang="en-US" sz="900" dirty="0" smtClean="0"/>
              <a:t>안 나옴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cxnSp>
        <p:nvCxnSpPr>
          <p:cNvPr id="5" name="꺾인 연결선 26"/>
          <p:cNvCxnSpPr>
            <a:stCxn id="6" idx="6"/>
            <a:endCxn id="4" idx="1"/>
          </p:cNvCxnSpPr>
          <p:nvPr/>
        </p:nvCxnSpPr>
        <p:spPr>
          <a:xfrm flipH="1" flipV="1">
            <a:off x="2492259" y="1328612"/>
            <a:ext cx="60260" cy="1164268"/>
          </a:xfrm>
          <a:prstGeom prst="bentConnector5">
            <a:avLst>
              <a:gd name="adj1" fmla="val -379356"/>
              <a:gd name="adj2" fmla="val 35033"/>
              <a:gd name="adj3" fmla="val 479356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/>
            </a:extLst>
          </p:cNvPr>
          <p:cNvSpPr/>
          <p:nvPr/>
        </p:nvSpPr>
        <p:spPr>
          <a:xfrm>
            <a:off x="1105527" y="2327041"/>
            <a:ext cx="1446992" cy="33167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364269" y="13002"/>
            <a:ext cx="654381" cy="62837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오류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0A79B1-AA3C-4207-91C1-886A29F80E9E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/>
            </a:extLst>
          </p:cNvPr>
          <p:cNvSpPr txBox="1"/>
          <p:nvPr/>
        </p:nvSpPr>
        <p:spPr>
          <a:xfrm>
            <a:off x="0" y="0"/>
            <a:ext cx="3241570" cy="2539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dirty="0" smtClean="0">
                <a:solidFill>
                  <a:schemeClr val="bg1"/>
                </a:solidFill>
                <a:latin typeface="+mn-ea"/>
              </a:rPr>
              <a:t>마케팅지원</a:t>
            </a:r>
            <a:r>
              <a:rPr lang="en-US" altLang="ko-KR" sz="1050" dirty="0" smtClean="0">
                <a:solidFill>
                  <a:schemeClr val="bg1"/>
                </a:solidFill>
                <a:latin typeface="+mn-ea"/>
              </a:rPr>
              <a:t>&gt;SMS</a:t>
            </a:r>
            <a:r>
              <a:rPr lang="ko-KR" altLang="en-US" sz="1050" dirty="0" smtClean="0">
                <a:solidFill>
                  <a:schemeClr val="bg1"/>
                </a:solidFill>
                <a:latin typeface="+mn-ea"/>
              </a:rPr>
              <a:t>발송</a:t>
            </a:r>
            <a:r>
              <a:rPr lang="en-US" altLang="ko-KR" sz="1050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050" dirty="0" smtClean="0">
                <a:solidFill>
                  <a:schemeClr val="bg1"/>
                </a:solidFill>
                <a:latin typeface="+mn-ea"/>
              </a:rPr>
              <a:t>관리</a:t>
            </a:r>
            <a:r>
              <a:rPr lang="en-US" altLang="ko-KR" sz="1050" dirty="0" smtClean="0">
                <a:solidFill>
                  <a:schemeClr val="bg1"/>
                </a:solidFill>
                <a:latin typeface="+mn-ea"/>
              </a:rPr>
              <a:t>&gt;SMS</a:t>
            </a:r>
            <a:r>
              <a:rPr lang="ko-KR" altLang="en-US" sz="1050" dirty="0" smtClean="0">
                <a:solidFill>
                  <a:schemeClr val="bg1"/>
                </a:solidFill>
                <a:latin typeface="+mn-ea"/>
              </a:rPr>
              <a:t>등급</a:t>
            </a:r>
            <a:r>
              <a:rPr lang="en-US" altLang="ko-KR" sz="1050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050" dirty="0" smtClean="0">
                <a:solidFill>
                  <a:schemeClr val="bg1"/>
                </a:solidFill>
                <a:latin typeface="+mn-ea"/>
              </a:rPr>
              <a:t>단체 발송</a:t>
            </a: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364269" y="13002"/>
            <a:ext cx="654381" cy="62837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개선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r="74995"/>
          <a:stretch>
            <a:fillRect/>
          </a:stretch>
        </p:blipFill>
        <p:spPr bwMode="auto">
          <a:xfrm>
            <a:off x="153048" y="551761"/>
            <a:ext cx="65734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 l="24180" b="48485"/>
          <a:stretch>
            <a:fillRect/>
          </a:stretch>
        </p:blipFill>
        <p:spPr bwMode="auto">
          <a:xfrm>
            <a:off x="840728" y="322078"/>
            <a:ext cx="1993223" cy="1472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 l="24345" t="56034" r="3452" b="35018"/>
          <a:stretch>
            <a:fillRect/>
          </a:stretch>
        </p:blipFill>
        <p:spPr bwMode="auto">
          <a:xfrm>
            <a:off x="845063" y="2028148"/>
            <a:ext cx="1898138" cy="25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853728" y="1781129"/>
            <a:ext cx="1863470" cy="2036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16317" y="1803071"/>
            <a:ext cx="578794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" dirty="0" smtClean="0">
                <a:latin typeface="+mn-ea"/>
              </a:rPr>
              <a:t>그룹별 </a:t>
            </a:r>
            <a:endParaRPr lang="ko-KR" altLang="en-US" sz="1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 l="30102" b="12497"/>
          <a:stretch>
            <a:fillRect/>
          </a:stretch>
        </p:blipFill>
        <p:spPr bwMode="auto">
          <a:xfrm>
            <a:off x="1386766" y="1799112"/>
            <a:ext cx="524373" cy="14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타원 15"/>
          <p:cNvSpPr/>
          <p:nvPr/>
        </p:nvSpPr>
        <p:spPr>
          <a:xfrm>
            <a:off x="910066" y="1850469"/>
            <a:ext cx="73672" cy="78006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591172" y="2483903"/>
            <a:ext cx="73672" cy="780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1638121" y="2319883"/>
            <a:ext cx="1057410" cy="98295"/>
            <a:chOff x="2981551" y="2549566"/>
            <a:chExt cx="1807131" cy="107952"/>
          </a:xfrm>
        </p:grpSpPr>
        <p:sp>
          <p:nvSpPr>
            <p:cNvPr id="20" name="직사각형 19"/>
            <p:cNvSpPr/>
            <p:nvPr/>
          </p:nvSpPr>
          <p:spPr>
            <a:xfrm>
              <a:off x="2981551" y="2567557"/>
              <a:ext cx="163756" cy="89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155750" y="2574844"/>
              <a:ext cx="111823" cy="461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300" dirty="0" smtClean="0"/>
                <a:t>년</a:t>
              </a:r>
              <a:endParaRPr lang="ko-KR" altLang="en-US" sz="3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261116" y="2568339"/>
              <a:ext cx="163756" cy="89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704747" y="2570213"/>
              <a:ext cx="318916" cy="461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300" dirty="0" smtClean="0"/>
                <a:t>일 </a:t>
              </a:r>
              <a:r>
                <a:rPr lang="en-US" altLang="ko-KR" sz="300" dirty="0" smtClean="0"/>
                <a:t>~ </a:t>
              </a:r>
              <a:endParaRPr lang="ko-KR" altLang="en-US" sz="3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844873" y="2549566"/>
              <a:ext cx="163756" cy="89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036406" y="2556853"/>
              <a:ext cx="275395" cy="461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300" dirty="0" smtClean="0"/>
                <a:t>년</a:t>
              </a:r>
              <a:endParaRPr lang="ko-KR" altLang="en-US" sz="3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124438" y="2550348"/>
              <a:ext cx="163756" cy="89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15971" y="2557635"/>
              <a:ext cx="318916" cy="461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300" dirty="0" smtClean="0"/>
                <a:t>월</a:t>
              </a:r>
              <a:endParaRPr lang="ko-KR" altLang="en-US" sz="3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531828" y="2564428"/>
              <a:ext cx="163756" cy="89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430980" y="2566599"/>
              <a:ext cx="157283" cy="461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300" dirty="0" smtClean="0"/>
                <a:t>월</a:t>
              </a:r>
              <a:endParaRPr lang="ko-KR" altLang="en-US" sz="3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399577" y="2551130"/>
              <a:ext cx="163756" cy="89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591110" y="2558417"/>
              <a:ext cx="197572" cy="461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300" dirty="0" smtClean="0"/>
                <a:t>일</a:t>
              </a:r>
              <a:endParaRPr lang="ko-KR" altLang="en-US" sz="300" dirty="0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350404" y="2336832"/>
            <a:ext cx="374388" cy="6155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400" dirty="0" err="1" smtClean="0"/>
              <a:t>생년월일별</a:t>
            </a:r>
            <a:endParaRPr lang="ko-KR" altLang="en-US" sz="400" dirty="0"/>
          </a:p>
        </p:txBody>
      </p:sp>
      <p:sp>
        <p:nvSpPr>
          <p:cNvPr id="39" name="직사각형 38"/>
          <p:cNvSpPr/>
          <p:nvPr/>
        </p:nvSpPr>
        <p:spPr>
          <a:xfrm>
            <a:off x="1355460" y="2484899"/>
            <a:ext cx="374388" cy="6155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400" dirty="0" smtClean="0"/>
              <a:t>성별</a:t>
            </a:r>
            <a:endParaRPr lang="ko-KR" altLang="en-US" sz="400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/>
          <a:srcRect l="24345" t="64375" r="3452" b="1622"/>
          <a:stretch>
            <a:fillRect/>
          </a:stretch>
        </p:blipFill>
        <p:spPr bwMode="auto">
          <a:xfrm>
            <a:off x="823393" y="2643527"/>
            <a:ext cx="1893806" cy="113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직사각형 36"/>
          <p:cNvSpPr/>
          <p:nvPr/>
        </p:nvSpPr>
        <p:spPr>
          <a:xfrm>
            <a:off x="845782" y="2020200"/>
            <a:ext cx="1863470" cy="149005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688768" y="2486632"/>
            <a:ext cx="183368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500" dirty="0" smtClean="0"/>
              <a:t>전체</a:t>
            </a:r>
            <a:endParaRPr lang="ko-KR" altLang="en-US" sz="500" dirty="0"/>
          </a:p>
        </p:txBody>
      </p:sp>
      <p:sp>
        <p:nvSpPr>
          <p:cNvPr id="45" name="타원 44"/>
          <p:cNvSpPr/>
          <p:nvPr/>
        </p:nvSpPr>
        <p:spPr>
          <a:xfrm>
            <a:off x="1843246" y="2484626"/>
            <a:ext cx="73672" cy="78006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940842" y="2487355"/>
            <a:ext cx="183368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500" dirty="0" smtClean="0"/>
              <a:t>남</a:t>
            </a:r>
            <a:endParaRPr lang="ko-KR" altLang="en-US" sz="500" dirty="0"/>
          </a:p>
        </p:txBody>
      </p:sp>
      <p:sp>
        <p:nvSpPr>
          <p:cNvPr id="47" name="타원 46"/>
          <p:cNvSpPr/>
          <p:nvPr/>
        </p:nvSpPr>
        <p:spPr>
          <a:xfrm>
            <a:off x="2021648" y="2485348"/>
            <a:ext cx="73672" cy="78006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119244" y="2488077"/>
            <a:ext cx="183368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500" dirty="0" smtClean="0"/>
              <a:t>여</a:t>
            </a:r>
            <a:endParaRPr lang="ko-KR" altLang="en-US" sz="500" dirty="0"/>
          </a:p>
        </p:txBody>
      </p:sp>
      <p:sp>
        <p:nvSpPr>
          <p:cNvPr id="49" name="직사각형 48"/>
          <p:cNvSpPr/>
          <p:nvPr/>
        </p:nvSpPr>
        <p:spPr>
          <a:xfrm>
            <a:off x="764165" y="1742127"/>
            <a:ext cx="2013704" cy="268686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254590" y="2292500"/>
            <a:ext cx="1523279" cy="299744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340903" y="872230"/>
            <a:ext cx="1612457" cy="1671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arenR"/>
            </a:pPr>
            <a:r>
              <a:rPr lang="ko-KR" altLang="en-US" sz="900" dirty="0" smtClean="0"/>
              <a:t>그룹별 추가</a:t>
            </a:r>
            <a:endParaRPr lang="en-US" altLang="ko-KR" sz="900" dirty="0" smtClean="0"/>
          </a:p>
          <a:p>
            <a:pPr marL="228600" indent="-228600">
              <a:buAutoNum type="arabicParenR"/>
            </a:pPr>
            <a:r>
              <a:rPr lang="ko-KR" altLang="en-US" sz="900" dirty="0" smtClean="0"/>
              <a:t>기존 생일 삭제</a:t>
            </a:r>
            <a:r>
              <a:rPr lang="en-US" altLang="ko-KR" sz="900" dirty="0" smtClean="0"/>
              <a:t>,</a:t>
            </a:r>
          </a:p>
          <a:p>
            <a:pPr marL="228600" indent="-228600">
              <a:buAutoNum type="arabicParenR"/>
            </a:pPr>
            <a:r>
              <a:rPr lang="ko-KR" altLang="en-US" sz="900" dirty="0" err="1" smtClean="0"/>
              <a:t>생년월일별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성별 검색 조건으로 추가</a:t>
            </a:r>
            <a:endParaRPr lang="en-US" altLang="ko-KR" sz="900" dirty="0" smtClean="0"/>
          </a:p>
        </p:txBody>
      </p:sp>
      <p:cxnSp>
        <p:nvCxnSpPr>
          <p:cNvPr id="52" name="꺾인 연결선 26"/>
          <p:cNvCxnSpPr>
            <a:stCxn id="49" idx="3"/>
            <a:endCxn id="51" idx="1"/>
          </p:cNvCxnSpPr>
          <p:nvPr/>
        </p:nvCxnSpPr>
        <p:spPr>
          <a:xfrm flipV="1">
            <a:off x="2777869" y="1708041"/>
            <a:ext cx="563034" cy="16842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26"/>
          <p:cNvCxnSpPr>
            <a:stCxn id="50" idx="3"/>
            <a:endCxn id="51" idx="1"/>
          </p:cNvCxnSpPr>
          <p:nvPr/>
        </p:nvCxnSpPr>
        <p:spPr>
          <a:xfrm flipV="1">
            <a:off x="2777869" y="1708041"/>
            <a:ext cx="563034" cy="73433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슬라이드 번호 개체 틀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0A79B1-AA3C-4207-91C1-886A29F80E9E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ENNIS~1\AppData\Local\Temp\_AZTMP40_\M_02_shop_main_1805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368" y="511370"/>
            <a:ext cx="1323071" cy="3268467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122786" y="1352099"/>
            <a:ext cx="1372323" cy="1941474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972543" y="1963143"/>
            <a:ext cx="1612457" cy="1343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/>
            <a:r>
              <a:rPr lang="en-US" altLang="ko-KR" sz="900" dirty="0" smtClean="0"/>
              <a:t>Best Item </a:t>
            </a:r>
            <a:r>
              <a:rPr lang="ko-KR" altLang="en-US" sz="900" dirty="0" smtClean="0"/>
              <a:t>상품이 나오도록 함</a:t>
            </a:r>
            <a:r>
              <a:rPr lang="en-US" altLang="ko-KR" sz="900" dirty="0" smtClean="0"/>
              <a:t>.</a:t>
            </a:r>
          </a:p>
        </p:txBody>
      </p:sp>
      <p:cxnSp>
        <p:nvCxnSpPr>
          <p:cNvPr id="5" name="꺾인 연결선 26"/>
          <p:cNvCxnSpPr>
            <a:stCxn id="3" idx="3"/>
            <a:endCxn id="4" idx="1"/>
          </p:cNvCxnSpPr>
          <p:nvPr/>
        </p:nvCxnSpPr>
        <p:spPr>
          <a:xfrm>
            <a:off x="1495109" y="2322836"/>
            <a:ext cx="1477434" cy="31202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0A79B1-AA3C-4207-91C1-886A29F80E9E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63500" y="-6350"/>
            <a:ext cx="39528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1050" dirty="0" smtClean="0">
                <a:solidFill>
                  <a:srgbClr val="000000"/>
                </a:solidFill>
                <a:latin typeface="+mj-lt"/>
              </a:rPr>
              <a:t>Top10 </a:t>
            </a:r>
            <a:r>
              <a:rPr lang="ko-KR" altLang="en-US" sz="1050" dirty="0" smtClean="0">
                <a:solidFill>
                  <a:srgbClr val="000000"/>
                </a:solidFill>
                <a:latin typeface="+mj-lt"/>
              </a:rPr>
              <a:t>카테고리 지정</a:t>
            </a:r>
            <a:r>
              <a:rPr lang="en-US" altLang="ko-KR" sz="1050" dirty="0" smtClean="0">
                <a:solidFill>
                  <a:srgbClr val="000000"/>
                </a:solidFill>
                <a:latin typeface="+mj-lt"/>
              </a:rPr>
              <a:t>77</a:t>
            </a:r>
            <a:endParaRPr lang="ko-KR" altLang="en-US" sz="105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226" y="969286"/>
            <a:ext cx="1889345" cy="2720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215" y="930244"/>
            <a:ext cx="1765300" cy="2786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17695" y="301845"/>
            <a:ext cx="4644427" cy="4812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ko-KR" altLang="en-US" sz="900" dirty="0" smtClean="0"/>
              <a:t>현재 </a:t>
            </a:r>
            <a:r>
              <a:rPr lang="en-US" altLang="ko-KR" sz="900" dirty="0" smtClean="0"/>
              <a:t>Top10 </a:t>
            </a:r>
            <a:r>
              <a:rPr lang="ko-KR" altLang="en-US" sz="900" dirty="0" smtClean="0"/>
              <a:t>누르면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명칭을 검색하여 </a:t>
            </a:r>
            <a:r>
              <a:rPr lang="en-US" altLang="ko-KR" sz="900" dirty="0" smtClean="0"/>
              <a:t>Display </a:t>
            </a:r>
            <a:r>
              <a:rPr lang="ko-KR" altLang="en-US" sz="900" dirty="0" err="1" smtClean="0"/>
              <a:t>되다보니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아래와 같이 이상하게 나옴</a:t>
            </a:r>
            <a:r>
              <a:rPr lang="en-US" altLang="ko-KR" sz="900" dirty="0" smtClean="0"/>
              <a:t>.</a:t>
            </a:r>
          </a:p>
          <a:p>
            <a:pPr eaLnBrk="1" hangingPunct="1">
              <a:defRPr/>
            </a:pPr>
            <a:r>
              <a:rPr lang="en-US" altLang="ko-KR" sz="900" dirty="0" smtClean="0">
                <a:solidFill>
                  <a:srgbClr val="FF0000"/>
                </a:solidFill>
                <a:sym typeface="Wingdings" pitchFamily="2" charset="2"/>
              </a:rPr>
              <a:t> ‘</a:t>
            </a:r>
            <a:r>
              <a:rPr lang="ko-KR" altLang="en-US" sz="900" dirty="0" smtClean="0">
                <a:solidFill>
                  <a:srgbClr val="FF0000"/>
                </a:solidFill>
                <a:sym typeface="Wingdings" pitchFamily="2" charset="2"/>
              </a:rPr>
              <a:t>펜</a:t>
            </a:r>
            <a:r>
              <a:rPr lang="en-US" altLang="ko-KR" sz="900" dirty="0" smtClean="0">
                <a:solidFill>
                  <a:srgbClr val="FF0000"/>
                </a:solidFill>
                <a:sym typeface="Wingdings" pitchFamily="2" charset="2"/>
              </a:rPr>
              <a:t>’ </a:t>
            </a:r>
            <a:r>
              <a:rPr lang="ko-KR" altLang="en-US" sz="900" dirty="0" smtClean="0">
                <a:solidFill>
                  <a:srgbClr val="FF0000"/>
                </a:solidFill>
                <a:sym typeface="Wingdings" pitchFamily="2" charset="2"/>
              </a:rPr>
              <a:t>자가 들어간 </a:t>
            </a:r>
            <a:r>
              <a:rPr lang="ko-KR" altLang="en-US" sz="900" dirty="0" err="1" smtClean="0">
                <a:solidFill>
                  <a:srgbClr val="FF0000"/>
                </a:solidFill>
                <a:sym typeface="Wingdings" pitchFamily="2" charset="2"/>
              </a:rPr>
              <a:t>후라이펜</a:t>
            </a:r>
            <a:r>
              <a:rPr lang="ko-KR" altLang="en-US" sz="900" dirty="0" smtClean="0">
                <a:solidFill>
                  <a:srgbClr val="FF0000"/>
                </a:solidFill>
                <a:sym typeface="Wingdings" pitchFamily="2" charset="2"/>
              </a:rPr>
              <a:t> 등이 더 많이 나옴</a:t>
            </a:r>
            <a:r>
              <a:rPr lang="en-US" altLang="ko-KR" sz="900" dirty="0" smtClean="0">
                <a:solidFill>
                  <a:srgbClr val="FF0000"/>
                </a:solidFill>
                <a:sym typeface="Wingdings" pitchFamily="2" charset="2"/>
              </a:rPr>
              <a:t>.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altLang="ko-KR" sz="900" dirty="0" smtClean="0"/>
              <a:t>=&gt; </a:t>
            </a:r>
            <a:r>
              <a:rPr lang="ko-KR" altLang="en-US" sz="900" dirty="0" smtClean="0"/>
              <a:t>이를 카테고리를 지정할 수 있도록 개선 요망</a:t>
            </a:r>
            <a:endParaRPr lang="en-US" altLang="ko-KR" sz="900" dirty="0" smtClean="0"/>
          </a:p>
        </p:txBody>
      </p:sp>
      <p:sp>
        <p:nvSpPr>
          <p:cNvPr id="11" name="타원 10">
            <a:extLst>
              <a:ext uri="{FF2B5EF4-FFF2-40B4-BE49-F238E27FC236}"/>
            </a:extLst>
          </p:cNvPr>
          <p:cNvSpPr/>
          <p:nvPr/>
        </p:nvSpPr>
        <p:spPr>
          <a:xfrm>
            <a:off x="1158845" y="2052401"/>
            <a:ext cx="1127156" cy="672691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2" name="꺾인 연결선 26"/>
          <p:cNvCxnSpPr>
            <a:stCxn id="11" idx="6"/>
          </p:cNvCxnSpPr>
          <p:nvPr/>
        </p:nvCxnSpPr>
        <p:spPr>
          <a:xfrm flipV="1">
            <a:off x="2286001" y="2014397"/>
            <a:ext cx="538680" cy="37435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31480"/>
            <a:ext cx="2714727" cy="1850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>
            <a:extLst>
              <a:ext uri="{FF2B5EF4-FFF2-40B4-BE49-F238E27FC236}"/>
            </a:extLst>
          </p:cNvPr>
          <p:cNvSpPr txBox="1"/>
          <p:nvPr/>
        </p:nvSpPr>
        <p:spPr>
          <a:xfrm>
            <a:off x="0" y="0"/>
            <a:ext cx="1820133" cy="2539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dirty="0" smtClean="0">
                <a:solidFill>
                  <a:schemeClr val="bg1"/>
                </a:solidFill>
                <a:latin typeface="+mn-ea"/>
              </a:rPr>
              <a:t>디자인관리</a:t>
            </a:r>
            <a:r>
              <a:rPr lang="en-US" altLang="ko-KR" sz="1050" dirty="0" smtClean="0">
                <a:solidFill>
                  <a:schemeClr val="bg1"/>
                </a:solidFill>
                <a:latin typeface="+mn-ea"/>
              </a:rPr>
              <a:t>&gt;Best item</a:t>
            </a:r>
            <a:r>
              <a:rPr lang="ko-KR" altLang="en-US" sz="1050" dirty="0" smtClean="0">
                <a:solidFill>
                  <a:schemeClr val="bg1"/>
                </a:solidFill>
                <a:latin typeface="+mn-ea"/>
              </a:rPr>
              <a:t>관리</a:t>
            </a: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00190" y="831597"/>
            <a:ext cx="2210161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/>
              <a:t>진열 상품 조회 후 등록 시</a:t>
            </a:r>
            <a:r>
              <a:rPr lang="en-US" altLang="ko-KR" sz="900" dirty="0" smtClean="0"/>
              <a:t>,</a:t>
            </a:r>
          </a:p>
          <a:p>
            <a:r>
              <a:rPr lang="ko-KR" altLang="en-US" sz="900" dirty="0" smtClean="0"/>
              <a:t>맨 위 상단에 노출되도록 수정</a:t>
            </a:r>
            <a:endParaRPr lang="en-US" altLang="ko-KR" sz="900" dirty="0" smtClean="0"/>
          </a:p>
          <a:p>
            <a:endParaRPr lang="en-US" altLang="ko-KR" sz="900" dirty="0" smtClean="0"/>
          </a:p>
          <a:p>
            <a:pPr>
              <a:buFont typeface="Symbol"/>
              <a:buChar char="Þ"/>
            </a:pPr>
            <a:r>
              <a:rPr lang="ko-KR" altLang="en-US" sz="900" dirty="0" smtClean="0"/>
              <a:t>현재는 아래서부터 등록되고 있어</a:t>
            </a:r>
            <a:endParaRPr lang="en-US" altLang="ko-KR" sz="900" dirty="0" smtClean="0"/>
          </a:p>
          <a:p>
            <a:r>
              <a:rPr lang="ko-KR" altLang="en-US" sz="900" dirty="0" err="1" smtClean="0"/>
              <a:t>앱에서</a:t>
            </a:r>
            <a:r>
              <a:rPr lang="ko-KR" altLang="en-US" sz="900" dirty="0" smtClean="0"/>
              <a:t> 최신 등록 </a:t>
            </a:r>
            <a:r>
              <a:rPr lang="ko-KR" altLang="en-US" sz="900" dirty="0" err="1" smtClean="0"/>
              <a:t>으로</a:t>
            </a:r>
            <a:r>
              <a:rPr lang="ko-KR" altLang="en-US" sz="900" dirty="0" smtClean="0"/>
              <a:t> 보여주기 위해 </a:t>
            </a:r>
            <a:endParaRPr lang="en-US" altLang="ko-KR" sz="900" dirty="0" smtClean="0"/>
          </a:p>
          <a:p>
            <a:r>
              <a:rPr lang="ko-KR" altLang="en-US" sz="900" dirty="0" smtClean="0"/>
              <a:t>일일이 수작업으로 올리고 있음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cxnSp>
        <p:nvCxnSpPr>
          <p:cNvPr id="5" name="꺾인 연결선 26"/>
          <p:cNvCxnSpPr>
            <a:stCxn id="6" idx="0"/>
            <a:endCxn id="4" idx="1"/>
          </p:cNvCxnSpPr>
          <p:nvPr/>
        </p:nvCxnSpPr>
        <p:spPr>
          <a:xfrm rot="5400000" flipH="1" flipV="1">
            <a:off x="1197410" y="495229"/>
            <a:ext cx="552062" cy="2253498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/>
            </a:extLst>
          </p:cNvPr>
          <p:cNvSpPr/>
          <p:nvPr/>
        </p:nvSpPr>
        <p:spPr>
          <a:xfrm>
            <a:off x="0" y="1898009"/>
            <a:ext cx="693384" cy="33167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364269" y="13002"/>
            <a:ext cx="654381" cy="62837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개선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0A79B1-AA3C-4207-91C1-886A29F80E9E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57121" y="320690"/>
            <a:ext cx="1346004" cy="3150564"/>
            <a:chOff x="357121" y="320690"/>
            <a:chExt cx="1346004" cy="315056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25828" b="66956"/>
            <a:stretch>
              <a:fillRect/>
            </a:stretch>
          </p:blipFill>
          <p:spPr bwMode="auto">
            <a:xfrm>
              <a:off x="365788" y="845060"/>
              <a:ext cx="1337337" cy="212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b="76145"/>
            <a:stretch>
              <a:fillRect/>
            </a:stretch>
          </p:blipFill>
          <p:spPr bwMode="auto">
            <a:xfrm>
              <a:off x="420347" y="320690"/>
              <a:ext cx="1269776" cy="541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TextBox 4">
              <a:extLst>
                <a:ext uri="{FF2B5EF4-FFF2-40B4-BE49-F238E27FC236}"/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419" y="860669"/>
              <a:ext cx="835673" cy="179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ko-KR" altLang="en-US" sz="400" dirty="0" smtClean="0">
                  <a:latin typeface="+mn-ea"/>
                </a:rPr>
                <a:t>내 주소록에서 </a:t>
              </a:r>
              <a:r>
                <a:rPr lang="ko-KR" altLang="en-US" sz="400" dirty="0" err="1" smtClean="0">
                  <a:latin typeface="+mn-ea"/>
                </a:rPr>
                <a:t>기프츄</a:t>
              </a:r>
              <a:r>
                <a:rPr lang="ko-KR" altLang="en-US" sz="400" dirty="0" smtClean="0">
                  <a:latin typeface="+mn-ea"/>
                </a:rPr>
                <a:t> 이용 친구를 </a:t>
              </a:r>
              <a:endParaRPr lang="en-US" altLang="ko-KR" sz="400" dirty="0" smtClean="0">
                <a:latin typeface="+mn-ea"/>
              </a:endParaRPr>
            </a:p>
            <a:p>
              <a:pPr eaLnBrk="1" hangingPunct="1">
                <a:lnSpc>
                  <a:spcPct val="120000"/>
                </a:lnSpc>
                <a:defRPr/>
              </a:pPr>
              <a:r>
                <a:rPr lang="ko-KR" altLang="en-US" sz="400" dirty="0" smtClean="0">
                  <a:latin typeface="+mn-ea"/>
                </a:rPr>
                <a:t>옆의 버튼을 눌러 등록해주세요</a:t>
              </a:r>
              <a:endParaRPr lang="en-US" altLang="ko-KR" sz="400" dirty="0" smtClean="0">
                <a:latin typeface="+mn-ea"/>
              </a:endParaRPr>
            </a:p>
          </p:txBody>
        </p:sp>
        <p:sp>
          <p:nvSpPr>
            <p:cNvPr id="6" name="오른쪽 화살표 5"/>
            <p:cNvSpPr/>
            <p:nvPr/>
          </p:nvSpPr>
          <p:spPr>
            <a:xfrm>
              <a:off x="1287094" y="892731"/>
              <a:ext cx="195014" cy="121343"/>
            </a:xfrm>
            <a:prstGeom prst="rightArrow">
              <a:avLst/>
            </a:prstGeom>
            <a:solidFill>
              <a:srgbClr val="D57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t="23092" b="41412"/>
            <a:stretch>
              <a:fillRect/>
            </a:stretch>
          </p:blipFill>
          <p:spPr bwMode="auto">
            <a:xfrm>
              <a:off x="407347" y="1066078"/>
              <a:ext cx="1287110" cy="80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t="43951"/>
            <a:stretch>
              <a:fillRect/>
            </a:stretch>
          </p:blipFill>
          <p:spPr bwMode="auto">
            <a:xfrm>
              <a:off x="357121" y="2023815"/>
              <a:ext cx="1337337" cy="1447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t="18444" b="73865"/>
            <a:stretch>
              <a:fillRect/>
            </a:stretch>
          </p:blipFill>
          <p:spPr bwMode="auto">
            <a:xfrm>
              <a:off x="362176" y="1825196"/>
              <a:ext cx="1337337" cy="198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" name="타원 9">
            <a:extLst>
              <a:ext uri="{FF2B5EF4-FFF2-40B4-BE49-F238E27FC236}"/>
            </a:extLst>
          </p:cNvPr>
          <p:cNvSpPr/>
          <p:nvPr/>
        </p:nvSpPr>
        <p:spPr>
          <a:xfrm>
            <a:off x="196183" y="797985"/>
            <a:ext cx="1623950" cy="302761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1" name="꺾인 연결선 26"/>
          <p:cNvCxnSpPr>
            <a:stCxn id="10" idx="6"/>
            <a:endCxn id="21" idx="1"/>
          </p:cNvCxnSpPr>
          <p:nvPr/>
        </p:nvCxnSpPr>
        <p:spPr>
          <a:xfrm>
            <a:off x="1820133" y="949366"/>
            <a:ext cx="759834" cy="17471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2579967" y="588374"/>
            <a:ext cx="1792685" cy="10714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600" dirty="0" smtClean="0">
                <a:latin typeface="+mn-ea"/>
              </a:rPr>
              <a:t>1. ‘</a:t>
            </a:r>
            <a:r>
              <a:rPr lang="ko-KR" altLang="en-US" sz="600" dirty="0" smtClean="0">
                <a:latin typeface="+mn-ea"/>
              </a:rPr>
              <a:t>친구목록 새로 고침</a:t>
            </a:r>
            <a:r>
              <a:rPr lang="en-US" altLang="ko-KR" sz="600" dirty="0" smtClean="0">
                <a:latin typeface="+mn-ea"/>
              </a:rPr>
              <a:t>’ </a:t>
            </a:r>
            <a:r>
              <a:rPr lang="ko-KR" altLang="en-US" sz="600" dirty="0" smtClean="0">
                <a:latin typeface="+mn-ea"/>
              </a:rPr>
              <a:t>자동은 회원 가입 후</a:t>
            </a:r>
            <a:endParaRPr lang="en-US" altLang="ko-KR" sz="600" dirty="0" smtClean="0">
              <a:latin typeface="+mn-ea"/>
            </a:endParaRPr>
          </a:p>
          <a:p>
            <a:pPr eaLnBrk="1" hangingPunct="1">
              <a:defRPr/>
            </a:pPr>
            <a:r>
              <a:rPr lang="en-US" altLang="ko-KR" sz="600" dirty="0" smtClean="0">
                <a:latin typeface="+mn-ea"/>
              </a:rPr>
              <a:t>    ‘</a:t>
            </a:r>
            <a:r>
              <a:rPr lang="ko-KR" altLang="en-US" sz="600" dirty="0" err="1" smtClean="0">
                <a:latin typeface="+mn-ea"/>
              </a:rPr>
              <a:t>프랜드위시</a:t>
            </a:r>
            <a:r>
              <a:rPr lang="en-US" altLang="ko-KR" sz="600" dirty="0" smtClean="0">
                <a:latin typeface="+mn-ea"/>
              </a:rPr>
              <a:t>’ </a:t>
            </a:r>
            <a:r>
              <a:rPr lang="ko-KR" altLang="en-US" sz="600" dirty="0" smtClean="0">
                <a:latin typeface="+mn-ea"/>
              </a:rPr>
              <a:t>눌렀을 경우 최초 한번만 실행</a:t>
            </a:r>
            <a:r>
              <a:rPr lang="en-US" altLang="ko-KR" sz="600" dirty="0" smtClean="0">
                <a:latin typeface="+mn-ea"/>
              </a:rPr>
              <a:t>.</a:t>
            </a:r>
          </a:p>
          <a:p>
            <a:pPr eaLnBrk="1" hangingPunct="1">
              <a:defRPr/>
            </a:pPr>
            <a:r>
              <a:rPr lang="en-US" altLang="ko-KR" sz="600" dirty="0" smtClean="0">
                <a:latin typeface="+mn-ea"/>
              </a:rPr>
              <a:t>2. </a:t>
            </a:r>
            <a:r>
              <a:rPr lang="ko-KR" altLang="en-US" sz="600" dirty="0" smtClean="0">
                <a:latin typeface="+mn-ea"/>
              </a:rPr>
              <a:t>이후</a:t>
            </a:r>
            <a:r>
              <a:rPr lang="en-US" altLang="ko-KR" sz="600" dirty="0" smtClean="0">
                <a:latin typeface="+mn-ea"/>
              </a:rPr>
              <a:t>, </a:t>
            </a:r>
            <a:r>
              <a:rPr lang="ko-KR" altLang="en-US" sz="600" dirty="0" smtClean="0">
                <a:latin typeface="+mn-ea"/>
              </a:rPr>
              <a:t>좌측과 같이 화면 수정 후</a:t>
            </a:r>
            <a:r>
              <a:rPr lang="en-US" altLang="ko-KR" sz="600" dirty="0" smtClean="0">
                <a:latin typeface="+mn-ea"/>
              </a:rPr>
              <a:t>, </a:t>
            </a:r>
            <a:r>
              <a:rPr lang="ko-KR" altLang="en-US" sz="600" dirty="0" smtClean="0">
                <a:latin typeface="+mn-ea"/>
              </a:rPr>
              <a:t>수동으로만 실행</a:t>
            </a:r>
            <a:endParaRPr lang="en-US" altLang="ko-KR" sz="600" dirty="0" smtClean="0">
              <a:latin typeface="+mn-ea"/>
            </a:endParaRPr>
          </a:p>
          <a:p>
            <a:pPr eaLnBrk="1" hangingPunct="1">
              <a:defRPr/>
            </a:pPr>
            <a:endParaRPr lang="en-US" altLang="ko-KR" sz="600" dirty="0" smtClean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/>
            </a:extLst>
          </p:cNvPr>
          <p:cNvSpPr txBox="1"/>
          <p:nvPr/>
        </p:nvSpPr>
        <p:spPr>
          <a:xfrm>
            <a:off x="0" y="0"/>
            <a:ext cx="1820133" cy="2539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dirty="0" smtClean="0">
                <a:solidFill>
                  <a:schemeClr val="bg1"/>
                </a:solidFill>
                <a:latin typeface="+mn-ea"/>
              </a:rPr>
              <a:t>친구목록 </a:t>
            </a:r>
            <a:r>
              <a:rPr lang="ko-KR" altLang="en-US" sz="1050" dirty="0" err="1" smtClean="0">
                <a:solidFill>
                  <a:schemeClr val="bg1"/>
                </a:solidFill>
                <a:latin typeface="+mn-ea"/>
              </a:rPr>
              <a:t>새로고침</a:t>
            </a:r>
            <a:r>
              <a:rPr lang="ko-KR" altLang="en-US" sz="1050" dirty="0" smtClean="0">
                <a:solidFill>
                  <a:schemeClr val="bg1"/>
                </a:solidFill>
                <a:latin typeface="+mn-ea"/>
              </a:rPr>
              <a:t> 개선</a:t>
            </a: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364269" y="13002"/>
            <a:ext cx="654381" cy="62837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개선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0A79B1-AA3C-4207-91C1-886A29F80E9E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345" y="351026"/>
            <a:ext cx="1697030" cy="296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2812950" y="801261"/>
            <a:ext cx="1399358" cy="90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더보기</a:t>
            </a:r>
            <a:r>
              <a:rPr lang="en-US" altLang="ko-KR" sz="900" dirty="0" smtClean="0"/>
              <a:t>’ 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현재 </a:t>
            </a:r>
            <a:r>
              <a:rPr lang="en-US" altLang="ko-KR" sz="900" dirty="0" smtClean="0"/>
              <a:t>4</a:t>
            </a:r>
            <a:r>
              <a:rPr lang="ko-KR" altLang="en-US" sz="900" dirty="0" smtClean="0"/>
              <a:t>개 보여지면 나오는데</a:t>
            </a:r>
            <a:r>
              <a:rPr lang="en-US" altLang="ko-KR" sz="900" dirty="0" smtClean="0"/>
              <a:t>, 30</a:t>
            </a:r>
            <a:r>
              <a:rPr lang="ko-KR" altLang="en-US" sz="900" dirty="0" smtClean="0"/>
              <a:t>개 보여주고 나오도록</a:t>
            </a:r>
            <a:r>
              <a:rPr lang="en-US" altLang="ko-KR" sz="900" dirty="0" smtClean="0"/>
              <a:t>.</a:t>
            </a:r>
            <a:endParaRPr lang="en-US" altLang="ko-KR" sz="900" dirty="0" smtClean="0"/>
          </a:p>
        </p:txBody>
      </p:sp>
      <p:cxnSp>
        <p:nvCxnSpPr>
          <p:cNvPr id="5" name="꺾인 연결선 26"/>
          <p:cNvCxnSpPr>
            <a:stCxn id="6" idx="6"/>
            <a:endCxn id="4" idx="1"/>
          </p:cNvCxnSpPr>
          <p:nvPr/>
        </p:nvCxnSpPr>
        <p:spPr>
          <a:xfrm flipV="1">
            <a:off x="1274093" y="1254360"/>
            <a:ext cx="1538857" cy="180629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/>
            </a:extLst>
          </p:cNvPr>
          <p:cNvSpPr/>
          <p:nvPr/>
        </p:nvSpPr>
        <p:spPr>
          <a:xfrm>
            <a:off x="741054" y="2933881"/>
            <a:ext cx="533039" cy="253542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/>
            </a:extLst>
          </p:cNvPr>
          <p:cNvSpPr txBox="1"/>
          <p:nvPr/>
        </p:nvSpPr>
        <p:spPr>
          <a:xfrm>
            <a:off x="0" y="0"/>
            <a:ext cx="1820133" cy="2539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dirty="0" err="1" smtClean="0">
                <a:solidFill>
                  <a:schemeClr val="bg1"/>
                </a:solidFill>
                <a:latin typeface="+mn-ea"/>
              </a:rPr>
              <a:t>앱</a:t>
            </a:r>
            <a:r>
              <a:rPr lang="en-US" altLang="ko-KR" sz="1050" dirty="0" smtClean="0">
                <a:solidFill>
                  <a:schemeClr val="bg1"/>
                </a:solidFill>
                <a:latin typeface="+mn-ea"/>
              </a:rPr>
              <a:t>&gt;my wish</a:t>
            </a: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364269" y="13002"/>
            <a:ext cx="654381" cy="62837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개선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0A79B1-AA3C-4207-91C1-886A29F80E9E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63500" y="-6350"/>
            <a:ext cx="39528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050" dirty="0" err="1" smtClean="0"/>
              <a:t>배송지</a:t>
            </a:r>
            <a:r>
              <a:rPr lang="ko-KR" altLang="en-US" sz="1050" dirty="0" smtClean="0"/>
              <a:t> </a:t>
            </a:r>
            <a:r>
              <a:rPr lang="ko-KR" altLang="en-US" sz="1050" dirty="0" smtClean="0"/>
              <a:t>요청사항 수정</a:t>
            </a:r>
            <a:r>
              <a:rPr lang="en-US" altLang="ko-KR" sz="1050" dirty="0" smtClean="0"/>
              <a:t>(1/2)77</a:t>
            </a:r>
            <a:endParaRPr lang="ko-KR" altLang="en-US" sz="1050" dirty="0"/>
          </a:p>
        </p:txBody>
      </p:sp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55563" y="422275"/>
            <a:ext cx="1457325" cy="3087688"/>
            <a:chOff x="132863" y="640862"/>
            <a:chExt cx="2641600" cy="5603635"/>
          </a:xfrm>
        </p:grpSpPr>
        <p:pic>
          <p:nvPicPr>
            <p:cNvPr id="5" name="Picture 4" descr="C:\Users\Dennis Choi\Documents\카카오톡 받은 파일\KakaoTalk_20171222_095745975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2863" y="640862"/>
              <a:ext cx="2641600" cy="457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6" descr="C:\Users\Dennis Choi\Documents\카카오톡 받은 파일\KakaoTalk_20171223_105951572.jpg"/>
            <p:cNvPicPr>
              <a:picLocks noChangeAspect="1" noChangeArrowheads="1"/>
            </p:cNvPicPr>
            <p:nvPr/>
          </p:nvPicPr>
          <p:blipFill>
            <a:blip r:embed="rId3"/>
            <a:srcRect t="70016"/>
            <a:stretch>
              <a:fillRect/>
            </a:stretch>
          </p:blipFill>
          <p:spPr bwMode="auto">
            <a:xfrm>
              <a:off x="140678" y="4892435"/>
              <a:ext cx="2602522" cy="1352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타원 6">
            <a:extLst>
              <a:ext uri="{FF2B5EF4-FFF2-40B4-BE49-F238E27FC236}"/>
            </a:extLst>
          </p:cNvPr>
          <p:cNvSpPr/>
          <p:nvPr/>
        </p:nvSpPr>
        <p:spPr>
          <a:xfrm>
            <a:off x="1003300" y="865188"/>
            <a:ext cx="409575" cy="220662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8" name="연결선: 꺾임 26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V="1">
            <a:off x="1415547" y="737857"/>
            <a:ext cx="386093" cy="278159"/>
          </a:xfrm>
          <a:prstGeom prst="bentConnector3">
            <a:avLst>
              <a:gd name="adj1" fmla="val 50000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1846908" y="566628"/>
            <a:ext cx="3123444" cy="293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900" dirty="0" smtClean="0"/>
              <a:t>[</a:t>
            </a:r>
            <a:r>
              <a:rPr lang="ko-KR" altLang="en-US" sz="900" dirty="0" smtClean="0"/>
              <a:t>주문자</a:t>
            </a:r>
            <a:r>
              <a:rPr lang="en-US" altLang="ko-KR" sz="900" dirty="0" smtClean="0"/>
              <a:t>/</a:t>
            </a:r>
            <a:r>
              <a:rPr lang="ko-KR" altLang="en-US" sz="900" dirty="0" err="1" smtClean="0"/>
              <a:t>발송자</a:t>
            </a:r>
            <a:r>
              <a:rPr lang="ko-KR" altLang="en-US" sz="900" dirty="0" smtClean="0"/>
              <a:t> 정보 변경</a:t>
            </a:r>
            <a:r>
              <a:rPr lang="en-US" altLang="ko-KR" sz="900" dirty="0" smtClean="0"/>
              <a:t>] </a:t>
            </a:r>
          </a:p>
          <a:p>
            <a:pPr>
              <a:lnSpc>
                <a:spcPct val="150000"/>
              </a:lnSpc>
              <a:defRPr/>
            </a:pPr>
            <a:endParaRPr lang="en-US" altLang="ko-KR" sz="700" dirty="0" smtClean="0"/>
          </a:p>
          <a:p>
            <a:pPr marL="228600" indent="-228600">
              <a:lnSpc>
                <a:spcPct val="150000"/>
              </a:lnSpc>
              <a:buAutoNum type="arabicPeriod"/>
              <a:defRPr/>
            </a:pPr>
            <a:r>
              <a:rPr lang="ko-KR" altLang="en-US" sz="700" dirty="0" smtClean="0"/>
              <a:t>주문자 정보 </a:t>
            </a:r>
            <a:r>
              <a:rPr lang="en-US" altLang="ko-KR" sz="700" dirty="0" smtClean="0"/>
              <a:t>‘</a:t>
            </a:r>
            <a:r>
              <a:rPr lang="ko-KR" altLang="en-US" sz="700" dirty="0" smtClean="0"/>
              <a:t>노출</a:t>
            </a:r>
            <a:r>
              <a:rPr lang="en-US" altLang="ko-KR" sz="700" dirty="0" smtClean="0"/>
              <a:t>/</a:t>
            </a:r>
            <a:r>
              <a:rPr lang="ko-KR" altLang="en-US" sz="700" dirty="0" err="1" smtClean="0"/>
              <a:t>비노출</a:t>
            </a:r>
            <a:r>
              <a:rPr lang="en-US" altLang="ko-KR" sz="700" dirty="0" smtClean="0"/>
              <a:t>’  </a:t>
            </a:r>
            <a:r>
              <a:rPr lang="ko-KR" altLang="en-US" sz="700" dirty="0" smtClean="0"/>
              <a:t>관계없이 </a:t>
            </a:r>
            <a:endParaRPr lang="en-US" altLang="ko-KR" sz="700" dirty="0" smtClean="0"/>
          </a:p>
          <a:p>
            <a:pPr marL="228600" indent="-228600">
              <a:lnSpc>
                <a:spcPct val="150000"/>
              </a:lnSpc>
              <a:defRPr/>
            </a:pPr>
            <a:r>
              <a:rPr lang="en-US" altLang="ko-KR" sz="700" dirty="0" smtClean="0"/>
              <a:t>            Vender </a:t>
            </a:r>
            <a:r>
              <a:rPr lang="ko-KR" altLang="en-US" sz="700" dirty="0" smtClean="0"/>
              <a:t>주문 정보 화면에서 주문자</a:t>
            </a:r>
            <a:r>
              <a:rPr lang="en-US" altLang="ko-KR" sz="700" dirty="0" smtClean="0"/>
              <a:t> </a:t>
            </a:r>
            <a:r>
              <a:rPr lang="ko-KR" altLang="en-US" sz="700" dirty="0" smtClean="0"/>
              <a:t>성명 이 </a:t>
            </a:r>
            <a:endParaRPr lang="en-US" altLang="ko-KR" sz="700" dirty="0" smtClean="0"/>
          </a:p>
          <a:p>
            <a:pPr marL="228600" indent="-228600">
              <a:lnSpc>
                <a:spcPct val="150000"/>
              </a:lnSpc>
              <a:defRPr/>
            </a:pPr>
            <a:r>
              <a:rPr lang="en-US" altLang="ko-KR" sz="700" dirty="0" smtClean="0"/>
              <a:t>            </a:t>
            </a:r>
            <a:r>
              <a:rPr lang="ko-KR" altLang="en-US" sz="700" dirty="0" smtClean="0"/>
              <a:t>기존 </a:t>
            </a:r>
            <a:r>
              <a:rPr lang="en-US" altLang="ko-KR" sz="700" dirty="0" smtClean="0"/>
              <a:t>‘</a:t>
            </a:r>
            <a:r>
              <a:rPr lang="ko-KR" altLang="en-US" sz="700" dirty="0" smtClean="0"/>
              <a:t>최종환</a:t>
            </a:r>
            <a:r>
              <a:rPr lang="en-US" altLang="ko-KR" sz="700" dirty="0" smtClean="0"/>
              <a:t>’ </a:t>
            </a:r>
            <a:r>
              <a:rPr lang="ko-KR" altLang="en-US" sz="700" dirty="0" smtClean="0"/>
              <a:t>에서 </a:t>
            </a:r>
            <a:r>
              <a:rPr lang="en-US" altLang="ko-KR" sz="700" dirty="0" smtClean="0"/>
              <a:t>-</a:t>
            </a:r>
            <a:r>
              <a:rPr lang="en-US" altLang="ko-KR" sz="700" dirty="0" smtClean="0">
                <a:sym typeface="Wingdings" pitchFamily="2" charset="2"/>
              </a:rPr>
              <a:t> ‘</a:t>
            </a:r>
            <a:r>
              <a:rPr lang="ko-KR" altLang="en-US" sz="700" b="1" dirty="0" smtClean="0">
                <a:solidFill>
                  <a:srgbClr val="FF0000"/>
                </a:solidFill>
                <a:sym typeface="Wingdings" pitchFamily="2" charset="2"/>
              </a:rPr>
              <a:t>최종환</a:t>
            </a:r>
            <a:r>
              <a:rPr lang="en-US" altLang="ko-KR" sz="700" b="1" dirty="0" smtClean="0">
                <a:solidFill>
                  <a:srgbClr val="FF0000"/>
                </a:solidFill>
                <a:sym typeface="Wingdings" pitchFamily="2" charset="2"/>
              </a:rPr>
              <a:t>(</a:t>
            </a:r>
            <a:r>
              <a:rPr lang="ko-KR" altLang="en-US" sz="700" b="1" dirty="0" err="1" smtClean="0">
                <a:solidFill>
                  <a:srgbClr val="FF0000"/>
                </a:solidFill>
                <a:sym typeface="Wingdings" pitchFamily="2" charset="2"/>
              </a:rPr>
              <a:t>기프츄</a:t>
            </a:r>
            <a:r>
              <a:rPr lang="en-US" altLang="ko-KR" sz="700" b="1" dirty="0" smtClean="0">
                <a:solidFill>
                  <a:srgbClr val="FF0000"/>
                </a:solidFill>
                <a:sym typeface="Wingdings" pitchFamily="2" charset="2"/>
              </a:rPr>
              <a:t>) </a:t>
            </a:r>
            <a:r>
              <a:rPr lang="en-US" altLang="ko-KR" sz="700" b="1" dirty="0" smtClean="0">
                <a:sym typeface="Wingdings" pitchFamily="2" charset="2"/>
              </a:rPr>
              <a:t>‘</a:t>
            </a:r>
            <a:r>
              <a:rPr lang="ko-KR" altLang="en-US" sz="700" b="1" dirty="0" smtClean="0">
                <a:sym typeface="Wingdings" pitchFamily="2" charset="2"/>
              </a:rPr>
              <a:t>로  주문자 성명 등록</a:t>
            </a:r>
            <a:endParaRPr lang="en-US" altLang="ko-KR" sz="700" b="1" dirty="0" smtClean="0"/>
          </a:p>
          <a:p>
            <a:pPr marL="228600" indent="-228600">
              <a:lnSpc>
                <a:spcPct val="150000"/>
              </a:lnSpc>
              <a:buAutoNum type="arabicPeriod"/>
              <a:defRPr/>
            </a:pPr>
            <a:endParaRPr lang="en-US" altLang="ko-KR" sz="700" dirty="0" smtClean="0"/>
          </a:p>
          <a:p>
            <a:pPr marL="228600" indent="-228600">
              <a:lnSpc>
                <a:spcPct val="150000"/>
              </a:lnSpc>
              <a:defRPr/>
            </a:pPr>
            <a:r>
              <a:rPr lang="en-US" altLang="ko-KR" sz="700" dirty="0" smtClean="0"/>
              <a:t>2.       </a:t>
            </a:r>
            <a:r>
              <a:rPr lang="ko-KR" altLang="en-US" sz="700" dirty="0" smtClean="0"/>
              <a:t>주문자정보 </a:t>
            </a:r>
            <a:r>
              <a:rPr lang="ko-KR" altLang="en-US" sz="700" dirty="0" err="1" smtClean="0"/>
              <a:t>비노출이</a:t>
            </a:r>
            <a:r>
              <a:rPr lang="ko-KR" altLang="en-US" sz="700" dirty="0" smtClean="0"/>
              <a:t>  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‘</a:t>
            </a:r>
            <a:r>
              <a:rPr lang="ko-KR" altLang="en-US" sz="700" b="1" dirty="0" smtClean="0">
                <a:solidFill>
                  <a:srgbClr val="FF0000"/>
                </a:solidFill>
              </a:rPr>
              <a:t>체크되어 있지 않을 경우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’</a:t>
            </a:r>
          </a:p>
          <a:p>
            <a:pPr marL="228600" indent="-228600">
              <a:lnSpc>
                <a:spcPct val="150000"/>
              </a:lnSpc>
              <a:defRPr/>
            </a:pPr>
            <a:r>
              <a:rPr lang="en-US" altLang="ko-KR" sz="700" dirty="0" smtClean="0"/>
              <a:t>           Vender </a:t>
            </a:r>
            <a:r>
              <a:rPr lang="ko-KR" altLang="en-US" sz="700" dirty="0" smtClean="0"/>
              <a:t>주문 정보 화면에서 </a:t>
            </a:r>
            <a:r>
              <a:rPr lang="ko-KR" altLang="en-US" sz="700" b="1" u="sng" dirty="0" err="1" smtClean="0"/>
              <a:t>발송자</a:t>
            </a:r>
            <a:r>
              <a:rPr lang="ko-KR" altLang="en-US" sz="700" b="1" u="sng" dirty="0" smtClean="0"/>
              <a:t> 정보는 주문자와 동일</a:t>
            </a:r>
            <a:endParaRPr lang="en-US" altLang="ko-KR" sz="700" b="1" u="sng" dirty="0" smtClean="0"/>
          </a:p>
          <a:p>
            <a:pPr marL="228600" indent="-228600">
              <a:lnSpc>
                <a:spcPct val="150000"/>
              </a:lnSpc>
              <a:defRPr/>
            </a:pPr>
            <a:r>
              <a:rPr lang="ko-KR" altLang="en-US" sz="700" dirty="0" smtClean="0"/>
              <a:t> </a:t>
            </a:r>
            <a:endParaRPr lang="en-US" altLang="ko-KR" sz="700" dirty="0" smtClean="0"/>
          </a:p>
          <a:p>
            <a:pPr marL="228600" indent="-228600">
              <a:lnSpc>
                <a:spcPct val="150000"/>
              </a:lnSpc>
              <a:defRPr/>
            </a:pPr>
            <a:r>
              <a:rPr lang="en-US" altLang="ko-KR" sz="700" dirty="0" smtClean="0"/>
              <a:t>3.       </a:t>
            </a:r>
            <a:r>
              <a:rPr lang="ko-KR" altLang="en-US" sz="700" dirty="0" smtClean="0"/>
              <a:t>주문자정보 </a:t>
            </a:r>
            <a:r>
              <a:rPr lang="ko-KR" altLang="en-US" sz="700" dirty="0" err="1" smtClean="0"/>
              <a:t>비노출이</a:t>
            </a:r>
            <a:r>
              <a:rPr lang="ko-KR" altLang="en-US" sz="700" dirty="0" smtClean="0"/>
              <a:t>  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‘</a:t>
            </a:r>
            <a:r>
              <a:rPr lang="ko-KR" altLang="en-US" sz="700" b="1" dirty="0" smtClean="0">
                <a:solidFill>
                  <a:srgbClr val="FF0000"/>
                </a:solidFill>
              </a:rPr>
              <a:t>체크되어 있을 경우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’</a:t>
            </a:r>
          </a:p>
          <a:p>
            <a:pPr marL="228600" indent="-228600">
              <a:lnSpc>
                <a:spcPct val="150000"/>
              </a:lnSpc>
              <a:defRPr/>
            </a:pPr>
            <a:r>
              <a:rPr lang="en-US" altLang="ko-KR" sz="700" dirty="0" smtClean="0"/>
              <a:t>            Vender </a:t>
            </a:r>
            <a:r>
              <a:rPr lang="ko-KR" altLang="en-US" sz="700" dirty="0" smtClean="0"/>
              <a:t>주문 정보 화면에서 </a:t>
            </a:r>
            <a:r>
              <a:rPr lang="ko-KR" altLang="en-US" sz="700" b="1" dirty="0" err="1" smtClean="0"/>
              <a:t>발송자</a:t>
            </a:r>
            <a:r>
              <a:rPr lang="ko-KR" altLang="en-US" sz="700" b="1" dirty="0" smtClean="0"/>
              <a:t> 정보는  아래와</a:t>
            </a:r>
            <a:r>
              <a:rPr lang="en-US" altLang="ko-KR" sz="700" b="1" dirty="0" smtClean="0"/>
              <a:t> </a:t>
            </a:r>
            <a:r>
              <a:rPr lang="ko-KR" altLang="en-US" sz="700" b="1" dirty="0" smtClean="0"/>
              <a:t>같이 등록</a:t>
            </a:r>
            <a:endParaRPr lang="en-US" altLang="ko-KR" sz="700" b="1" dirty="0" smtClean="0"/>
          </a:p>
          <a:p>
            <a:pPr marL="228600" indent="-228600">
              <a:lnSpc>
                <a:spcPct val="150000"/>
              </a:lnSpc>
              <a:defRPr/>
            </a:pPr>
            <a:r>
              <a:rPr lang="en-US" altLang="ko-KR" sz="700" b="1" dirty="0" smtClean="0"/>
              <a:t>            &gt; </a:t>
            </a:r>
            <a:r>
              <a:rPr lang="ko-KR" altLang="en-US" sz="700" b="1" dirty="0" smtClean="0"/>
              <a:t>성명 </a:t>
            </a:r>
            <a:r>
              <a:rPr lang="en-US" altLang="ko-KR" sz="700" b="1" dirty="0" smtClean="0"/>
              <a:t>: ‘</a:t>
            </a:r>
            <a:r>
              <a:rPr lang="ko-KR" altLang="en-US" sz="700" b="1" dirty="0" err="1" smtClean="0"/>
              <a:t>기프츄</a:t>
            </a:r>
            <a:r>
              <a:rPr lang="en-US" altLang="ko-KR" sz="700" b="1" dirty="0" smtClean="0"/>
              <a:t>’</a:t>
            </a:r>
          </a:p>
          <a:p>
            <a:pPr marL="228600" indent="-228600">
              <a:lnSpc>
                <a:spcPct val="150000"/>
              </a:lnSpc>
              <a:defRPr/>
            </a:pPr>
            <a:r>
              <a:rPr lang="en-US" altLang="ko-KR" sz="700" dirty="0" smtClean="0"/>
              <a:t>            &gt;  </a:t>
            </a:r>
            <a:r>
              <a:rPr lang="ko-KR" altLang="en-US" sz="700" dirty="0" smtClean="0"/>
              <a:t>연락처 </a:t>
            </a:r>
            <a:r>
              <a:rPr lang="en-US" altLang="ko-KR" sz="700" dirty="0" smtClean="0"/>
              <a:t>: 070-8244-1561</a:t>
            </a:r>
          </a:p>
          <a:p>
            <a:pPr marL="228600" indent="-228600">
              <a:lnSpc>
                <a:spcPct val="150000"/>
              </a:lnSpc>
              <a:defRPr/>
            </a:pPr>
            <a:r>
              <a:rPr lang="en-US" altLang="ko-KR" sz="700" dirty="0" smtClean="0"/>
              <a:t>            &gt; </a:t>
            </a:r>
            <a:r>
              <a:rPr lang="ko-KR" altLang="en-US" sz="700" dirty="0" err="1" smtClean="0"/>
              <a:t>이메일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: </a:t>
            </a:r>
            <a:r>
              <a:rPr lang="en-US" altLang="ko-KR" sz="700" dirty="0" smtClean="0">
                <a:hlinkClick r:id="rId4"/>
              </a:rPr>
              <a:t>gifchu@crpdm.co.kr</a:t>
            </a:r>
            <a:endParaRPr lang="en-US" altLang="ko-KR" sz="700" dirty="0" smtClean="0"/>
          </a:p>
          <a:p>
            <a:pPr marL="228600" indent="-228600">
              <a:lnSpc>
                <a:spcPct val="150000"/>
              </a:lnSpc>
              <a:defRPr/>
            </a:pPr>
            <a:endParaRPr lang="en-US" altLang="ko-KR" sz="700" dirty="0" smtClean="0"/>
          </a:p>
          <a:p>
            <a:pPr marL="228600" indent="-228600">
              <a:lnSpc>
                <a:spcPct val="150000"/>
              </a:lnSpc>
              <a:defRPr/>
            </a:pPr>
            <a:endParaRPr lang="en-US" altLang="ko-KR" sz="700" dirty="0" smtClean="0"/>
          </a:p>
          <a:p>
            <a:pPr marL="228600" indent="-228600">
              <a:lnSpc>
                <a:spcPct val="150000"/>
              </a:lnSpc>
              <a:defRPr/>
            </a:pPr>
            <a:r>
              <a:rPr lang="en-US" altLang="ko-KR" sz="900" b="1" dirty="0" smtClean="0"/>
              <a:t>=&gt; </a:t>
            </a:r>
            <a:r>
              <a:rPr lang="ko-KR" altLang="en-US" sz="900" b="1" dirty="0" smtClean="0"/>
              <a:t>업체에게는 별도 공지 하겠음</a:t>
            </a:r>
            <a:r>
              <a:rPr lang="en-US" altLang="ko-KR" sz="900" b="1" dirty="0" smtClean="0"/>
              <a:t>.</a:t>
            </a:r>
          </a:p>
        </p:txBody>
      </p:sp>
      <p:sp>
        <p:nvSpPr>
          <p:cNvPr id="11" name="타원 10"/>
          <p:cNvSpPr/>
          <p:nvPr/>
        </p:nvSpPr>
        <p:spPr>
          <a:xfrm>
            <a:off x="4364269" y="13002"/>
            <a:ext cx="654381" cy="62837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개선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r="46808" b="54635"/>
          <a:stretch>
            <a:fillRect/>
          </a:stretch>
        </p:blipFill>
        <p:spPr bwMode="auto">
          <a:xfrm>
            <a:off x="153909" y="344032"/>
            <a:ext cx="4780230" cy="318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 Box 2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63500" y="-6350"/>
            <a:ext cx="39528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50" dirty="0" smtClean="0">
                <a:solidFill>
                  <a:srgbClr val="000000"/>
                </a:solidFill>
                <a:latin typeface="+mj-lt"/>
              </a:rPr>
              <a:t>11) </a:t>
            </a:r>
            <a:r>
              <a:rPr lang="ko-KR" altLang="en-US" sz="1050" dirty="0" err="1" smtClean="0"/>
              <a:t>배송지</a:t>
            </a:r>
            <a:r>
              <a:rPr lang="ko-KR" altLang="en-US" sz="1050" dirty="0" smtClean="0"/>
              <a:t> 요청사항 수정</a:t>
            </a:r>
            <a:r>
              <a:rPr lang="en-US" altLang="ko-KR" sz="1050" dirty="0" smtClean="0"/>
              <a:t>(2/2)-</a:t>
            </a:r>
            <a:r>
              <a:rPr lang="ko-KR" altLang="en-US" sz="1050" dirty="0" smtClean="0"/>
              <a:t>참고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화면</a:t>
            </a:r>
            <a:r>
              <a:rPr lang="en-US" altLang="ko-KR" sz="1050" dirty="0" smtClean="0"/>
              <a:t>77</a:t>
            </a:r>
            <a:endParaRPr lang="ko-KR" altLang="en-US" sz="10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45682" r="14943"/>
          <a:stretch>
            <a:fillRect/>
          </a:stretch>
        </p:blipFill>
        <p:spPr bwMode="auto">
          <a:xfrm>
            <a:off x="153988" y="542925"/>
            <a:ext cx="4578357" cy="286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/>
            </a:extLst>
          </p:cNvPr>
          <p:cNvSpPr txBox="1"/>
          <p:nvPr/>
        </p:nvSpPr>
        <p:spPr>
          <a:xfrm>
            <a:off x="0" y="0"/>
            <a:ext cx="2032482" cy="2539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dirty="0" smtClean="0">
                <a:solidFill>
                  <a:schemeClr val="bg1"/>
                </a:solidFill>
                <a:latin typeface="+mn-ea"/>
              </a:rPr>
              <a:t>마케팅지원</a:t>
            </a:r>
            <a:r>
              <a:rPr lang="en-US" altLang="ko-KR" sz="1050" dirty="0" smtClean="0">
                <a:solidFill>
                  <a:schemeClr val="bg1"/>
                </a:solidFill>
                <a:latin typeface="+mn-ea"/>
              </a:rPr>
              <a:t>&gt;SMS</a:t>
            </a:r>
            <a:r>
              <a:rPr lang="ko-KR" altLang="en-US" sz="1050" dirty="0" smtClean="0">
                <a:solidFill>
                  <a:schemeClr val="bg1"/>
                </a:solidFill>
                <a:latin typeface="+mn-ea"/>
              </a:rPr>
              <a:t>주소록관리</a:t>
            </a: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0086" y="2981551"/>
            <a:ext cx="1295350" cy="611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신규 그룹 생성 안됨</a:t>
            </a:r>
            <a:r>
              <a:rPr lang="en-US" altLang="ko-KR" sz="900" dirty="0" smtClean="0"/>
              <a:t>.</a:t>
            </a:r>
            <a:endParaRPr lang="en-US" altLang="ko-KR" sz="900" dirty="0" smtClean="0"/>
          </a:p>
        </p:txBody>
      </p:sp>
      <p:cxnSp>
        <p:nvCxnSpPr>
          <p:cNvPr id="6" name="꺾인 연결선 26"/>
          <p:cNvCxnSpPr>
            <a:stCxn id="7" idx="2"/>
            <a:endCxn id="5" idx="3"/>
          </p:cNvCxnSpPr>
          <p:nvPr/>
        </p:nvCxnSpPr>
        <p:spPr>
          <a:xfrm rot="10800000" flipV="1">
            <a:off x="1395436" y="1770296"/>
            <a:ext cx="1746460" cy="151677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/>
            </a:extLst>
          </p:cNvPr>
          <p:cNvSpPr/>
          <p:nvPr/>
        </p:nvSpPr>
        <p:spPr>
          <a:xfrm>
            <a:off x="3141896" y="1664122"/>
            <a:ext cx="1295761" cy="212348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364269" y="13002"/>
            <a:ext cx="654381" cy="62837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오류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0A79B1-AA3C-4207-91C1-886A29F80E9E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365" y="947007"/>
            <a:ext cx="3268870" cy="149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/>
            </a:extLst>
          </p:cNvPr>
          <p:cNvSpPr txBox="1"/>
          <p:nvPr/>
        </p:nvSpPr>
        <p:spPr>
          <a:xfrm>
            <a:off x="0" y="0"/>
            <a:ext cx="3241570" cy="2539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dirty="0" smtClean="0">
                <a:solidFill>
                  <a:schemeClr val="bg1"/>
                </a:solidFill>
                <a:latin typeface="+mn-ea"/>
              </a:rPr>
              <a:t>마케팅지원</a:t>
            </a:r>
            <a:r>
              <a:rPr lang="en-US" altLang="ko-KR" sz="1050" dirty="0" smtClean="0">
                <a:solidFill>
                  <a:schemeClr val="bg1"/>
                </a:solidFill>
                <a:latin typeface="+mn-ea"/>
              </a:rPr>
              <a:t>&gt;</a:t>
            </a:r>
            <a:r>
              <a:rPr lang="ko-KR" altLang="en-US" sz="1050" dirty="0" err="1" smtClean="0">
                <a:solidFill>
                  <a:schemeClr val="bg1"/>
                </a:solidFill>
                <a:latin typeface="+mn-ea"/>
              </a:rPr>
              <a:t>푸쉬발송</a:t>
            </a:r>
            <a:r>
              <a:rPr lang="ko-KR" altLang="en-US" sz="1050" dirty="0" smtClean="0">
                <a:solidFill>
                  <a:schemeClr val="bg1"/>
                </a:solidFill>
                <a:latin typeface="+mn-ea"/>
              </a:rPr>
              <a:t> 등록</a:t>
            </a:r>
            <a:r>
              <a:rPr lang="en-US" altLang="ko-KR" sz="1050" dirty="0" smtClean="0">
                <a:solidFill>
                  <a:schemeClr val="bg1"/>
                </a:solidFill>
                <a:latin typeface="+mn-ea"/>
              </a:rPr>
              <a:t>&gt;</a:t>
            </a:r>
            <a:r>
              <a:rPr lang="ko-KR" altLang="en-US" sz="1050" dirty="0" err="1" smtClean="0">
                <a:solidFill>
                  <a:schemeClr val="bg1"/>
                </a:solidFill>
                <a:latin typeface="+mn-ea"/>
              </a:rPr>
              <a:t>푸쉬발송</a:t>
            </a: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364269" y="13002"/>
            <a:ext cx="654381" cy="62837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오류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66869" y="1473441"/>
            <a:ext cx="2013704" cy="268686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37222" y="2175492"/>
            <a:ext cx="1612457" cy="1343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/>
            <a:r>
              <a:rPr lang="ko-KR" altLang="en-US" sz="900" dirty="0" smtClean="0"/>
              <a:t>개별회원 등록이므로</a:t>
            </a:r>
            <a:r>
              <a:rPr lang="en-US" altLang="ko-KR" sz="900" dirty="0" smtClean="0"/>
              <a:t>,</a:t>
            </a:r>
          </a:p>
          <a:p>
            <a:pPr marL="228600" indent="-228600"/>
            <a:r>
              <a:rPr lang="ko-KR" altLang="en-US" sz="900" dirty="0" smtClean="0"/>
              <a:t>안보이게 할 것</a:t>
            </a:r>
            <a:r>
              <a:rPr lang="en-US" altLang="ko-KR" sz="900" dirty="0" smtClean="0"/>
              <a:t>.</a:t>
            </a:r>
            <a:endParaRPr lang="en-US" altLang="ko-KR" sz="900" dirty="0" smtClean="0"/>
          </a:p>
        </p:txBody>
      </p:sp>
      <p:cxnSp>
        <p:nvCxnSpPr>
          <p:cNvPr id="18" name="꺾인 연결선 26"/>
          <p:cNvCxnSpPr>
            <a:stCxn id="16" idx="2"/>
            <a:endCxn id="17" idx="1"/>
          </p:cNvCxnSpPr>
          <p:nvPr/>
        </p:nvCxnSpPr>
        <p:spPr>
          <a:xfrm rot="16200000" flipH="1">
            <a:off x="2152931" y="1862916"/>
            <a:ext cx="1105081" cy="863501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0A79B1-AA3C-4207-91C1-886A29F80E9E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105" y="835274"/>
            <a:ext cx="3903537" cy="203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>
            <a:extLst>
              <a:ext uri="{FF2B5EF4-FFF2-40B4-BE49-F238E27FC236}"/>
            </a:extLst>
          </p:cNvPr>
          <p:cNvSpPr txBox="1"/>
          <p:nvPr/>
        </p:nvSpPr>
        <p:spPr>
          <a:xfrm>
            <a:off x="0" y="0"/>
            <a:ext cx="3241570" cy="2539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dirty="0" smtClean="0">
                <a:solidFill>
                  <a:schemeClr val="bg1"/>
                </a:solidFill>
                <a:latin typeface="+mn-ea"/>
              </a:rPr>
              <a:t>마케팅지원</a:t>
            </a:r>
            <a:r>
              <a:rPr lang="en-US" altLang="ko-KR" sz="1050" dirty="0" smtClean="0">
                <a:solidFill>
                  <a:schemeClr val="bg1"/>
                </a:solidFill>
                <a:latin typeface="+mn-ea"/>
              </a:rPr>
              <a:t>&gt;</a:t>
            </a:r>
            <a:r>
              <a:rPr lang="ko-KR" altLang="en-US" sz="1050" dirty="0" err="1" smtClean="0">
                <a:solidFill>
                  <a:schemeClr val="bg1"/>
                </a:solidFill>
                <a:latin typeface="+mn-ea"/>
              </a:rPr>
              <a:t>푸쉬발송</a:t>
            </a:r>
            <a:r>
              <a:rPr lang="ko-KR" altLang="en-US" sz="1050" dirty="0" smtClean="0">
                <a:solidFill>
                  <a:schemeClr val="bg1"/>
                </a:solidFill>
                <a:latin typeface="+mn-ea"/>
              </a:rPr>
              <a:t> 등록</a:t>
            </a:r>
            <a:r>
              <a:rPr lang="en-US" altLang="ko-KR" sz="1050" dirty="0" smtClean="0">
                <a:solidFill>
                  <a:schemeClr val="bg1"/>
                </a:solidFill>
                <a:latin typeface="+mn-ea"/>
              </a:rPr>
              <a:t>&gt;</a:t>
            </a:r>
            <a:r>
              <a:rPr lang="ko-KR" altLang="en-US" sz="1050" dirty="0" err="1" smtClean="0">
                <a:solidFill>
                  <a:schemeClr val="bg1"/>
                </a:solidFill>
                <a:latin typeface="+mn-ea"/>
              </a:rPr>
              <a:t>푸쉬발송</a:t>
            </a: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8343" y="304524"/>
            <a:ext cx="1941473" cy="427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arenR"/>
            </a:pPr>
            <a:r>
              <a:rPr lang="ko-KR" altLang="en-US" sz="900" dirty="0" smtClean="0"/>
              <a:t>그룹별 추가</a:t>
            </a:r>
            <a:endParaRPr lang="en-US" altLang="ko-KR" sz="900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333690" y="1863466"/>
            <a:ext cx="3887283" cy="416033"/>
            <a:chOff x="338025" y="485367"/>
            <a:chExt cx="3116602" cy="381362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/>
            <a:srcRect t="52076" r="75289" b="29651"/>
            <a:stretch>
              <a:fillRect/>
            </a:stretch>
          </p:blipFill>
          <p:spPr bwMode="auto">
            <a:xfrm>
              <a:off x="338025" y="494035"/>
              <a:ext cx="1547111" cy="372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직사각형 9"/>
            <p:cNvSpPr/>
            <p:nvPr/>
          </p:nvSpPr>
          <p:spPr>
            <a:xfrm>
              <a:off x="1874060" y="502976"/>
              <a:ext cx="578794" cy="1551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500" dirty="0" smtClean="0">
                  <a:latin typeface="+mn-ea"/>
                </a:rPr>
                <a:t>  그룹별 </a:t>
              </a:r>
              <a:endParaRPr lang="ko-KR" altLang="en-US" sz="1200" dirty="0"/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/>
            <a:srcRect l="30102" b="12497"/>
            <a:stretch>
              <a:fillRect/>
            </a:stretch>
          </p:blipFill>
          <p:spPr bwMode="auto">
            <a:xfrm>
              <a:off x="1196087" y="681030"/>
              <a:ext cx="632713" cy="14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타원 13"/>
            <p:cNvSpPr/>
            <p:nvPr/>
          </p:nvSpPr>
          <p:spPr>
            <a:xfrm>
              <a:off x="1200421" y="541707"/>
              <a:ext cx="73672" cy="78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2"/>
            <a:srcRect l="13711" t="53740" r="84929" b="41373"/>
            <a:stretch>
              <a:fillRect/>
            </a:stretch>
          </p:blipFill>
          <p:spPr bwMode="auto">
            <a:xfrm>
              <a:off x="1867802" y="533040"/>
              <a:ext cx="99674" cy="99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직사각형 15"/>
            <p:cNvSpPr/>
            <p:nvPr/>
          </p:nvSpPr>
          <p:spPr>
            <a:xfrm>
              <a:off x="2186805" y="503697"/>
              <a:ext cx="530393" cy="1551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500" dirty="0" smtClean="0"/>
                <a:t>  </a:t>
              </a:r>
              <a:r>
                <a:rPr lang="ko-KR" altLang="en-US" sz="500" dirty="0" err="1" smtClean="0"/>
                <a:t>생년월일별</a:t>
              </a:r>
              <a:endParaRPr lang="ko-KR" altLang="en-US" sz="500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2189215" y="546763"/>
              <a:ext cx="73672" cy="78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2"/>
            <a:srcRect l="24600" t="51864" r="58636" b="39000"/>
            <a:stretch>
              <a:fillRect/>
            </a:stretch>
          </p:blipFill>
          <p:spPr bwMode="auto">
            <a:xfrm>
              <a:off x="2600190" y="485367"/>
              <a:ext cx="784390" cy="186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9" name="직사각형 18"/>
            <p:cNvSpPr/>
            <p:nvPr/>
          </p:nvSpPr>
          <p:spPr>
            <a:xfrm>
              <a:off x="360414" y="494756"/>
              <a:ext cx="3093503" cy="34163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61124" y="676049"/>
              <a:ext cx="3093503" cy="16468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2227496" y="1798464"/>
            <a:ext cx="377027" cy="299744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361489" y="2046205"/>
            <a:ext cx="835671" cy="241962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364269" y="13002"/>
            <a:ext cx="654381" cy="62837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개선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0A79B1-AA3C-4207-91C1-886A29F80E9E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53916</TotalTime>
  <Words>418</Words>
  <Application>Microsoft Office PowerPoint</Application>
  <PresentationFormat>사용자 지정</PresentationFormat>
  <Paragraphs>109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semyung Cho</dc:creator>
  <cp:lastModifiedBy>Dennis Choi</cp:lastModifiedBy>
  <cp:revision>485</cp:revision>
  <dcterms:created xsi:type="dcterms:W3CDTF">2017-12-20T02:39:54Z</dcterms:created>
  <dcterms:modified xsi:type="dcterms:W3CDTF">2018-06-12T07:47:21Z</dcterms:modified>
</cp:coreProperties>
</file>