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56" r:id="rId3"/>
    <p:sldId id="257" r:id="rId4"/>
    <p:sldId id="263" r:id="rId5"/>
    <p:sldId id="264" r:id="rId6"/>
    <p:sldId id="265" r:id="rId7"/>
    <p:sldId id="258" r:id="rId8"/>
    <p:sldId id="259" r:id="rId9"/>
    <p:sldId id="270" r:id="rId10"/>
    <p:sldId id="269" r:id="rId11"/>
    <p:sldId id="262" r:id="rId12"/>
    <p:sldId id="267" r:id="rId13"/>
    <p:sldId id="268" r:id="rId14"/>
    <p:sldId id="271" r:id="rId15"/>
    <p:sldId id="26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 snapToGrid="0">
      <p:cViewPr>
        <p:scale>
          <a:sx n="100" d="100"/>
          <a:sy n="100" d="100"/>
        </p:scale>
        <p:origin x="-946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F448C-6E56-4F10-BC45-6D1DF3E77F4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B0B0-F22A-46A9-AB0D-29F2AA49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7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>
            <a:off x="0" y="5110908"/>
            <a:ext cx="8839200" cy="1368152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e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41194"/>
            <a:ext cx="9143999" cy="53035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2800" dirty="0" smtClean="0">
                <a:latin typeface="나눔고딕 ExtraBold" pitchFamily="50" charset="-127"/>
                <a:ea typeface="나눔고딕 ExtraBold" pitchFamily="50" charset="-127"/>
              </a:rPr>
              <a:t>비전과 </a:t>
            </a:r>
            <a:r>
              <a:rPr lang="en-US" altLang="ko-KR" sz="2800" dirty="0" smtClean="0"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2800" dirty="0" smtClean="0">
                <a:latin typeface="나눔고딕 ExtraBold" pitchFamily="50" charset="-127"/>
                <a:ea typeface="나눔고딕 ExtraBold" pitchFamily="50" charset="-127"/>
              </a:rPr>
              <a:t>차 산업 준비</a:t>
            </a:r>
            <a:endParaRPr lang="en-US" sz="28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6" name="Shape 88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703"/>
            <a:ext cx="9144000" cy="539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7" y="1567814"/>
            <a:ext cx="8195983" cy="3666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657" y="1115534"/>
            <a:ext cx="206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PMS (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프로젝트관리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현재 진행중인  비지니스모델</a:t>
            </a:r>
            <a:endParaRPr 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3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9" y="1261527"/>
            <a:ext cx="8125100" cy="4764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426" y="862609"/>
            <a:ext cx="206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WMS (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웨딩스케쥴관리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현재 진행중인  비지니스모델</a:t>
            </a:r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0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9" y="1460257"/>
            <a:ext cx="7244908" cy="4931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991" y="924865"/>
            <a:ext cx="2943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CROSS FIT CMS (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스포츠 짐 회원 관리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현재 진행중인  비지니스모델</a:t>
            </a:r>
          </a:p>
        </p:txBody>
      </p:sp>
    </p:spTree>
    <p:extLst>
      <p:ext uri="{BB962C8B-B14F-4D97-AF65-F5344CB8AC3E}">
        <p14:creationId xmlns:p14="http://schemas.microsoft.com/office/powerpoint/2010/main" val="25906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디자인이 필요없는 오픈 소스 탬플릿</a:t>
            </a:r>
            <a:endParaRPr lang="ko-KR" alt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96" y="1223659"/>
            <a:ext cx="3936275" cy="2629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8" y="1152554"/>
            <a:ext cx="3936275" cy="2700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3" y="4262158"/>
            <a:ext cx="6274525" cy="20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5640"/>
              </p:ext>
            </p:extLst>
          </p:nvPr>
        </p:nvGraphicFramePr>
        <p:xfrm>
          <a:off x="355162" y="3543645"/>
          <a:ext cx="8405663" cy="29006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7243"/>
                <a:gridCol w="1023872"/>
                <a:gridCol w="2654625"/>
                <a:gridCol w="3869923"/>
              </a:tblGrid>
              <a:tr h="392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년도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자본금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마스터목표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54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라라벨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스프링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스마트앱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PMS</a:t>
                      </a:r>
                      <a:r>
                        <a:rPr lang="en-US" altLang="ko-KR" sz="1400" baseline="0" dirty="0" smtClean="0"/>
                        <a:t> /  </a:t>
                      </a:r>
                      <a:r>
                        <a:rPr lang="ko-KR" altLang="en-US" sz="1400" baseline="0" dirty="0" smtClean="0"/>
                        <a:t>쇼핑몰 개발</a:t>
                      </a:r>
                      <a:endParaRPr lang="ko-KR" altLang="en-US" sz="1400" dirty="0"/>
                    </a:p>
                  </a:txBody>
                  <a:tcPr/>
                </a:tc>
              </a:tr>
              <a:tr h="392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아두이노 운영기술</a:t>
                      </a:r>
                      <a:endParaRPr lang="ko-KR" altLang="en-US" sz="1400" dirty="0"/>
                    </a:p>
                  </a:txBody>
                  <a:tcPr/>
                </a:tc>
              </a:tr>
              <a:tr h="392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5000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2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2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  <a:tr h="392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hape 279"/>
          <p:cNvSpPr/>
          <p:nvPr/>
        </p:nvSpPr>
        <p:spPr>
          <a:xfrm>
            <a:off x="103442" y="179931"/>
            <a:ext cx="8657382" cy="40639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 자본의 추이</a:t>
            </a:r>
            <a:endParaRPr lang="ko-KR" alt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87" y="1258562"/>
            <a:ext cx="2145840" cy="214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12" y="2022445"/>
            <a:ext cx="1381957" cy="1381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282" y="2105348"/>
            <a:ext cx="31536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비지니스 모델</a:t>
            </a:r>
            <a:endParaRPr lang="en-US" altLang="ko-KR" b="1" dirty="0" smtClean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인프라 매니지먼트 시스템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급정보 데이터베이스 구축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정보운영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자동화 기술 솔루션개발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디자인이 필요 없는 솔루션 개발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9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79"/>
          <p:cNvSpPr/>
          <p:nvPr/>
        </p:nvSpPr>
        <p:spPr>
          <a:xfrm>
            <a:off x="103442" y="179931"/>
            <a:ext cx="8657382" cy="40639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1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MTA </a:t>
            </a:r>
            <a:r>
              <a:rPr lang="ko-KR" altLang="en-US" sz="16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 인재 상</a:t>
            </a:r>
            <a:endParaRPr lang="ko-KR" altLang="en-US" sz="16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8662" y="1079857"/>
            <a:ext cx="4458789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en-US" altLang="ko-KR" sz="16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</a:t>
            </a:r>
            <a:r>
              <a:rPr lang="en-US" altLang="ko-KR" sz="1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 지향</a:t>
            </a:r>
            <a:endParaRPr lang="en-US" altLang="ko-KR" sz="16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71141" y="1719930"/>
            <a:ext cx="4458789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오너쉽 마인드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02738" y="2238097"/>
            <a:ext cx="4458789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긍정적  능동적 사고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78924" y="2823720"/>
            <a:ext cx="4458789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근면 성실한 습관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2035" y="3401766"/>
            <a:ext cx="4458789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원활한 소통 자세 및 능력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36150" y="4623285"/>
            <a:ext cx="5182131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공간과 시간  그리고 경제적 자유로운 속에서 근무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6451" y="5292881"/>
            <a:ext cx="5182131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노는 것이 곳 일하는 것 같은 분위기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8662" y="6025848"/>
            <a:ext cx="5182131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  해외 견학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78693" y="3996749"/>
            <a:ext cx="5182131" cy="374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▣연봉  </a:t>
            </a:r>
            <a:r>
              <a:rPr lang="en-US" altLang="ko-KR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억  소득  지향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9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830" y="1227944"/>
            <a:ext cx="1656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M.T.A </a:t>
            </a:r>
            <a:r>
              <a:rPr lang="ko-KR" altLang="en-US" sz="160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추구가치</a:t>
            </a:r>
            <a:endParaRPr lang="en-US" altLang="ko-KR" sz="1600" dirty="0" smtClean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이</a:t>
            </a:r>
            <a:r>
              <a:rPr lang="ko-KR" altLang="en-US" b="1" dirty="0">
                <a:solidFill>
                  <a:srgbClr val="0070C0"/>
                </a:solidFill>
              </a:rPr>
              <a:t>해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존</a:t>
            </a:r>
            <a:r>
              <a:rPr lang="ko-KR" altLang="en-US" b="1" dirty="0">
                <a:solidFill>
                  <a:srgbClr val="0070C0"/>
                </a:solidFill>
              </a:rPr>
              <a:t>중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배</a:t>
            </a:r>
            <a:r>
              <a:rPr lang="ko-KR" altLang="en-US" b="1" dirty="0">
                <a:solidFill>
                  <a:srgbClr val="0070C0"/>
                </a:solidFill>
              </a:rPr>
              <a:t>려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49830" y="4371491"/>
            <a:ext cx="3153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비지니스 모델</a:t>
            </a:r>
            <a:endParaRPr lang="en-US" altLang="ko-KR" dirty="0" smtClean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IT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인프라 매니지먼트 시스템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고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급정보 데이터베이스 구축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정보운영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자동화 기술 솔루션개발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45" y="1569315"/>
            <a:ext cx="2013896" cy="1445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31" y="1488458"/>
            <a:ext cx="1506190" cy="150619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787588" y="2994647"/>
            <a:ext cx="1231833" cy="315313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고</a:t>
            </a:r>
            <a:r>
              <a:rPr lang="ko-KR" altLang="en-US" sz="1100" b="1" dirty="0"/>
              <a:t>급</a:t>
            </a:r>
            <a:r>
              <a:rPr lang="ko-KR" altLang="en-US" sz="1100" b="1" dirty="0" smtClean="0"/>
              <a:t>인적자원</a:t>
            </a:r>
            <a:endParaRPr lang="ko-KR" altLang="en-US" sz="11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38354" y="3014587"/>
            <a:ext cx="1384663" cy="381733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고급정보기술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자원</a:t>
            </a:r>
            <a:endParaRPr lang="ko-KR" altLang="en-US" sz="11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793834"/>
            <a:ext cx="1381924" cy="1381924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930814" y="5299892"/>
            <a:ext cx="1080120" cy="29970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재정자원</a:t>
            </a:r>
            <a:endParaRPr lang="ko-KR" altLang="en-US" sz="1100" b="1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투자 대상 및 비지니스 모델</a:t>
            </a:r>
            <a:endParaRPr 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356" y="201347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투자개발대상</a:t>
            </a:r>
            <a:endParaRPr lang="en-US" altLang="ko-KR" dirty="0" smtClean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사람</a:t>
            </a:r>
            <a:endParaRPr lang="en-US" altLang="ko-KR" sz="1200" dirty="0" smtClean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기술</a:t>
            </a:r>
            <a:endParaRPr lang="en-US" altLang="ko-KR" sz="1200" dirty="0" smtClean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IT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솔루션 </a:t>
            </a:r>
            <a:r>
              <a:rPr lang="en-US" altLang="ko-KR" sz="12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12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인프라</a:t>
            </a:r>
            <a:endParaRPr lang="en-US" altLang="ko-KR" sz="1200" dirty="0" smtClean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509" y="6191794"/>
            <a:ext cx="44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M.T.A :  Midas  Trainning  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14801" y="5364891"/>
            <a:ext cx="311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비즈니스 모델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IT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인프라 매니지먼트 시스템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고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급정보 데이터베이스 구축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정보운영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자동화 기술 솔루션개발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52" y="1049306"/>
            <a:ext cx="1584346" cy="1531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1" y="2089916"/>
            <a:ext cx="1532729" cy="11495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02" y="3387666"/>
            <a:ext cx="2017617" cy="15111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11" y="1707364"/>
            <a:ext cx="1132582" cy="16148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277125"/>
            <a:ext cx="2162175" cy="1538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3514" y="3322206"/>
            <a:ext cx="145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웹어플리케이션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3132" y="2665748"/>
            <a:ext cx="145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스마트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앱개발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339" y="2934977"/>
            <a:ext cx="145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빅데이터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활용기술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1169" y="3438344"/>
            <a:ext cx="145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자동화 제어 기술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 마스터 플랜</a:t>
            </a:r>
            <a:endParaRPr 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4777" y="5032090"/>
            <a:ext cx="176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DEVELOPING 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R&amp;D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4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2666" y="1877402"/>
            <a:ext cx="16485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IT </a:t>
            </a:r>
            <a:r>
              <a:rPr lang="ko-KR" altLang="en-US" dirty="0" smtClean="0">
                <a:solidFill>
                  <a:srgbClr val="FF0000"/>
                </a:solidFill>
              </a:rPr>
              <a:t>아이템</a:t>
            </a:r>
            <a:endParaRPr lang="en-US" altLang="ko-KR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IT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아이템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PHP (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프레임웍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리눅스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/JSP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IOS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안드로이드개발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빅데이터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연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동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53" y="4117925"/>
            <a:ext cx="689167" cy="6891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53675"/>
            <a:ext cx="1308448" cy="6620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1" y="2578108"/>
            <a:ext cx="1359394" cy="4056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11" y="1472626"/>
            <a:ext cx="890027" cy="89002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66" y="5707666"/>
            <a:ext cx="792087" cy="7023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71" y="3264196"/>
            <a:ext cx="1779363" cy="55155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90" y="5153748"/>
            <a:ext cx="1192530" cy="61341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89" y="1535469"/>
            <a:ext cx="1551900" cy="5368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39417"/>
            <a:ext cx="1400195" cy="41439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74" y="5261156"/>
            <a:ext cx="1282346" cy="39859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97" y="4281664"/>
            <a:ext cx="1689493" cy="43253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1" y="5528290"/>
            <a:ext cx="1799428" cy="75776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26" y="2780944"/>
            <a:ext cx="2575006" cy="229839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32" y="922531"/>
            <a:ext cx="792744" cy="792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02338"/>
            <a:ext cx="1985447" cy="433131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 마스터 아이템</a:t>
            </a:r>
            <a:endParaRPr 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" y="5907170"/>
            <a:ext cx="1789067" cy="7843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33" y="6101318"/>
            <a:ext cx="1245327" cy="3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2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1495" y="3810718"/>
            <a:ext cx="259228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206" y="1085483"/>
            <a:ext cx="1604646" cy="156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3808" y="3645024"/>
            <a:ext cx="2832906" cy="169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2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0638" y="3910588"/>
            <a:ext cx="2824924" cy="124660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291"/>
          <p:cNvSpPr txBox="1"/>
          <p:nvPr/>
        </p:nvSpPr>
        <p:spPr>
          <a:xfrm>
            <a:off x="6603639" y="2863969"/>
            <a:ext cx="106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드론응용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02" y="1309198"/>
            <a:ext cx="2384565" cy="1311511"/>
          </a:xfrm>
          <a:prstGeom prst="rect">
            <a:avLst/>
          </a:prstGeom>
        </p:spPr>
      </p:pic>
      <p:sp>
        <p:nvSpPr>
          <p:cNvPr id="44" name="Shape 291"/>
          <p:cNvSpPr txBox="1"/>
          <p:nvPr/>
        </p:nvSpPr>
        <p:spPr>
          <a:xfrm>
            <a:off x="3897941" y="2863969"/>
            <a:ext cx="106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3D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프린터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  <p:sp>
        <p:nvSpPr>
          <p:cNvPr id="45" name="Shape 291"/>
          <p:cNvSpPr txBox="1"/>
          <p:nvPr/>
        </p:nvSpPr>
        <p:spPr>
          <a:xfrm>
            <a:off x="755576" y="5401696"/>
            <a:ext cx="106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VR &amp; AR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  <p:sp>
        <p:nvSpPr>
          <p:cNvPr id="46" name="Shape 291"/>
          <p:cNvSpPr txBox="1"/>
          <p:nvPr/>
        </p:nvSpPr>
        <p:spPr>
          <a:xfrm>
            <a:off x="3153289" y="5510424"/>
            <a:ext cx="22139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음성인식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(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아마존 비서에코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)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  <p:sp>
        <p:nvSpPr>
          <p:cNvPr id="47" name="Shape 291"/>
          <p:cNvSpPr txBox="1"/>
          <p:nvPr/>
        </p:nvSpPr>
        <p:spPr>
          <a:xfrm>
            <a:off x="6763104" y="5420759"/>
            <a:ext cx="1518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사물영상인식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09198"/>
            <a:ext cx="1883722" cy="1404382"/>
          </a:xfrm>
          <a:prstGeom prst="rect">
            <a:avLst/>
          </a:prstGeom>
        </p:spPr>
      </p:pic>
      <p:sp>
        <p:nvSpPr>
          <p:cNvPr id="48" name="Shape 291"/>
          <p:cNvSpPr txBox="1"/>
          <p:nvPr/>
        </p:nvSpPr>
        <p:spPr>
          <a:xfrm>
            <a:off x="1115584" y="2863969"/>
            <a:ext cx="1512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MCU (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아두이노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)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1600" dirty="0" smtClean="0">
                <a:latin typeface="나눔고딕 ExtraBold" pitchFamily="50" charset="-127"/>
                <a:ea typeface="나눔고딕 ExtraBold" pitchFamily="50" charset="-127"/>
              </a:rPr>
              <a:t>차 산업 주요 분야</a:t>
            </a:r>
            <a:endParaRPr 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730522" y="1988839"/>
            <a:ext cx="4065613" cy="3053473"/>
          </a:xfrm>
          <a:prstGeom prst="roundRect">
            <a:avLst>
              <a:gd name="adj" fmla="val 564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30730" y="1700808"/>
            <a:ext cx="15252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창업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33056"/>
            <a:ext cx="707001" cy="7129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04864"/>
            <a:ext cx="720080" cy="81172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4499993" y="2646908"/>
            <a:ext cx="1037632" cy="278036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경영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영업</a:t>
            </a:r>
            <a:endParaRPr lang="ko-KR" altLang="en-US" sz="11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27" y="3933056"/>
            <a:ext cx="707001" cy="71299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33056"/>
            <a:ext cx="707001" cy="7129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99" y="3933056"/>
            <a:ext cx="707001" cy="712992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27814" y="3066187"/>
            <a:ext cx="1009811" cy="24871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기술교육</a:t>
            </a:r>
            <a:endParaRPr lang="ko-KR" altLang="en-US" sz="11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27814" y="3429000"/>
            <a:ext cx="1009811" cy="24871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인프라관리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5525204"/>
            <a:ext cx="72008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외형적인 회사체계를 만들면서  급하게 맴버 구성 시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여러 가지문제점이 따름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228184" y="2622520"/>
            <a:ext cx="2160240" cy="1364601"/>
          </a:xfrm>
          <a:prstGeom prst="roundRect">
            <a:avLst>
              <a:gd name="adj" fmla="val 9408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영업라인 보장</a:t>
            </a:r>
            <a:r>
              <a:rPr lang="en-US" altLang="ko-KR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X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맴버성향 철학</a:t>
            </a:r>
            <a:r>
              <a:rPr lang="en-US" altLang="ko-KR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X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선조직후체계</a:t>
            </a:r>
            <a:endParaRPr lang="en-US" altLang="ko-KR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경영자 과부하</a:t>
            </a:r>
            <a:endParaRPr lang="en-US" altLang="ko-KR" sz="1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ko-KR" altLang="en-US" sz="1600" b="1" dirty="0"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비지니스  구축모델 </a:t>
            </a:r>
            <a:r>
              <a:rPr lang="en-US" altLang="ko-KR" sz="1600" b="1" dirty="0"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(</a:t>
            </a:r>
            <a:r>
              <a:rPr lang="ko-KR" altLang="en-US" sz="1600" b="1" dirty="0"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기존방식</a:t>
            </a:r>
            <a:r>
              <a:rPr lang="en-US" altLang="ko-KR" sz="1600" b="1" dirty="0">
                <a:latin typeface="나눔고딕 ExtraBold" pitchFamily="50" charset="-127"/>
                <a:ea typeface="나눔고딕 ExtraBold" pitchFamily="50" charset="-127"/>
                <a:cs typeface="Arial"/>
                <a:sym typeface="Arial"/>
              </a:rPr>
              <a:t>)</a:t>
            </a:r>
            <a:endParaRPr lang="ko-KR" altLang="en-US" sz="1600" b="1" dirty="0">
              <a:latin typeface="나눔고딕 ExtraBold" pitchFamily="50" charset="-127"/>
              <a:ea typeface="나눔고딕 ExtraBold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5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913224" y="867775"/>
            <a:ext cx="3395502" cy="1697129"/>
          </a:xfrm>
          <a:prstGeom prst="roundRect">
            <a:avLst>
              <a:gd name="adj" fmla="val 8527"/>
            </a:avLst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67744" y="3933056"/>
            <a:ext cx="2036168" cy="1584176"/>
          </a:xfrm>
          <a:prstGeom prst="roundRect">
            <a:avLst>
              <a:gd name="adj" fmla="val 8527"/>
            </a:avLst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0112" y="3933057"/>
            <a:ext cx="2376264" cy="1584174"/>
          </a:xfrm>
          <a:prstGeom prst="roundRect">
            <a:avLst>
              <a:gd name="adj" fmla="val 57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78236" y="2060848"/>
            <a:ext cx="750162" cy="3064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맨토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0192" y="3753222"/>
            <a:ext cx="1008112" cy="288032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업체취업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411980" y="4509120"/>
            <a:ext cx="1054100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6" y="1082854"/>
            <a:ext cx="668312" cy="801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1" y="1082854"/>
            <a:ext cx="655371" cy="77829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102104" y="2090721"/>
            <a:ext cx="897017" cy="30647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기술이전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6</a:t>
            </a:r>
            <a:r>
              <a:rPr lang="ko-KR" altLang="en-US" sz="900" dirty="0" smtClean="0"/>
              <a:t>개월</a:t>
            </a:r>
            <a:r>
              <a:rPr lang="en-US" altLang="ko-KR" sz="900" dirty="0" smtClean="0"/>
              <a:t>~2</a:t>
            </a:r>
            <a:r>
              <a:rPr lang="ko-KR" altLang="en-US" sz="900" dirty="0" smtClean="0"/>
              <a:t>년</a:t>
            </a:r>
            <a:endParaRPr lang="ko-KR" altLang="en-US" sz="9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53" y="4331967"/>
            <a:ext cx="551197" cy="6092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32" y="4351761"/>
            <a:ext cx="554074" cy="633757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410870" y="5129964"/>
            <a:ext cx="750162" cy="243252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맨토</a:t>
            </a:r>
            <a:endParaRPr lang="ko-KR" altLang="en-US" sz="1100" dirty="0"/>
          </a:p>
        </p:txBody>
      </p:sp>
      <p:sp>
        <p:nvSpPr>
          <p:cNvPr id="26" name="오른쪽 화살표 25"/>
          <p:cNvSpPr/>
          <p:nvPr/>
        </p:nvSpPr>
        <p:spPr>
          <a:xfrm>
            <a:off x="2387129" y="1385959"/>
            <a:ext cx="241836" cy="2919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08829" y="417660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Adobe 고딕 Std B" pitchFamily="34" charset="-127"/>
                <a:ea typeface="Adobe 고딕 Std B" pitchFamily="34" charset="-127"/>
              </a:rPr>
              <a:t>기술지원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411980" y="4797152"/>
            <a:ext cx="1031240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768116" y="5123754"/>
            <a:ext cx="750162" cy="243252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4224" y="488676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Adobe 고딕 Std B" pitchFamily="34" charset="-127"/>
                <a:ea typeface="Adobe 고딕 Std B" pitchFamily="34" charset="-127"/>
              </a:rPr>
              <a:t>자본환원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82938" y="3753222"/>
            <a:ext cx="100811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M.T.A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92573" y="5805264"/>
            <a:ext cx="3351301" cy="584775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체계가 잡힐 때까지</a:t>
            </a:r>
            <a:endParaRPr lang="en-US" altLang="ko-KR" sz="1600" dirty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600" dirty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운영 부담 없이 기술지원에만 집중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20072" y="5804573"/>
            <a:ext cx="3351301" cy="58477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기술력이 정상화 될 때 까지 경제적인 문제 해결</a:t>
            </a:r>
            <a:endParaRPr lang="ko-KR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12047" y="2636912"/>
            <a:ext cx="1042621" cy="30647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  <a:latin typeface="나눔고딕 ExtraBold" pitchFamily="50" charset="-127"/>
                <a:ea typeface="나눔고딕 ExtraBold" pitchFamily="50" charset="-127"/>
              </a:rPr>
              <a:t>무상교육</a:t>
            </a:r>
            <a:endParaRPr lang="ko-KR" altLang="en-US" sz="1100" dirty="0">
              <a:solidFill>
                <a:srgbClr val="C0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2374717">
            <a:off x="4556585" y="2944305"/>
            <a:ext cx="416960" cy="3457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88021" y="2060848"/>
            <a:ext cx="750162" cy="3064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맨티</a:t>
            </a:r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9836" y="723759"/>
            <a:ext cx="100811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M.T.A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47" y="4205465"/>
            <a:ext cx="400204" cy="4035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47" y="4636567"/>
            <a:ext cx="400204" cy="40359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47" y="5049792"/>
            <a:ext cx="400204" cy="40359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28" y="4331967"/>
            <a:ext cx="551197" cy="609201"/>
          </a:xfrm>
          <a:prstGeom prst="rect">
            <a:avLst/>
          </a:prstGeom>
        </p:spPr>
      </p:pic>
      <p:sp>
        <p:nvSpPr>
          <p:cNvPr id="43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비즈니스 구축모델</a:t>
            </a:r>
          </a:p>
        </p:txBody>
      </p:sp>
    </p:spTree>
    <p:extLst>
      <p:ext uri="{BB962C8B-B14F-4D97-AF65-F5344CB8AC3E}">
        <p14:creationId xmlns:p14="http://schemas.microsoft.com/office/powerpoint/2010/main" val="19976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203751" y="1219301"/>
            <a:ext cx="2036168" cy="1584176"/>
          </a:xfrm>
          <a:prstGeom prst="roundRect">
            <a:avLst>
              <a:gd name="adj" fmla="val 8527"/>
            </a:avLst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16119" y="1219302"/>
            <a:ext cx="2376264" cy="1584174"/>
          </a:xfrm>
          <a:prstGeom prst="roundRect">
            <a:avLst>
              <a:gd name="adj" fmla="val 57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36199" y="1039467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업체취업</a:t>
            </a:r>
            <a:endParaRPr lang="ko-KR" altLang="en-US" sz="12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9" y="1628037"/>
            <a:ext cx="481197" cy="4852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39" y="1638006"/>
            <a:ext cx="554074" cy="633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2651" y="118348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기술지원</a:t>
            </a:r>
            <a:endParaRPr lang="ko-KR" altLang="en-US" sz="11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04123" y="2409999"/>
            <a:ext cx="750162" cy="243252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급여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4836" y="251855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자본유입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18945" y="1039467"/>
            <a:ext cx="100811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M.T.A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28181" y="2500691"/>
            <a:ext cx="1574712" cy="276999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별도 프로젝트 진행</a:t>
            </a:r>
            <a:endParaRPr lang="ko-KR" altLang="en-US" sz="1200" dirty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16119" y="3008581"/>
            <a:ext cx="2376264" cy="27699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업체 개발 인력 정상화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커머스랩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56" y="1551289"/>
            <a:ext cx="400204" cy="4035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54" y="2150579"/>
            <a:ext cx="400204" cy="40359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28" y="2134240"/>
            <a:ext cx="400204" cy="40359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8" y="2177983"/>
            <a:ext cx="481197" cy="4852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64" y="1670056"/>
            <a:ext cx="554074" cy="633757"/>
          </a:xfrm>
          <a:prstGeom prst="rect">
            <a:avLst/>
          </a:prstGeom>
        </p:spPr>
      </p:pic>
      <p:sp>
        <p:nvSpPr>
          <p:cNvPr id="45" name="갈매기형 수장 44"/>
          <p:cNvSpPr/>
          <p:nvPr/>
        </p:nvSpPr>
        <p:spPr>
          <a:xfrm>
            <a:off x="1674942" y="1944027"/>
            <a:ext cx="254233" cy="383109"/>
          </a:xfrm>
          <a:prstGeom prst="chevron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9" y="1916010"/>
            <a:ext cx="584681" cy="584681"/>
          </a:xfrm>
          <a:prstGeom prst="rect">
            <a:avLst/>
          </a:prstGeom>
        </p:spPr>
      </p:pic>
      <p:sp>
        <p:nvSpPr>
          <p:cNvPr id="47" name="갈매기형 수장 46"/>
          <p:cNvSpPr/>
          <p:nvPr/>
        </p:nvSpPr>
        <p:spPr>
          <a:xfrm rot="10800000">
            <a:off x="4444836" y="2014252"/>
            <a:ext cx="254233" cy="383109"/>
          </a:xfrm>
          <a:prstGeom prst="chevron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96" y="1935735"/>
            <a:ext cx="584681" cy="58468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18" y="2304867"/>
            <a:ext cx="427379" cy="427379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2005385" y="4176164"/>
            <a:ext cx="2702198" cy="2125879"/>
          </a:xfrm>
          <a:prstGeom prst="roundRect">
            <a:avLst>
              <a:gd name="adj" fmla="val 5615"/>
            </a:avLst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97" y="4307283"/>
            <a:ext cx="414281" cy="473860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2851024" y="3990905"/>
            <a:ext cx="100811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M.T.A</a:t>
            </a:r>
            <a:endParaRPr lang="ko-KR" altLang="en-US" sz="14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4" y="4687509"/>
            <a:ext cx="400204" cy="40359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89" y="5292901"/>
            <a:ext cx="400204" cy="40359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16" y="5800716"/>
            <a:ext cx="400204" cy="40359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6" y="4889306"/>
            <a:ext cx="751706" cy="751706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76" y="5696496"/>
            <a:ext cx="400204" cy="40359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65" y="5037305"/>
            <a:ext cx="400204" cy="40359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11" y="4511641"/>
            <a:ext cx="400204" cy="40359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278597" y="6410840"/>
            <a:ext cx="2258037" cy="276999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양적 질적 성장 후 법인 설립</a:t>
            </a:r>
            <a:endParaRPr lang="ko-KR" altLang="en-US" sz="1200" dirty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비즈니스 구축모델</a:t>
            </a:r>
          </a:p>
        </p:txBody>
      </p:sp>
      <p:sp>
        <p:nvSpPr>
          <p:cNvPr id="64" name="갈매기형 수장 63"/>
          <p:cNvSpPr/>
          <p:nvPr/>
        </p:nvSpPr>
        <p:spPr>
          <a:xfrm>
            <a:off x="4707583" y="1446451"/>
            <a:ext cx="254233" cy="306635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갈매기형 수장 64"/>
          <p:cNvSpPr/>
          <p:nvPr/>
        </p:nvSpPr>
        <p:spPr>
          <a:xfrm rot="5400000">
            <a:off x="3168138" y="3261068"/>
            <a:ext cx="254233" cy="383109"/>
          </a:xfrm>
          <a:prstGeom prst="chevr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84" y="4168979"/>
            <a:ext cx="578955" cy="58386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62" y="2611771"/>
            <a:ext cx="578955" cy="58386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87" y="2699532"/>
            <a:ext cx="578955" cy="58386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69" y="1558334"/>
            <a:ext cx="578955" cy="58386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65" y="3820264"/>
            <a:ext cx="578955" cy="58386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39" y="3767949"/>
            <a:ext cx="578955" cy="58386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352" y="991875"/>
            <a:ext cx="553041" cy="623429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3686088" y="2662797"/>
            <a:ext cx="1168427" cy="6205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나눔고딕 ExtraBold" pitchFamily="50" charset="-127"/>
                <a:ea typeface="나눔고딕 ExtraBold" pitchFamily="50" charset="-127"/>
              </a:rPr>
              <a:t>정보 기술 자산</a:t>
            </a:r>
            <a:endParaRPr lang="en-US" altLang="ko-KR" sz="11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1100" dirty="0" smtClean="0">
                <a:latin typeface="나눔고딕 ExtraBold" pitchFamily="50" charset="-127"/>
                <a:ea typeface="나눔고딕 ExtraBold" pitchFamily="50" charset="-127"/>
              </a:rPr>
              <a:t>인프라</a:t>
            </a:r>
            <a:r>
              <a:rPr lang="en-US" altLang="ko-KR" sz="1100" dirty="0" smtClean="0">
                <a:latin typeface="나눔고딕 ExtraBold" pitchFamily="50" charset="-127"/>
                <a:ea typeface="나눔고딕 ExtraBold" pitchFamily="50" charset="-127"/>
              </a:rPr>
              <a:t>DB</a:t>
            </a:r>
            <a:endParaRPr lang="ko-KR" altLang="en-US" sz="11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67083" y="2575035"/>
            <a:ext cx="606438" cy="1755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CORE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46" y="1540915"/>
            <a:ext cx="578955" cy="583861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210844" y="1956824"/>
            <a:ext cx="0" cy="2698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295897" y="2279687"/>
            <a:ext cx="253723" cy="2527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077772" y="2862999"/>
            <a:ext cx="3681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3377870" y="3433352"/>
            <a:ext cx="239733" cy="24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4210844" y="3458905"/>
            <a:ext cx="0" cy="3909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4973035" y="3378431"/>
            <a:ext cx="223305" cy="2047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5012452" y="2862999"/>
            <a:ext cx="36777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973034" y="2236829"/>
            <a:ext cx="255799" cy="2460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4351170" y="1918846"/>
            <a:ext cx="0" cy="29193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04879" y="3456497"/>
            <a:ext cx="210122" cy="20914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3035490" y="2988426"/>
            <a:ext cx="387269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070665" y="2988426"/>
            <a:ext cx="367192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3422759" y="2206855"/>
            <a:ext cx="211239" cy="21542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901441" y="2169832"/>
            <a:ext cx="222820" cy="21296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4334687" y="3466193"/>
            <a:ext cx="0" cy="39063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261824" y="3378293"/>
            <a:ext cx="232093" cy="23438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 flipV="1">
            <a:off x="4740913" y="1628594"/>
            <a:ext cx="224472" cy="12605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4692046" y="1726567"/>
            <a:ext cx="235239" cy="1471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518309" y="2275042"/>
            <a:ext cx="148638" cy="2460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5571375" y="3289025"/>
            <a:ext cx="113284" cy="2941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10286" y="4112195"/>
            <a:ext cx="310646" cy="1561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3422759" y="4137623"/>
            <a:ext cx="307164" cy="855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 flipV="1">
            <a:off x="2704222" y="3317060"/>
            <a:ext cx="110846" cy="246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2742228" y="2258021"/>
            <a:ext cx="133922" cy="2869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3525378" y="1672450"/>
            <a:ext cx="192587" cy="10823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V="1">
            <a:off x="5718365" y="3309300"/>
            <a:ext cx="92937" cy="27391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4768246" y="4229521"/>
            <a:ext cx="287010" cy="1576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377870" y="4245369"/>
            <a:ext cx="348965" cy="10644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87904" y="3378431"/>
            <a:ext cx="131896" cy="25948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2612485" y="2240424"/>
            <a:ext cx="129743" cy="26714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3449862" y="1580817"/>
            <a:ext cx="236226" cy="13469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H="1" flipV="1">
            <a:off x="5628017" y="2230999"/>
            <a:ext cx="147121" cy="22338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모서리가 둥근 직사각형 174"/>
          <p:cNvSpPr/>
          <p:nvPr/>
        </p:nvSpPr>
        <p:spPr>
          <a:xfrm>
            <a:off x="5094111" y="5521268"/>
            <a:ext cx="1938953" cy="30647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기술정보 자원의 흐름</a:t>
            </a:r>
            <a:endParaRPr lang="ko-KR" altLang="en-US" sz="11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41345" y="2865576"/>
            <a:ext cx="186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기술정보 수요 는 곧 재원 </a:t>
            </a:r>
            <a:endParaRPr lang="ko-KR" altLang="en-US" sz="1200" dirty="0"/>
          </a:p>
        </p:txBody>
      </p:sp>
      <p:sp>
        <p:nvSpPr>
          <p:cNvPr id="213" name="갈매기형 수장 212"/>
          <p:cNvSpPr/>
          <p:nvPr/>
        </p:nvSpPr>
        <p:spPr>
          <a:xfrm rot="10800000">
            <a:off x="6714626" y="2812522"/>
            <a:ext cx="318438" cy="3831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4" name="그림 2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24" y="3190604"/>
            <a:ext cx="609757" cy="6097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5631" y="1587492"/>
            <a:ext cx="11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ios </a:t>
            </a:r>
            <a:r>
              <a:rPr lang="ko-KR" altLang="en-US" sz="1100" dirty="0" smtClean="0"/>
              <a:t>앱</a:t>
            </a:r>
            <a:r>
              <a:rPr lang="ko-KR" altLang="en-US" sz="1200" dirty="0" smtClean="0"/>
              <a:t>개발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67971" y="2874708"/>
            <a:ext cx="130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라라벨프레임웤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221081" y="4110160"/>
            <a:ext cx="130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안드로이드앱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656214" y="4867123"/>
            <a:ext cx="130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HTML5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JQUERY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437857" y="4404125"/>
            <a:ext cx="162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서버구축 운영기술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917494" y="3280024"/>
            <a:ext cx="162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아두이노 제어기술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811302" y="1862087"/>
            <a:ext cx="162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Window </a:t>
            </a:r>
            <a:r>
              <a:rPr lang="ko-KR" altLang="en-US" sz="1200" dirty="0" smtClean="0"/>
              <a:t>기반 </a:t>
            </a:r>
            <a:r>
              <a:rPr lang="en-US" altLang="ko-KR" sz="1200" dirty="0" smtClean="0"/>
              <a:t>C#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443056" y="714876"/>
            <a:ext cx="1627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자바 스프링 개발</a:t>
            </a:r>
            <a:endParaRPr lang="ko-KR" altLang="en-US" sz="1200" dirty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1" y="91810"/>
            <a:ext cx="9143999" cy="3684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MTA 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정보 공유  개념도</a:t>
            </a:r>
          </a:p>
        </p:txBody>
      </p:sp>
    </p:spTree>
    <p:extLst>
      <p:ext uri="{BB962C8B-B14F-4D97-AF65-F5344CB8AC3E}">
        <p14:creationId xmlns:p14="http://schemas.microsoft.com/office/powerpoint/2010/main" val="10428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rgWaveDesignSlides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BurgWaveDesignSlides</Template>
  <TotalTime>918</TotalTime>
  <Words>383</Words>
  <Application>Microsoft Office PowerPoint</Application>
  <PresentationFormat>화면 슬라이드 쇼(4:3)</PresentationFormat>
  <Paragraphs>142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BurgWaveDesignSlides</vt:lpstr>
      <vt:lpstr>MTA 비전과 4차 산업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[비즈니스 커뮤니케이션]</dc:title>
  <dc:creator>Windows 사용자</dc:creator>
  <cp:lastModifiedBy>Windows 사용자</cp:lastModifiedBy>
  <cp:revision>44</cp:revision>
  <dcterms:created xsi:type="dcterms:W3CDTF">2018-02-10T13:19:33Z</dcterms:created>
  <dcterms:modified xsi:type="dcterms:W3CDTF">2018-08-21T14:46:00Z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