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latin typeface="Times New Roman" panose="02020603050405020304" pitchFamily="18" charset="0"/>
                <a:cs typeface="Times New Roman" panose="02020603050405020304" pitchFamily="18" charset="0"/>
              </a:rPr>
              <a:t>Green Pace</a:t>
            </a:r>
            <a:endParaRPr>
              <a:latin typeface="Times New Roman" panose="02020603050405020304" pitchFamily="18" charset="0"/>
              <a:cs typeface="Times New Roman" panose="02020603050405020304" pitchFamily="18" charset="0"/>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latin typeface="Times New Roman" panose="02020603050405020304" pitchFamily="18" charset="0"/>
                <a:cs typeface="Times New Roman" panose="02020603050405020304" pitchFamily="18" charset="0"/>
              </a:rPr>
              <a:t>Security Policy Presentation</a:t>
            </a:r>
            <a:endParaRPr dirty="0">
              <a:latin typeface="Times New Roman" panose="02020603050405020304" pitchFamily="18" charset="0"/>
              <a:cs typeface="Times New Roman" panose="02020603050405020304" pitchFamily="18" charset="0"/>
            </a:endParaRPr>
          </a:p>
          <a:p>
            <a:pPr marL="0" lvl="0" indent="0" algn="l" rtl="0">
              <a:lnSpc>
                <a:spcPct val="70000"/>
              </a:lnSpc>
              <a:spcBef>
                <a:spcPts val="1000"/>
              </a:spcBef>
              <a:spcAft>
                <a:spcPts val="0"/>
              </a:spcAft>
              <a:buClr>
                <a:schemeClr val="lt1"/>
              </a:buClr>
              <a:buSzPts val="1850"/>
              <a:buNone/>
            </a:pPr>
            <a:r>
              <a:rPr lang="en-US" sz="1850" dirty="0">
                <a:latin typeface="Times New Roman" panose="02020603050405020304" pitchFamily="18" charset="0"/>
                <a:cs typeface="Times New Roman" panose="02020603050405020304" pitchFamily="18" charset="0"/>
              </a:rPr>
              <a:t>Developer: </a:t>
            </a:r>
            <a:r>
              <a:rPr lang="en-US" sz="1850" i="1" dirty="0">
                <a:latin typeface="Times New Roman" panose="02020603050405020304" pitchFamily="18" charset="0"/>
                <a:cs typeface="Times New Roman" panose="02020603050405020304" pitchFamily="18" charset="0"/>
              </a:rPr>
              <a:t>Victor Udeh</a:t>
            </a:r>
            <a:endParaRPr dirty="0">
              <a:latin typeface="Times New Roman" panose="02020603050405020304" pitchFamily="18" charset="0"/>
              <a:cs typeface="Times New Roman" panose="02020603050405020304" pitchFamily="18" charset="0"/>
            </a:endParaRPr>
          </a:p>
          <a:p>
            <a:pPr marL="0" lvl="0" indent="0" algn="l" rtl="0">
              <a:lnSpc>
                <a:spcPct val="70000"/>
              </a:lnSpc>
              <a:spcBef>
                <a:spcPts val="1000"/>
              </a:spcBef>
              <a:spcAft>
                <a:spcPts val="0"/>
              </a:spcAft>
              <a:buClr>
                <a:schemeClr val="lt1"/>
              </a:buClr>
              <a:buSzPts val="1850"/>
              <a:buNone/>
            </a:pPr>
            <a:endParaRPr sz="1850" i="1" dirty="0">
              <a:latin typeface="Times New Roman" panose="02020603050405020304" pitchFamily="18" charset="0"/>
              <a:cs typeface="Times New Roman" panose="02020603050405020304" pitchFamily="18" charset="0"/>
            </a:endParaRPr>
          </a:p>
          <a:p>
            <a:pPr marL="0" lvl="0" indent="0" algn="l" rtl="0">
              <a:lnSpc>
                <a:spcPct val="70000"/>
              </a:lnSpc>
              <a:spcBef>
                <a:spcPts val="1000"/>
              </a:spcBef>
              <a:spcAft>
                <a:spcPts val="0"/>
              </a:spcAft>
              <a:buSzPts val="1850"/>
              <a:buNone/>
            </a:pPr>
            <a:r>
              <a:rPr lang="en-US" sz="1200" dirty="0">
                <a:latin typeface="Times New Roman" panose="02020603050405020304" pitchFamily="18" charset="0"/>
                <a:cs typeface="Times New Roman" panose="02020603050405020304" pitchFamily="18" charset="0"/>
              </a:rPr>
              <a:t>Welcome to the Green Pace Security Policy Presentation. My name is Victor Udeh, and today I will guide you through our comprehensive security policy designed to enhance secure development practices across our organization.</a:t>
            </a:r>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516988" y="481913"/>
            <a:ext cx="10567086" cy="5611713"/>
          </a:xfrm>
          <a:prstGeom prst="rect">
            <a:avLst/>
          </a:prstGeom>
          <a:noFill/>
          <a:ln>
            <a:noFill/>
          </a:ln>
        </p:spPr>
        <p:txBody>
          <a:bodyPr spcFirstLastPara="1" wrap="square" lIns="91425" tIns="45700" rIns="91425" bIns="45700" numCol="3" anchor="t" anchorCtr="0">
            <a:noAutofit/>
          </a:bodyPr>
          <a:lstStyle/>
          <a:p>
            <a:pPr marL="114300" indent="0" algn="l">
              <a:buNone/>
            </a:pPr>
            <a:r>
              <a:rPr lang="en-US" sz="1200" b="1" i="0" u="none" strike="noStrike" dirty="0" err="1">
                <a:solidFill>
                  <a:schemeClr val="bg1"/>
                </a:solidFill>
                <a:effectLst/>
                <a:latin typeface="Times New Roman" panose="02020603050405020304" pitchFamily="18" charset="0"/>
                <a:cs typeface="Times New Roman" panose="02020603050405020304" pitchFamily="18" charset="0"/>
              </a:rPr>
              <a:t>DevSecOps</a:t>
            </a:r>
            <a:r>
              <a:rPr lang="en-US" sz="1200" b="1" i="0" u="none" strike="noStrike" dirty="0">
                <a:solidFill>
                  <a:schemeClr val="bg1"/>
                </a:solidFill>
                <a:effectLst/>
                <a:latin typeface="Times New Roman" panose="02020603050405020304" pitchFamily="18" charset="0"/>
                <a:cs typeface="Times New Roman" panose="02020603050405020304" pitchFamily="18" charset="0"/>
              </a:rPr>
              <a:t> Pipeline Summary</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Assess and Plan</a:t>
            </a:r>
          </a:p>
          <a:p>
            <a:pPr marL="114300"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SonarQube: Code scanning</a:t>
            </a:r>
          </a:p>
          <a:p>
            <a:pPr marL="114300"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OWASP Dependency Check: Vulnerability assessment</a:t>
            </a:r>
          </a:p>
          <a:p>
            <a:pPr marL="114300"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Threat Dragon: Threat modeling</a:t>
            </a:r>
          </a:p>
          <a:p>
            <a:pPr marL="114300"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Security requirements and risk assessment</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Design</a:t>
            </a:r>
          </a:p>
          <a:p>
            <a:pPr marL="114300"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OWASP standards and secure coding guidelines</a:t>
            </a:r>
          </a:p>
          <a:p>
            <a:pPr marL="114300"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Protected API endpoints and secure data flow</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Build</a:t>
            </a:r>
          </a:p>
          <a:p>
            <a:pPr marL="114300"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Clang-Tidy and static code analyzers</a:t>
            </a:r>
          </a:p>
          <a:p>
            <a:pPr marL="114300"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Repository security: Signed commits, access control</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Verify and Test</a:t>
            </a:r>
          </a:p>
          <a:p>
            <a:pPr marL="114300"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Automated tools: </a:t>
            </a:r>
            <a:r>
              <a:rPr lang="en-US" sz="1200" b="0" i="0" u="none" strike="noStrike" dirty="0" err="1">
                <a:solidFill>
                  <a:schemeClr val="bg1"/>
                </a:solidFill>
                <a:effectLst/>
                <a:latin typeface="Times New Roman" panose="02020603050405020304" pitchFamily="18" charset="0"/>
                <a:cs typeface="Times New Roman" panose="02020603050405020304" pitchFamily="18" charset="0"/>
              </a:rPr>
              <a:t>Valgrind</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a:t>
            </a:r>
            <a:r>
              <a:rPr lang="en-US" sz="1200" b="0" i="0" u="none" strike="noStrike" dirty="0" err="1">
                <a:solidFill>
                  <a:schemeClr val="bg1"/>
                </a:solidFill>
                <a:effectLst/>
                <a:latin typeface="Times New Roman" panose="02020603050405020304" pitchFamily="18" charset="0"/>
                <a:cs typeface="Times New Roman" panose="02020603050405020304" pitchFamily="18" charset="0"/>
              </a:rPr>
              <a:t>ThreadSanitizer</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Coverity</a:t>
            </a:r>
          </a:p>
          <a:p>
            <a:pPr marL="114300"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Compliance testing and regulatory checks</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Pre-Production</a:t>
            </a:r>
          </a:p>
          <a:p>
            <a:pPr marL="114300"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Hardened configurations</a:t>
            </a:r>
          </a:p>
          <a:p>
            <a:pPr marL="114300"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Penetration testing and audits</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Production</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Monitoring:</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Splunk, ELK Stack</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Intrusion Detection:</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Snort, host-based IDS</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Incident Response:</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Threat blocking, rollback procedures</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Maintain and Stabilize</a:t>
            </a:r>
          </a:p>
          <a:p>
            <a:pPr marL="114300"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Regular scans and patch management</a:t>
            </a:r>
          </a:p>
          <a:p>
            <a:pPr marL="114300"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Automated recovery and restore protocols</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8501448" y="667265"/>
            <a:ext cx="3469227" cy="133453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389238" y="268250"/>
            <a:ext cx="10694836" cy="5825378"/>
          </a:xfrm>
          <a:prstGeom prst="rect">
            <a:avLst/>
          </a:prstGeom>
          <a:noFill/>
          <a:ln>
            <a:noFill/>
          </a:ln>
        </p:spPr>
        <p:txBody>
          <a:bodyPr spcFirstLastPara="1" wrap="square" lIns="91425" tIns="45700" rIns="91425" bIns="45700" numCol="3" anchor="t" anchorCtr="0">
            <a:noAutofit/>
          </a:bodyPr>
          <a:lstStyle/>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Security Implementation Analysis: Summary for Slides</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Current Problems and Solutions</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1. Critical Vulnerabilities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sz="1100" b="0" i="1" u="none" strike="noStrike" dirty="0">
                <a:solidFill>
                  <a:schemeClr val="bg1"/>
                </a:solidFill>
                <a:effectLst/>
                <a:latin typeface="Times New Roman" panose="02020603050405020304" pitchFamily="18" charset="0"/>
                <a:cs typeface="Times New Roman" panose="02020603050405020304" pitchFamily="18" charset="0"/>
              </a:rPr>
              <a:t>Problems: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457200" lvl="1"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SQL Injection (STD-004)</a:t>
            </a:r>
          </a:p>
          <a:p>
            <a:pPr marL="457200" lvl="1"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Data race conditions (STD-010)</a:t>
            </a:r>
          </a:p>
          <a:p>
            <a:pPr marL="457200" lvl="1"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Memory management issues (STD-005)</a:t>
            </a:r>
          </a:p>
          <a:p>
            <a:pPr marL="457200" lvl="1"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Inadequate exception handling (STD-009)</a:t>
            </a:r>
          </a:p>
          <a:p>
            <a:pPr marL="114300" indent="0" algn="l">
              <a:buNone/>
            </a:pPr>
            <a:r>
              <a:rPr lang="en-US" sz="1100" b="0" i="1" u="none" strike="noStrike" dirty="0">
                <a:solidFill>
                  <a:schemeClr val="bg1"/>
                </a:solidFill>
                <a:effectLst/>
                <a:latin typeface="Times New Roman" panose="02020603050405020304" pitchFamily="18" charset="0"/>
                <a:cs typeface="Times New Roman" panose="02020603050405020304" pitchFamily="18" charset="0"/>
              </a:rPr>
              <a:t>Solutions: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457200" lvl="1"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Prepared statements</a:t>
            </a:r>
          </a:p>
          <a:p>
            <a:pPr marL="457200" lvl="1"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Thread synchronization</a:t>
            </a:r>
          </a:p>
          <a:p>
            <a:pPr marL="457200" lvl="1"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RAII patterns</a:t>
            </a:r>
          </a:p>
          <a:p>
            <a:pPr marL="457200" lvl="1"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Enhanced exception framework</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2. Process Gaps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sz="1100" b="0" i="1" u="none" strike="noStrike" dirty="0">
                <a:solidFill>
                  <a:schemeClr val="bg1"/>
                </a:solidFill>
                <a:effectLst/>
                <a:latin typeface="Times New Roman" panose="02020603050405020304" pitchFamily="18" charset="0"/>
                <a:cs typeface="Times New Roman" panose="02020603050405020304" pitchFamily="18" charset="0"/>
              </a:rPr>
              <a:t>Problems: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457200" lvl="1"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Inconsistent security testing</a:t>
            </a:r>
          </a:p>
          <a:p>
            <a:pPr marL="457200" lvl="1"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Manual code reviews</a:t>
            </a:r>
          </a:p>
          <a:p>
            <a:pPr marL="457200" lvl="1"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Delayed patching</a:t>
            </a:r>
          </a:p>
          <a:p>
            <a:pPr marL="457200" lvl="1"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Limited monitoring</a:t>
            </a:r>
          </a:p>
          <a:p>
            <a:pPr marL="114300" indent="0" algn="l">
              <a:buNone/>
            </a:pPr>
            <a:r>
              <a:rPr lang="en-US" sz="1100" b="0" i="1" u="none" strike="noStrike" dirty="0">
                <a:solidFill>
                  <a:schemeClr val="bg1"/>
                </a:solidFill>
                <a:effectLst/>
                <a:latin typeface="Times New Roman" panose="02020603050405020304" pitchFamily="18" charset="0"/>
                <a:cs typeface="Times New Roman" panose="02020603050405020304" pitchFamily="18" charset="0"/>
              </a:rPr>
              <a:t>Solutions: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457200" lvl="1"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Automated testing</a:t>
            </a:r>
          </a:p>
          <a:p>
            <a:pPr marL="457200" lvl="1"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Code review gates</a:t>
            </a:r>
          </a:p>
          <a:p>
            <a:pPr marL="457200" lvl="1"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Patch management</a:t>
            </a:r>
          </a:p>
          <a:p>
            <a:pPr marL="457200" lvl="1"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Continuous monitoring</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Benefits of Immediate Action</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1. Security</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Reduced exposure and improved detection</a:t>
            </a: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Stronger compliance posture</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2. Cost</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Lower remediation and breach costs</a:t>
            </a: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Optimized resource use</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3. Operations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Stability and productivity</a:t>
            </a: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Reduced technical debt</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Risks of Delay</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1. Security Risks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Higher breach probability</a:t>
            </a: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Data integrity compromise</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2. Financial Risks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Increased costs and fines</a:t>
            </a: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Lost opportunities</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3. Operational Risks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Instability and technical debt</a:t>
            </a: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Maintenance challenges</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Strategy Gaps and Risks</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1. Implementation Gaps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Limited training</a:t>
            </a: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Incomplete tool integration</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2. Process Risks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Resource constraints</a:t>
            </a: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Deployment delays</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Recommended Steps</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1. Immediate (0-3 months)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Deploy patches, automate testing, train teams</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2. Short-term (3-6 months)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Enhance monitoring, complete tooling integration</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3. Long-term (6-12 months)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Continuous improvements, advanced detection</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Risk Mitigation</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1. Implementation Risks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Phased deployment, pilot testing</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2. Resource Risks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Prioritization, training programs</a:t>
            </a:r>
          </a:p>
          <a:p>
            <a:pPr marL="114300" indent="0" algn="l">
              <a:buNone/>
            </a:pPr>
            <a:r>
              <a:rPr lang="en-US" sz="1100" b="1" i="0" u="none" strike="noStrike" dirty="0">
                <a:solidFill>
                  <a:schemeClr val="bg1"/>
                </a:solidFill>
                <a:effectLst/>
                <a:latin typeface="Times New Roman" panose="02020603050405020304" pitchFamily="18" charset="0"/>
                <a:cs typeface="Times New Roman" panose="02020603050405020304" pitchFamily="18" charset="0"/>
              </a:rPr>
              <a:t>3. Operational Risks</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Change management, backups, incident planning</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3581400" y="2682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1322174"/>
            <a:ext cx="8989541" cy="4896512"/>
          </a:xfrm>
          <a:prstGeom prst="rect">
            <a:avLst/>
          </a:prstGeom>
          <a:noFill/>
          <a:ln>
            <a:noFill/>
          </a:ln>
        </p:spPr>
        <p:txBody>
          <a:bodyPr spcFirstLastPara="1" wrap="square" lIns="91425" tIns="45700" rIns="91425" bIns="45700" numCol="2" anchor="t" anchorCtr="0">
            <a:normAutofit fontScale="77500" lnSpcReduction="20000"/>
          </a:bodyPr>
          <a:lstStyle/>
          <a:p>
            <a:pPr marL="114300" indent="0" algn="l">
              <a:buNone/>
            </a:pPr>
            <a:r>
              <a:rPr lang="en-US" b="1" i="0" u="none" strike="noStrike" dirty="0">
                <a:solidFill>
                  <a:schemeClr val="bg1"/>
                </a:solidFill>
                <a:effectLst/>
                <a:latin typeface="Times New Roman" panose="02020603050405020304" pitchFamily="18" charset="0"/>
                <a:cs typeface="Times New Roman" panose="02020603050405020304" pitchFamily="18" charset="0"/>
              </a:rPr>
              <a:t>Key Security Policy Gaps (Slide Summary)</a:t>
            </a:r>
          </a:p>
          <a:p>
            <a:pPr marL="114300" indent="0" algn="l">
              <a:buNone/>
            </a:pPr>
            <a:r>
              <a:rPr lang="en-US" b="1" i="0" u="none" strike="noStrike" dirty="0">
                <a:solidFill>
                  <a:schemeClr val="bg1"/>
                </a:solidFill>
                <a:effectLst/>
                <a:latin typeface="Times New Roman" panose="02020603050405020304" pitchFamily="18" charset="0"/>
                <a:cs typeface="Times New Roman" panose="02020603050405020304" pitchFamily="18" charset="0"/>
              </a:rPr>
              <a:t>1. Training and Awareness</a:t>
            </a:r>
            <a:endParaRPr lang="en-US"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No structured training or awareness programs</a:t>
            </a: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Missing developer onboarding security</a:t>
            </a:r>
          </a:p>
          <a:p>
            <a:pPr marL="114300" indent="0" algn="l">
              <a:buNone/>
            </a:pPr>
            <a:r>
              <a:rPr lang="en-US" b="1" i="0" u="none" strike="noStrike" dirty="0">
                <a:solidFill>
                  <a:schemeClr val="bg1"/>
                </a:solidFill>
                <a:effectLst/>
                <a:latin typeface="Times New Roman" panose="02020603050405020304" pitchFamily="18" charset="0"/>
                <a:cs typeface="Times New Roman" panose="02020603050405020304" pitchFamily="18" charset="0"/>
              </a:rPr>
              <a:t>2. Third-Party Code Management</a:t>
            </a:r>
            <a:endParaRPr lang="en-US"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No vendor security assessments</a:t>
            </a: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Missing dependency vulnerability scans</a:t>
            </a:r>
          </a:p>
          <a:p>
            <a:pPr marL="114300" indent="0" algn="l">
              <a:buNone/>
            </a:pPr>
            <a:r>
              <a:rPr lang="en-US" b="1" i="0" u="none" strike="noStrike" dirty="0">
                <a:solidFill>
                  <a:schemeClr val="bg1"/>
                </a:solidFill>
                <a:effectLst/>
                <a:latin typeface="Times New Roman" panose="02020603050405020304" pitchFamily="18" charset="0"/>
                <a:cs typeface="Times New Roman" panose="02020603050405020304" pitchFamily="18" charset="0"/>
              </a:rPr>
              <a:t>3. Security Testing Coverage</a:t>
            </a:r>
            <a:endParaRPr lang="en-US"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Limited automated and penetration testing</a:t>
            </a: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Incomplete regression testing processes</a:t>
            </a:r>
          </a:p>
          <a:p>
            <a:pPr marL="114300" indent="0" algn="l">
              <a:buNone/>
            </a:pPr>
            <a:r>
              <a:rPr lang="en-US" b="1" i="0" u="none" strike="noStrike" dirty="0">
                <a:solidFill>
                  <a:schemeClr val="bg1"/>
                </a:solidFill>
                <a:effectLst/>
                <a:latin typeface="Times New Roman" panose="02020603050405020304" pitchFamily="18" charset="0"/>
                <a:cs typeface="Times New Roman" panose="02020603050405020304" pitchFamily="18" charset="0"/>
              </a:rPr>
              <a:t>4. Incident Response</a:t>
            </a:r>
            <a:endParaRPr lang="en-US"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Unclear escalation and classification procedures</a:t>
            </a: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Missing incident review protocols</a:t>
            </a:r>
          </a:p>
          <a:p>
            <a:pPr marL="114300" indent="0" algn="l">
              <a:buNone/>
            </a:pPr>
            <a:r>
              <a:rPr lang="en-US" b="1" i="0" u="none" strike="noStrike" dirty="0">
                <a:solidFill>
                  <a:schemeClr val="bg1"/>
                </a:solidFill>
                <a:effectLst/>
                <a:latin typeface="Times New Roman" panose="02020603050405020304" pitchFamily="18" charset="0"/>
                <a:cs typeface="Times New Roman" panose="02020603050405020304" pitchFamily="18" charset="0"/>
              </a:rPr>
              <a:t>5. Compliance and Audit</a:t>
            </a:r>
            <a:endParaRPr lang="en-US"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Limited compliance mapping</a:t>
            </a: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Missing audit trail requirements</a:t>
            </a:r>
          </a:p>
          <a:p>
            <a:pPr marL="114300" indent="0" algn="l">
              <a:buNone/>
            </a:pPr>
            <a:r>
              <a:rPr lang="en-US" b="1" i="0" u="none" strike="noStrike" dirty="0">
                <a:solidFill>
                  <a:schemeClr val="bg1"/>
                </a:solidFill>
                <a:effectLst/>
                <a:latin typeface="Times New Roman" panose="02020603050405020304" pitchFamily="18" charset="0"/>
                <a:cs typeface="Times New Roman" panose="02020603050405020304" pitchFamily="18" charset="0"/>
              </a:rPr>
              <a:t>6. Cloud Security</a:t>
            </a:r>
            <a:endParaRPr lang="en-US"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Insufficient cloud-specific controls</a:t>
            </a: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Limited access management policies</a:t>
            </a:r>
          </a:p>
          <a:p>
            <a:pPr marL="114300" indent="0" algn="l">
              <a:buNone/>
            </a:pPr>
            <a:r>
              <a:rPr lang="en-US" b="1" i="0" u="none" strike="noStrike" dirty="0">
                <a:solidFill>
                  <a:schemeClr val="bg1"/>
                </a:solidFill>
                <a:effectLst/>
                <a:latin typeface="Times New Roman" panose="02020603050405020304" pitchFamily="18" charset="0"/>
                <a:cs typeface="Times New Roman" panose="02020603050405020304" pitchFamily="18" charset="0"/>
              </a:rPr>
              <a:t>7. Mobile Application Security</a:t>
            </a:r>
            <a:endParaRPr lang="en-US"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Missing mobile security requirements</a:t>
            </a: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Incomplete data handling guidelines</a:t>
            </a:r>
          </a:p>
          <a:p>
            <a:pPr marL="114300" indent="0" algn="l">
              <a:buNone/>
            </a:pPr>
            <a:r>
              <a:rPr lang="en-US" b="1" i="0" u="none" strike="noStrike" dirty="0">
                <a:solidFill>
                  <a:schemeClr val="bg1"/>
                </a:solidFill>
                <a:effectLst/>
                <a:latin typeface="Times New Roman" panose="02020603050405020304" pitchFamily="18" charset="0"/>
                <a:cs typeface="Times New Roman" panose="02020603050405020304" pitchFamily="18" charset="0"/>
              </a:rPr>
              <a:t>8. API Security</a:t>
            </a:r>
            <a:endParaRPr lang="en-US"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Limited API access controls</a:t>
            </a: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Missing security testing standards</a:t>
            </a:r>
          </a:p>
          <a:p>
            <a:pPr marL="114300" indent="0" algn="l">
              <a:buNone/>
            </a:pPr>
            <a:r>
              <a:rPr lang="en-US" b="1" i="0" u="none" strike="noStrike" dirty="0">
                <a:solidFill>
                  <a:schemeClr val="bg1"/>
                </a:solidFill>
                <a:effectLst/>
                <a:latin typeface="Times New Roman" panose="02020603050405020304" pitchFamily="18" charset="0"/>
                <a:cs typeface="Times New Roman" panose="02020603050405020304" pitchFamily="18" charset="0"/>
              </a:rPr>
              <a:t>9. </a:t>
            </a:r>
            <a:r>
              <a:rPr lang="en-US" b="1" i="0" u="none" strike="noStrike" dirty="0" err="1">
                <a:solidFill>
                  <a:schemeClr val="bg1"/>
                </a:solidFill>
                <a:effectLst/>
                <a:latin typeface="Times New Roman" panose="02020603050405020304" pitchFamily="18" charset="0"/>
                <a:cs typeface="Times New Roman" panose="02020603050405020304" pitchFamily="18" charset="0"/>
              </a:rPr>
              <a:t>DevSecOps</a:t>
            </a:r>
            <a:r>
              <a:rPr lang="en-US" b="1" i="0" u="none" strike="noStrike" dirty="0">
                <a:solidFill>
                  <a:schemeClr val="bg1"/>
                </a:solidFill>
                <a:effectLst/>
                <a:latin typeface="Times New Roman" panose="02020603050405020304" pitchFamily="18" charset="0"/>
                <a:cs typeface="Times New Roman" panose="02020603050405020304" pitchFamily="18" charset="0"/>
              </a:rPr>
              <a:t> Integration</a:t>
            </a:r>
            <a:endParaRPr lang="en-US"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No continuous monitoring or security feedback</a:t>
            </a:r>
          </a:p>
          <a:p>
            <a:pPr marL="114300" indent="0" algn="l">
              <a:buNone/>
            </a:pPr>
            <a:r>
              <a:rPr lang="en-US" b="1" i="0" u="none" strike="noStrike" dirty="0">
                <a:solidFill>
                  <a:schemeClr val="bg1"/>
                </a:solidFill>
                <a:effectLst/>
                <a:latin typeface="Times New Roman" panose="02020603050405020304" pitchFamily="18" charset="0"/>
                <a:cs typeface="Times New Roman" panose="02020603050405020304" pitchFamily="18" charset="0"/>
              </a:rPr>
              <a:t>10. Emerging Threats</a:t>
            </a:r>
            <a:endParaRPr lang="en-US" b="0" i="0" u="none" strike="noStrike" dirty="0">
              <a:solidFill>
                <a:schemeClr val="bg1"/>
              </a:solidFill>
              <a:effectLst/>
              <a:latin typeface="Times New Roman" panose="02020603050405020304" pitchFamily="18" charset="0"/>
              <a:cs typeface="Times New Roman" panose="02020603050405020304" pitchFamily="18" charset="0"/>
            </a:endParaRP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Missing threat intelligence programs</a:t>
            </a:r>
          </a:p>
          <a:p>
            <a:pPr marL="114300" indent="0" algn="l">
              <a:buNone/>
            </a:pPr>
            <a:r>
              <a:rPr lang="en-US" b="0" i="0" u="none" strike="noStrike" dirty="0">
                <a:solidFill>
                  <a:schemeClr val="bg1"/>
                </a:solidFill>
                <a:effectLst/>
                <a:latin typeface="Times New Roman" panose="02020603050405020304" pitchFamily="18" charset="0"/>
                <a:cs typeface="Times New Roman" panose="02020603050405020304" pitchFamily="18" charset="0"/>
              </a:rPr>
              <a:t>Limited response to new technology risks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1383958"/>
            <a:ext cx="10820400" cy="4834728"/>
          </a:xfrm>
          <a:prstGeom prst="rect">
            <a:avLst/>
          </a:prstGeom>
          <a:noFill/>
          <a:ln>
            <a:noFill/>
          </a:ln>
        </p:spPr>
        <p:txBody>
          <a:bodyPr spcFirstLastPara="1" wrap="square" lIns="91425" tIns="45700" rIns="91425" bIns="45700" numCol="2" anchor="t" anchorCtr="0">
            <a:noAutofit/>
          </a:bodyPr>
          <a:lstStyle/>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Conclusion: Key Standards for Future Security</a:t>
            </a:r>
          </a:p>
          <a:p>
            <a:pPr marL="114300" indent="0">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OWASP Secure Coding Practices</a:t>
            </a:r>
            <a:endParaRPr lang="en-US" sz="1200" b="0" i="0" u="none" strike="noStrike" dirty="0">
              <a:solidFill>
                <a:schemeClr val="bg1"/>
              </a:solidFill>
              <a:effectLst/>
              <a:latin typeface="Times New Roman" panose="02020603050405020304" pitchFamily="18" charset="0"/>
              <a:cs typeface="Times New Roman" panose="02020603050405020304" pitchFamily="18" charset="0"/>
            </a:endParaRP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Mitigation for OWASP Top 10 vulnerabilities</a:t>
            </a: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Mandatory secure code review processes</a:t>
            </a:r>
          </a:p>
          <a:p>
            <a:pPr marL="114300" indent="0">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Continuous Security Testing</a:t>
            </a:r>
            <a:endParaRPr lang="en-US" sz="1200" b="0" i="0" u="none" strike="noStrike" dirty="0">
              <a:solidFill>
                <a:schemeClr val="bg1"/>
              </a:solidFill>
              <a:effectLst/>
              <a:latin typeface="Times New Roman" panose="02020603050405020304" pitchFamily="18" charset="0"/>
              <a:cs typeface="Times New Roman" panose="02020603050405020304" pitchFamily="18" charset="0"/>
            </a:endParaRP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Automated vulnerability scanning</a:t>
            </a: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Regular penetration and regression testing</a:t>
            </a:r>
          </a:p>
          <a:p>
            <a:pPr marL="114300" indent="0">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Zero Trust Architecture</a:t>
            </a:r>
            <a:endParaRPr lang="en-US" sz="1200" b="0" i="0" u="none" strike="noStrike" dirty="0">
              <a:solidFill>
                <a:schemeClr val="bg1"/>
              </a:solidFill>
              <a:effectLst/>
              <a:latin typeface="Times New Roman" panose="02020603050405020304" pitchFamily="18" charset="0"/>
              <a:cs typeface="Times New Roman" panose="02020603050405020304" pitchFamily="18" charset="0"/>
            </a:endParaRP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Identity-based access controls</a:t>
            </a: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Network segmentation</a:t>
            </a: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Least privilege enforcement</a:t>
            </a:r>
          </a:p>
          <a:p>
            <a:pPr marL="114300" indent="0">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Cloud Security Standards (CSA Framework)</a:t>
            </a:r>
            <a:endParaRPr lang="en-US" sz="1200" b="0" i="0" u="none" strike="noStrike" dirty="0">
              <a:solidFill>
                <a:schemeClr val="bg1"/>
              </a:solidFill>
              <a:effectLst/>
              <a:latin typeface="Times New Roman" panose="02020603050405020304" pitchFamily="18" charset="0"/>
              <a:cs typeface="Times New Roman" panose="02020603050405020304" pitchFamily="18" charset="0"/>
            </a:endParaRP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Strict cloud configuration policies</a:t>
            </a: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Comprehensive data encryption</a:t>
            </a: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Robust container security</a:t>
            </a:r>
          </a:p>
          <a:p>
            <a:pPr marL="114300" indent="0">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Strengthened Authentication</a:t>
            </a:r>
            <a:endParaRPr lang="en-US" sz="1200" b="0" i="0" u="none" strike="noStrike" dirty="0">
              <a:solidFill>
                <a:schemeClr val="bg1"/>
              </a:solidFill>
              <a:effectLst/>
              <a:latin typeface="Times New Roman" panose="02020603050405020304" pitchFamily="18" charset="0"/>
              <a:cs typeface="Times New Roman" panose="02020603050405020304" pitchFamily="18" charset="0"/>
            </a:endParaRP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Mandatory multi-factor authentication</a:t>
            </a: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Support for biometric options</a:t>
            </a: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Robust session management</a:t>
            </a:r>
          </a:p>
          <a:p>
            <a:pPr marL="114300" indent="0">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Enhanced Monitoring and Incident Response</a:t>
            </a:r>
            <a:endParaRPr lang="en-US" sz="1200" b="0" i="0" u="none" strike="noStrike" dirty="0">
              <a:solidFill>
                <a:schemeClr val="bg1"/>
              </a:solidFill>
              <a:effectLst/>
              <a:latin typeface="Times New Roman" panose="02020603050405020304" pitchFamily="18" charset="0"/>
              <a:cs typeface="Times New Roman" panose="02020603050405020304" pitchFamily="18" charset="0"/>
            </a:endParaRP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SIEM standards for real-time threat detection</a:t>
            </a: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Automated incident alerts</a:t>
            </a: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Detailed audit trails</a:t>
            </a:r>
          </a:p>
          <a:p>
            <a:pPr marL="114300" indent="0">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Training and Education</a:t>
            </a:r>
            <a:endParaRPr lang="en-US" sz="1200" b="0" i="0" u="none" strike="noStrike" dirty="0">
              <a:solidFill>
                <a:schemeClr val="bg1"/>
              </a:solidFill>
              <a:effectLst/>
              <a:latin typeface="Times New Roman" panose="02020603050405020304" pitchFamily="18" charset="0"/>
              <a:cs typeface="Times New Roman" panose="02020603050405020304" pitchFamily="18" charset="0"/>
            </a:endParaRP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Mandatory security training programs</a:t>
            </a: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Regular skill assessments</a:t>
            </a:r>
          </a:p>
          <a:p>
            <a:pPr marL="4572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Security certifications where appropriate</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Summary:</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Adopting these standards ensures a resilient security posture that mitigates current risks and prepares for future challenges. Regular enforcement and reviews are crucial to maintain effectiveness.</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[Provide APA-style references with links to resources, articles, and videos that you used in your presentation.]</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latin typeface="Times New Roman" panose="02020603050405020304" pitchFamily="18" charset="0"/>
                <a:cs typeface="Times New Roman" panose="02020603050405020304" pitchFamily="18" charset="0"/>
              </a:rPr>
              <a:t>OVERVIEW: DEFENSE IN DEPTH</a:t>
            </a:r>
            <a:endParaRPr>
              <a:latin typeface="Times New Roman" panose="02020603050405020304" pitchFamily="18" charset="0"/>
              <a:cs typeface="Times New Roman" panose="02020603050405020304" pitchFamily="18" charset="0"/>
            </a:endParaRPr>
          </a:p>
        </p:txBody>
      </p:sp>
      <p:sp>
        <p:nvSpPr>
          <p:cNvPr id="152" name="Google Shape;152;p3"/>
          <p:cNvSpPr txBox="1">
            <a:spLocks noGrp="1"/>
          </p:cNvSpPr>
          <p:nvPr>
            <p:ph type="body" idx="1"/>
          </p:nvPr>
        </p:nvSpPr>
        <p:spPr>
          <a:xfrm>
            <a:off x="0" y="2131784"/>
            <a:ext cx="4516821" cy="4726216"/>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200" dirty="0">
                <a:latin typeface="Times New Roman" panose="02020603050405020304" pitchFamily="18" charset="0"/>
                <a:cs typeface="Times New Roman" panose="02020603050405020304" pitchFamily="18" charset="0"/>
              </a:rPr>
              <a:t>Content:</a:t>
            </a:r>
          </a:p>
          <a:p>
            <a:pPr marL="685800" lvl="0" indent="0" algn="l" rtl="0">
              <a:lnSpc>
                <a:spcPct val="90000"/>
              </a:lnSpc>
              <a:spcBef>
                <a:spcPts val="0"/>
              </a:spcBef>
              <a:spcAft>
                <a:spcPts val="0"/>
              </a:spcAft>
              <a:buSzPts val="1800"/>
              <a:buNone/>
            </a:pPr>
            <a:r>
              <a:rPr lang="en-US" sz="1200" dirty="0">
                <a:latin typeface="Times New Roman" panose="02020603050405020304" pitchFamily="18" charset="0"/>
                <a:cs typeface="Times New Roman" panose="02020603050405020304" pitchFamily="18" charset="0"/>
              </a:rPr>
              <a:t>The Green Pace Security Policy ensures a standardized approach to secure development across all teams.</a:t>
            </a:r>
          </a:p>
          <a:p>
            <a:pPr marL="685800" lvl="0" indent="0" algn="l" rtl="0">
              <a:lnSpc>
                <a:spcPct val="90000"/>
              </a:lnSpc>
              <a:spcBef>
                <a:spcPts val="0"/>
              </a:spcBef>
              <a:spcAft>
                <a:spcPts val="0"/>
              </a:spcAft>
              <a:buSzPts val="1800"/>
              <a:buNone/>
            </a:pP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685800" lvl="0" indent="0" algn="l" rtl="0">
              <a:lnSpc>
                <a:spcPct val="90000"/>
              </a:lnSpc>
              <a:spcBef>
                <a:spcPts val="0"/>
              </a:spcBef>
              <a:spcAft>
                <a:spcPts val="0"/>
              </a:spcAft>
              <a:buSzPts val="1800"/>
              <a:buNone/>
            </a:pPr>
            <a:r>
              <a:rPr lang="en-US" sz="1200" dirty="0">
                <a:latin typeface="Times New Roman" panose="02020603050405020304" pitchFamily="18" charset="0"/>
                <a:cs typeface="Times New Roman" panose="02020603050405020304" pitchFamily="18" charset="0"/>
              </a:rPr>
              <a:t>Why It Was Needed:</a:t>
            </a:r>
          </a:p>
          <a:p>
            <a:pPr marL="685800" lvl="0" indent="0" algn="l" rtl="0">
              <a:lnSpc>
                <a:spcPct val="90000"/>
              </a:lnSpc>
              <a:spcBef>
                <a:spcPts val="0"/>
              </a:spcBef>
              <a:spcAft>
                <a:spcPts val="0"/>
              </a:spcAft>
              <a:buSzPts val="1800"/>
              <a:buNone/>
            </a:pPr>
            <a:r>
              <a:rPr lang="en-US" sz="1200" dirty="0">
                <a:latin typeface="Times New Roman" panose="02020603050405020304" pitchFamily="18" charset="0"/>
                <a:cs typeface="Times New Roman" panose="02020603050405020304" pitchFamily="18" charset="0"/>
              </a:rPr>
              <a:t>• To reduce inconsistencies in secure coding practices as the team grows.</a:t>
            </a:r>
          </a:p>
          <a:p>
            <a:pPr marL="685800" lvl="0" indent="0" algn="l" rtl="0">
              <a:lnSpc>
                <a:spcPct val="90000"/>
              </a:lnSpc>
              <a:spcBef>
                <a:spcPts val="0"/>
              </a:spcBef>
              <a:spcAft>
                <a:spcPts val="0"/>
              </a:spcAft>
              <a:buSzPts val="1800"/>
              <a:buNone/>
            </a:pPr>
            <a:r>
              <a:rPr lang="en-US" sz="1200" dirty="0">
                <a:latin typeface="Times New Roman" panose="02020603050405020304" pitchFamily="18" charset="0"/>
                <a:cs typeface="Times New Roman" panose="02020603050405020304" pitchFamily="18" charset="0"/>
              </a:rPr>
              <a:t>• To address vulnerabilities proactively through structured guidelines.</a:t>
            </a:r>
          </a:p>
          <a:p>
            <a:pPr marL="685800" lvl="0" indent="0" algn="l" rtl="0">
              <a:lnSpc>
                <a:spcPct val="90000"/>
              </a:lnSpc>
              <a:spcBef>
                <a:spcPts val="0"/>
              </a:spcBef>
              <a:spcAft>
                <a:spcPts val="0"/>
              </a:spcAft>
              <a:buSzPts val="1800"/>
              <a:buNone/>
            </a:pPr>
            <a:r>
              <a:rPr lang="en-US" sz="1200" dirty="0">
                <a:latin typeface="Times New Roman" panose="02020603050405020304" pitchFamily="18" charset="0"/>
                <a:cs typeface="Times New Roman" panose="02020603050405020304" pitchFamily="18" charset="0"/>
              </a:rPr>
              <a:t>• To align with industry best practices for robust security measures.</a:t>
            </a:r>
          </a:p>
          <a:p>
            <a:pPr marL="685800" lvl="0" indent="0" algn="l" rtl="0">
              <a:lnSpc>
                <a:spcPct val="90000"/>
              </a:lnSpc>
              <a:spcBef>
                <a:spcPts val="0"/>
              </a:spcBef>
              <a:spcAft>
                <a:spcPts val="0"/>
              </a:spcAft>
              <a:buSzPts val="1800"/>
              <a:buNone/>
            </a:pP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685800" lvl="0" indent="0" algn="l" rtl="0">
              <a:lnSpc>
                <a:spcPct val="90000"/>
              </a:lnSpc>
              <a:spcBef>
                <a:spcPts val="0"/>
              </a:spcBef>
              <a:spcAft>
                <a:spcPts val="0"/>
              </a:spcAft>
              <a:buSzPts val="1800"/>
              <a:buNone/>
            </a:pPr>
            <a:r>
              <a:rPr lang="en-US" sz="1200" dirty="0">
                <a:latin typeface="Times New Roman" panose="02020603050405020304" pitchFamily="18" charset="0"/>
                <a:cs typeface="Times New Roman" panose="02020603050405020304" pitchFamily="18" charset="0"/>
              </a:rPr>
              <a:t>How It Supports Defense-in-Depth:</a:t>
            </a:r>
          </a:p>
          <a:p>
            <a:pPr marL="685800" lvl="0" indent="0" algn="l" rtl="0">
              <a:lnSpc>
                <a:spcPct val="90000"/>
              </a:lnSpc>
              <a:spcBef>
                <a:spcPts val="0"/>
              </a:spcBef>
              <a:spcAft>
                <a:spcPts val="0"/>
              </a:spcAft>
              <a:buSzPts val="1800"/>
              <a:buNone/>
            </a:pPr>
            <a:r>
              <a:rPr lang="en-US" sz="1200" dirty="0">
                <a:latin typeface="Times New Roman" panose="02020603050405020304" pitchFamily="18" charset="0"/>
                <a:cs typeface="Times New Roman" panose="02020603050405020304" pitchFamily="18" charset="0"/>
              </a:rPr>
              <a:t>• Establishes multiple layers of defense, ensuring that even if one control fails, others will protect the system.</a:t>
            </a:r>
          </a:p>
          <a:p>
            <a:pPr marL="685800" lvl="0" indent="0" algn="l" rtl="0">
              <a:lnSpc>
                <a:spcPct val="90000"/>
              </a:lnSpc>
              <a:spcBef>
                <a:spcPts val="0"/>
              </a:spcBef>
              <a:spcAft>
                <a:spcPts val="0"/>
              </a:spcAft>
              <a:buSzPts val="1800"/>
              <a:buNone/>
            </a:pPr>
            <a:r>
              <a:rPr lang="en-US" sz="1200" dirty="0">
                <a:latin typeface="Times New Roman" panose="02020603050405020304" pitchFamily="18" charset="0"/>
                <a:cs typeface="Times New Roman" panose="02020603050405020304" pitchFamily="18" charset="0"/>
              </a:rPr>
              <a:t>• Promotes continuous monitoring and improvement in both code and architecture to reduce potential attack surfaces.</a:t>
            </a:r>
          </a:p>
          <a:p>
            <a:pPr marL="0" lvl="0" indent="0" algn="l" rtl="0">
              <a:lnSpc>
                <a:spcPct val="90000"/>
              </a:lnSpc>
              <a:spcBef>
                <a:spcPts val="1000"/>
              </a:spcBef>
              <a:spcAft>
                <a:spcPts val="0"/>
              </a:spcAft>
              <a:buClr>
                <a:schemeClr val="lt1"/>
              </a:buClr>
              <a:buSzPts val="2200"/>
              <a:buNone/>
            </a:pPr>
            <a:endParaRPr sz="1200" dirty="0">
              <a:latin typeface="Times New Roman" panose="02020603050405020304" pitchFamily="18" charset="0"/>
              <a:cs typeface="Times New Roman" panose="02020603050405020304" pitchFamily="18" charset="0"/>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630817" y="1850366"/>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a:solidFill>
                  <a:srgbClr val="FFFFFF"/>
                </a:solidFill>
              </a:rPr>
              <a:t>[Populate the Threats Matrix table and provide explanations to summarize of all of your security risks.]</a:t>
            </a:r>
            <a:endParaRPr sz="200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val="327864457"/>
              </p:ext>
            </p:extLst>
          </p:nvPr>
        </p:nvGraphicFramePr>
        <p:xfrm>
          <a:off x="3529253" y="1591091"/>
          <a:ext cx="5961589" cy="4998660"/>
        </p:xfrm>
        <a:graphic>
          <a:graphicData uri="http://schemas.openxmlformats.org/drawingml/2006/table">
            <a:tbl>
              <a:tblPr firstRow="1" firstCol="1">
                <a:noFill/>
                <a:tableStyleId>{802198C4-3087-4945-87E3-76CBB3509B7E}</a:tableStyleId>
              </a:tblPr>
              <a:tblGrid>
                <a:gridCol w="3080540">
                  <a:extLst>
                    <a:ext uri="{9D8B030D-6E8A-4147-A177-3AD203B41FA5}">
                      <a16:colId xmlns:a16="http://schemas.microsoft.com/office/drawing/2014/main" val="20000"/>
                    </a:ext>
                  </a:extLst>
                </a:gridCol>
                <a:gridCol w="2881049">
                  <a:extLst>
                    <a:ext uri="{9D8B030D-6E8A-4147-A177-3AD203B41FA5}">
                      <a16:colId xmlns:a16="http://schemas.microsoft.com/office/drawing/2014/main" val="20001"/>
                    </a:ext>
                  </a:extLst>
                </a:gridCol>
              </a:tblGrid>
              <a:tr h="2926033">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latin typeface="Times New Roman" panose="02020603050405020304" pitchFamily="18" charset="0"/>
                          <a:cs typeface="Times New Roman" panose="02020603050405020304" pitchFamily="18" charset="0"/>
                        </a:rPr>
                        <a:t>Likely</a:t>
                      </a:r>
                      <a:endParaRPr sz="1400" u="none" strike="noStrike" cap="none" dirty="0">
                        <a:latin typeface="Times New Roman" panose="02020603050405020304" pitchFamily="18" charset="0"/>
                        <a:cs typeface="Times New Roman" panose="02020603050405020304" pitchFamily="18" charset="0"/>
                      </a:endParaRPr>
                    </a:p>
                    <a:p>
                      <a:r>
                        <a:rPr lang="en-US" sz="14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Likely (High Priority)</a:t>
                      </a: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SQL Injection (STD-004) - Critical severity, low remediation cost</a:t>
                      </a: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Memory Leaks (STD-005) - High severity, moderate cost</a:t>
                      </a: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Data Races (STD-010) - Critical severity, affects system stability</a:t>
                      </a: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Exception Handling (STD-009) - High severity, low remediation cost</a:t>
                      </a:r>
                    </a:p>
                    <a:p>
                      <a:pPr marL="0" marR="0" lvl="0" indent="0" algn="ctr" rtl="0">
                        <a:lnSpc>
                          <a:spcPct val="100000"/>
                        </a:lnSpc>
                        <a:spcBef>
                          <a:spcPts val="0"/>
                        </a:spcBef>
                        <a:spcAft>
                          <a:spcPts val="0"/>
                        </a:spcAft>
                        <a:buClr>
                          <a:srgbClr val="000000"/>
                        </a:buClr>
                        <a:buSzPts val="3600"/>
                        <a:buFont typeface="Arial"/>
                        <a:buNone/>
                      </a:pPr>
                      <a:endParaRPr lang="en-US" sz="3600" u="none" strike="noStrike" cap="none" dirty="0">
                        <a:solidFill>
                          <a:srgbClr val="FFD966"/>
                        </a:solidFill>
                        <a:latin typeface="Times New Roman" panose="02020603050405020304" pitchFamily="18" charset="0"/>
                        <a:cs typeface="Times New Roman" panose="02020603050405020304" pitchFamily="18"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latin typeface="Times New Roman" panose="02020603050405020304" pitchFamily="18" charset="0"/>
                          <a:cs typeface="Times New Roman" panose="02020603050405020304" pitchFamily="18" charset="0"/>
                        </a:rPr>
                        <a:t>Priority</a:t>
                      </a:r>
                      <a:endParaRPr sz="1400" u="none" strike="noStrike" cap="none" dirty="0">
                        <a:latin typeface="Times New Roman" panose="02020603050405020304" pitchFamily="18" charset="0"/>
                        <a:cs typeface="Times New Roman" panose="02020603050405020304" pitchFamily="18" charset="0"/>
                      </a:endParaRPr>
                    </a:p>
                    <a:p>
                      <a:r>
                        <a:rPr lang="en-US" sz="14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Priority Action Items</a:t>
                      </a: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Resource Management (STD-008)</a:t>
                      </a: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String Handling (STD-003)</a:t>
                      </a: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Assertion Usage (STD-006)</a:t>
                      </a: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Type Safety (STD-001)</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617657">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latin typeface="Times New Roman" panose="02020603050405020304" pitchFamily="18" charset="0"/>
                          <a:cs typeface="Times New Roman" panose="02020603050405020304" pitchFamily="18" charset="0"/>
                        </a:rPr>
                        <a:t>Low priority</a:t>
                      </a:r>
                      <a:endParaRPr sz="1400" u="none" strike="noStrike" cap="none" dirty="0">
                        <a:latin typeface="Times New Roman" panose="02020603050405020304" pitchFamily="18" charset="0"/>
                        <a:cs typeface="Times New Roman" panose="02020603050405020304" pitchFamily="18" charset="0"/>
                      </a:endParaRPr>
                    </a:p>
                    <a:p>
                      <a:r>
                        <a:rPr lang="en-US" sz="14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Low Priority</a:t>
                      </a: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Exception Reference Handling (STD-007)</a:t>
                      </a: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Documentation Standards</a:t>
                      </a: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Code Style Guidelines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latin typeface="Times New Roman" panose="02020603050405020304" pitchFamily="18" charset="0"/>
                          <a:cs typeface="Times New Roman" panose="02020603050405020304" pitchFamily="18" charset="0"/>
                        </a:rPr>
                        <a:t>Unlikely</a:t>
                      </a:r>
                      <a:endParaRPr sz="1400" u="none" strike="noStrike" cap="none" dirty="0">
                        <a:latin typeface="Times New Roman" panose="02020603050405020304" pitchFamily="18" charset="0"/>
                        <a:cs typeface="Times New Roman" panose="02020603050405020304" pitchFamily="18" charset="0"/>
                      </a:endParaRPr>
                    </a:p>
                    <a:p>
                      <a:r>
                        <a:rPr lang="en-US" sz="14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Unlikely</a:t>
                      </a: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Platform-specific issues</a:t>
                      </a: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Third-party library vulnerabilities</a:t>
                      </a: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Legacy system compatibility</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lt1"/>
              </a:buClr>
              <a:buSzPts val="2200"/>
              <a:buNone/>
            </a:pPr>
            <a:r>
              <a:rPr lang="en-US" dirty="0"/>
              <a:t>			Our Security Standards: 10 Core Principles</a:t>
            </a:r>
          </a:p>
          <a:p>
            <a:pPr marL="0" lvl="0" indent="0" algn="l" rtl="0">
              <a:lnSpc>
                <a:spcPct val="90000"/>
              </a:lnSpc>
              <a:spcBef>
                <a:spcPts val="0"/>
              </a:spcBef>
              <a:spcAft>
                <a:spcPts val="0"/>
              </a:spcAft>
              <a:buClr>
                <a:schemeClr val="lt1"/>
              </a:buClr>
              <a:buSzPts val="2200"/>
              <a:buNone/>
            </a:pPr>
            <a:r>
              <a:rPr lang="en-US" dirty="0"/>
              <a:t>1. Validate Input Data</a:t>
            </a:r>
          </a:p>
          <a:p>
            <a:pPr marL="0" lvl="0" indent="0" algn="l" rtl="0">
              <a:lnSpc>
                <a:spcPct val="90000"/>
              </a:lnSpc>
              <a:spcBef>
                <a:spcPts val="0"/>
              </a:spcBef>
              <a:spcAft>
                <a:spcPts val="0"/>
              </a:spcAft>
              <a:buClr>
                <a:schemeClr val="lt1"/>
              </a:buClr>
              <a:buSzPts val="2200"/>
              <a:buNone/>
            </a:pPr>
            <a:r>
              <a:rPr lang="en-US" dirty="0"/>
              <a:t>	• Applies to: STD-001, STD-002, STD-003, STD-004</a:t>
            </a:r>
          </a:p>
          <a:p>
            <a:pPr marL="0" lvl="0" indent="0" algn="l" rtl="0">
              <a:lnSpc>
                <a:spcPct val="90000"/>
              </a:lnSpc>
              <a:spcBef>
                <a:spcPts val="0"/>
              </a:spcBef>
              <a:spcAft>
                <a:spcPts val="0"/>
              </a:spcAft>
              <a:buClr>
                <a:schemeClr val="lt1"/>
              </a:buClr>
              <a:buSzPts val="2200"/>
              <a:buNone/>
            </a:pPr>
            <a:r>
              <a:rPr lang="en-US" dirty="0"/>
              <a:t>2. Heed Compiler Warnings</a:t>
            </a:r>
          </a:p>
          <a:p>
            <a:pPr marL="0" lvl="0" indent="0" algn="l" rtl="0">
              <a:lnSpc>
                <a:spcPct val="90000"/>
              </a:lnSpc>
              <a:spcBef>
                <a:spcPts val="0"/>
              </a:spcBef>
              <a:spcAft>
                <a:spcPts val="0"/>
              </a:spcAft>
              <a:buClr>
                <a:schemeClr val="lt1"/>
              </a:buClr>
              <a:buSzPts val="2200"/>
              <a:buNone/>
            </a:pPr>
            <a:r>
              <a:rPr lang="en-US" dirty="0"/>
              <a:t>	• Applies to: STD-001, STD-006</a:t>
            </a:r>
          </a:p>
          <a:p>
            <a:pPr marL="0" lvl="0" indent="0" algn="l" rtl="0">
              <a:lnSpc>
                <a:spcPct val="90000"/>
              </a:lnSpc>
              <a:spcBef>
                <a:spcPts val="0"/>
              </a:spcBef>
              <a:spcAft>
                <a:spcPts val="0"/>
              </a:spcAft>
              <a:buClr>
                <a:schemeClr val="lt1"/>
              </a:buClr>
              <a:buSzPts val="2200"/>
              <a:buNone/>
            </a:pPr>
            <a:r>
              <a:rPr lang="en-US" dirty="0"/>
              <a:t>3. Architect for Security</a:t>
            </a:r>
          </a:p>
          <a:p>
            <a:pPr marL="0" lvl="0" indent="0" algn="l" rtl="0">
              <a:lnSpc>
                <a:spcPct val="90000"/>
              </a:lnSpc>
              <a:spcBef>
                <a:spcPts val="0"/>
              </a:spcBef>
              <a:spcAft>
                <a:spcPts val="0"/>
              </a:spcAft>
              <a:buClr>
                <a:schemeClr val="lt1"/>
              </a:buClr>
              <a:buSzPts val="2200"/>
              <a:buNone/>
            </a:pPr>
            <a:r>
              <a:rPr lang="en-US" dirty="0"/>
              <a:t>	• Applies to: All standards</a:t>
            </a:r>
          </a:p>
          <a:p>
            <a:pPr marL="0" lvl="0" indent="0" algn="l" rtl="0">
              <a:lnSpc>
                <a:spcPct val="90000"/>
              </a:lnSpc>
              <a:spcBef>
                <a:spcPts val="0"/>
              </a:spcBef>
              <a:spcAft>
                <a:spcPts val="0"/>
              </a:spcAft>
              <a:buClr>
                <a:schemeClr val="lt1"/>
              </a:buClr>
              <a:buSzPts val="2200"/>
              <a:buNone/>
            </a:pPr>
            <a:r>
              <a:rPr lang="en-US" dirty="0"/>
              <a:t>4. Keep It Simple</a:t>
            </a:r>
          </a:p>
          <a:p>
            <a:pPr marL="0" lvl="0" indent="0" algn="l" rtl="0">
              <a:lnSpc>
                <a:spcPct val="90000"/>
              </a:lnSpc>
              <a:spcBef>
                <a:spcPts val="0"/>
              </a:spcBef>
              <a:spcAft>
                <a:spcPts val="0"/>
              </a:spcAft>
              <a:buClr>
                <a:schemeClr val="lt1"/>
              </a:buClr>
              <a:buSzPts val="2200"/>
              <a:buNone/>
            </a:pPr>
            <a:r>
              <a:rPr lang="en-US" dirty="0"/>
              <a:t>	• Applies to: STD-006, STD-007, STD-008</a:t>
            </a:r>
          </a:p>
          <a:p>
            <a:pPr marL="0" lvl="0" indent="0" algn="l" rtl="0">
              <a:lnSpc>
                <a:spcPct val="90000"/>
              </a:lnSpc>
              <a:spcBef>
                <a:spcPts val="0"/>
              </a:spcBef>
              <a:spcAft>
                <a:spcPts val="0"/>
              </a:spcAft>
              <a:buClr>
                <a:schemeClr val="lt1"/>
              </a:buClr>
              <a:buSzPts val="2200"/>
              <a:buNone/>
            </a:pPr>
            <a:r>
              <a:rPr lang="en-US" dirty="0"/>
              <a:t>5. Default Deny</a:t>
            </a:r>
          </a:p>
          <a:p>
            <a:pPr marL="0" lvl="0" indent="0" algn="l" rtl="0">
              <a:lnSpc>
                <a:spcPct val="90000"/>
              </a:lnSpc>
              <a:spcBef>
                <a:spcPts val="0"/>
              </a:spcBef>
              <a:spcAft>
                <a:spcPts val="0"/>
              </a:spcAft>
              <a:buClr>
                <a:schemeClr val="lt1"/>
              </a:buClr>
              <a:buSzPts val="2200"/>
              <a:buNone/>
            </a:pPr>
            <a:r>
              <a:rPr lang="en-US" dirty="0"/>
              <a:t>	• Applies to: STD-004</a:t>
            </a:r>
          </a:p>
          <a:p>
            <a:pPr marL="0" lvl="0" indent="0" algn="l" rtl="0">
              <a:lnSpc>
                <a:spcPct val="90000"/>
              </a:lnSpc>
              <a:spcBef>
                <a:spcPts val="0"/>
              </a:spcBef>
              <a:spcAft>
                <a:spcPts val="0"/>
              </a:spcAft>
              <a:buClr>
                <a:schemeClr val="lt1"/>
              </a:buClr>
              <a:buSzPts val="2200"/>
              <a:buNone/>
            </a:pPr>
            <a:r>
              <a:rPr lang="en-US" dirty="0"/>
              <a:t>6. Principle of Least Privilege</a:t>
            </a:r>
          </a:p>
          <a:p>
            <a:pPr marL="0" lvl="0" indent="0" algn="l" rtl="0">
              <a:lnSpc>
                <a:spcPct val="90000"/>
              </a:lnSpc>
              <a:spcBef>
                <a:spcPts val="0"/>
              </a:spcBef>
              <a:spcAft>
                <a:spcPts val="0"/>
              </a:spcAft>
              <a:buClr>
                <a:schemeClr val="lt1"/>
              </a:buClr>
              <a:buSzPts val="2200"/>
              <a:buNone/>
            </a:pPr>
            <a:r>
              <a:rPr lang="en-US" dirty="0"/>
              <a:t>	• Applies to: STD-004, STD-010</a:t>
            </a:r>
          </a:p>
          <a:p>
            <a:pPr marL="0" lvl="0" indent="0" algn="l" rtl="0">
              <a:lnSpc>
                <a:spcPct val="90000"/>
              </a:lnSpc>
              <a:spcBef>
                <a:spcPts val="0"/>
              </a:spcBef>
              <a:spcAft>
                <a:spcPts val="0"/>
              </a:spcAft>
              <a:buClr>
                <a:schemeClr val="lt1"/>
              </a:buClr>
              <a:buSzPts val="2200"/>
              <a:buNone/>
            </a:pPr>
            <a:r>
              <a:rPr lang="en-US" dirty="0"/>
              <a:t>7. Sanitize Data</a:t>
            </a:r>
          </a:p>
          <a:p>
            <a:pPr marL="0" lvl="0" indent="0" algn="l" rtl="0">
              <a:lnSpc>
                <a:spcPct val="90000"/>
              </a:lnSpc>
              <a:spcBef>
                <a:spcPts val="0"/>
              </a:spcBef>
              <a:spcAft>
                <a:spcPts val="0"/>
              </a:spcAft>
              <a:buClr>
                <a:schemeClr val="lt1"/>
              </a:buClr>
              <a:buSzPts val="2200"/>
              <a:buNone/>
            </a:pPr>
            <a:r>
              <a:rPr lang="en-US" dirty="0"/>
              <a:t>	• Applies to: STD-003, STD-004</a:t>
            </a:r>
          </a:p>
          <a:p>
            <a:pPr marL="0" lvl="0" indent="0" algn="l" rtl="0">
              <a:lnSpc>
                <a:spcPct val="90000"/>
              </a:lnSpc>
              <a:spcBef>
                <a:spcPts val="0"/>
              </a:spcBef>
              <a:spcAft>
                <a:spcPts val="0"/>
              </a:spcAft>
              <a:buClr>
                <a:schemeClr val="lt1"/>
              </a:buClr>
              <a:buSzPts val="2200"/>
              <a:buNone/>
            </a:pPr>
            <a:r>
              <a:rPr lang="en-US" dirty="0"/>
              <a:t>8. Practice Defense in Depth</a:t>
            </a:r>
          </a:p>
          <a:p>
            <a:pPr marL="0" lvl="0" indent="0" algn="l" rtl="0">
              <a:lnSpc>
                <a:spcPct val="90000"/>
              </a:lnSpc>
              <a:spcBef>
                <a:spcPts val="0"/>
              </a:spcBef>
              <a:spcAft>
                <a:spcPts val="0"/>
              </a:spcAft>
              <a:buClr>
                <a:schemeClr val="lt1"/>
              </a:buClr>
              <a:buSzPts val="2200"/>
              <a:buNone/>
            </a:pPr>
            <a:r>
              <a:rPr lang="en-US" dirty="0"/>
              <a:t>	• Applies to: STD-005, STD-008, STD-009</a:t>
            </a:r>
          </a:p>
          <a:p>
            <a:pPr marL="0" lvl="0" indent="0" algn="l" rtl="0">
              <a:lnSpc>
                <a:spcPct val="90000"/>
              </a:lnSpc>
              <a:spcBef>
                <a:spcPts val="0"/>
              </a:spcBef>
              <a:spcAft>
                <a:spcPts val="0"/>
              </a:spcAft>
              <a:buClr>
                <a:schemeClr val="lt1"/>
              </a:buClr>
              <a:buSzPts val="2200"/>
              <a:buNone/>
            </a:pPr>
            <a:r>
              <a:rPr lang="en-US" dirty="0"/>
              <a:t>9. Quality Assurance</a:t>
            </a:r>
          </a:p>
          <a:p>
            <a:pPr marL="0" lvl="0" indent="0" algn="l" rtl="0">
              <a:lnSpc>
                <a:spcPct val="90000"/>
              </a:lnSpc>
              <a:spcBef>
                <a:spcPts val="0"/>
              </a:spcBef>
              <a:spcAft>
                <a:spcPts val="0"/>
              </a:spcAft>
              <a:buClr>
                <a:schemeClr val="lt1"/>
              </a:buClr>
              <a:buSzPts val="2200"/>
              <a:buNone/>
            </a:pPr>
            <a:r>
              <a:rPr lang="en-US" dirty="0"/>
              <a:t>	• Applies to: STD-007, STD-009</a:t>
            </a:r>
          </a:p>
          <a:p>
            <a:pPr marL="0" lvl="0" indent="0" algn="l" rtl="0">
              <a:lnSpc>
                <a:spcPct val="90000"/>
              </a:lnSpc>
              <a:spcBef>
                <a:spcPts val="0"/>
              </a:spcBef>
              <a:spcAft>
                <a:spcPts val="0"/>
              </a:spcAft>
              <a:buClr>
                <a:schemeClr val="lt1"/>
              </a:buClr>
              <a:buSzPts val="2200"/>
              <a:buNone/>
            </a:pPr>
            <a:r>
              <a:rPr lang="en-US" dirty="0"/>
              <a:t>10. Secure Coding Standard</a:t>
            </a:r>
          </a:p>
          <a:p>
            <a:pPr marL="0" lvl="0" indent="0" algn="l" rtl="0">
              <a:lnSpc>
                <a:spcPct val="90000"/>
              </a:lnSpc>
              <a:spcBef>
                <a:spcPts val="0"/>
              </a:spcBef>
              <a:spcAft>
                <a:spcPts val="0"/>
              </a:spcAft>
              <a:buClr>
                <a:schemeClr val="lt1"/>
              </a:buClr>
              <a:buSzPts val="2200"/>
              <a:buNone/>
            </a:pPr>
            <a:r>
              <a:rPr lang="en-US" dirty="0"/>
              <a:t>	• Applies to: All standards</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68249"/>
            <a:ext cx="10820400" cy="600898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000"/>
              <a:buNone/>
            </a:pPr>
            <a:r>
              <a:rPr lang="en-US" sz="1200" dirty="0">
                <a:latin typeface="Times New Roman" panose="02020603050405020304" pitchFamily="18" charset="0"/>
                <a:cs typeface="Times New Roman" panose="02020603050405020304" pitchFamily="18" charset="0"/>
              </a:rPr>
              <a:t>		Vulnerability Ranking System</a:t>
            </a:r>
          </a:p>
          <a:p>
            <a:pPr marL="0" lvl="0" indent="0" algn="l" rtl="0">
              <a:lnSpc>
                <a:spcPct val="90000"/>
              </a:lnSpc>
              <a:spcBef>
                <a:spcPts val="0"/>
              </a:spcBef>
              <a:spcAft>
                <a:spcPts val="0"/>
              </a:spcAft>
              <a:buClr>
                <a:schemeClr val="lt1"/>
              </a:buClr>
              <a:buSzPts val="2000"/>
              <a:buNone/>
            </a:pPr>
            <a:r>
              <a:rPr lang="en-US" sz="1200" dirty="0">
                <a:latin typeface="Times New Roman" panose="02020603050405020304" pitchFamily="18" charset="0"/>
                <a:cs typeface="Times New Roman" panose="02020603050405020304" pitchFamily="18" charset="0"/>
              </a:rPr>
              <a:t>	Severity Levels:</a:t>
            </a:r>
          </a:p>
          <a:p>
            <a:pPr marL="342900">
              <a:spcBef>
                <a:spcPts val="0"/>
              </a:spcBef>
              <a:buSzPts val="2000"/>
            </a:pPr>
            <a:r>
              <a:rPr lang="en-US" sz="1200" dirty="0">
                <a:latin typeface="Times New Roman" panose="02020603050405020304" pitchFamily="18" charset="0"/>
                <a:cs typeface="Times New Roman" panose="02020603050405020304" pitchFamily="18" charset="0"/>
              </a:rPr>
              <a:t>Critical: Could lead to system compromise</a:t>
            </a:r>
          </a:p>
          <a:p>
            <a:pPr marL="342900">
              <a:spcBef>
                <a:spcPts val="0"/>
              </a:spcBef>
              <a:buSzPts val="2000"/>
            </a:pPr>
            <a:r>
              <a:rPr lang="en-US" sz="1200" dirty="0">
                <a:latin typeface="Times New Roman" panose="02020603050405020304" pitchFamily="18" charset="0"/>
                <a:cs typeface="Times New Roman" panose="02020603050405020304" pitchFamily="18" charset="0"/>
              </a:rPr>
              <a:t>High: Significant security impact</a:t>
            </a:r>
          </a:p>
          <a:p>
            <a:pPr marL="342900">
              <a:spcBef>
                <a:spcPts val="0"/>
              </a:spcBef>
              <a:buSzPts val="2000"/>
            </a:pPr>
            <a:r>
              <a:rPr lang="en-US" sz="1200" dirty="0">
                <a:latin typeface="Times New Roman" panose="02020603050405020304" pitchFamily="18" charset="0"/>
                <a:cs typeface="Times New Roman" panose="02020603050405020304" pitchFamily="18" charset="0"/>
              </a:rPr>
              <a:t>Medium: Moderate security impact</a:t>
            </a:r>
          </a:p>
          <a:p>
            <a:pPr marL="342900">
              <a:spcBef>
                <a:spcPts val="0"/>
              </a:spcBef>
              <a:buSzPts val="2000"/>
            </a:pPr>
            <a:r>
              <a:rPr lang="en-US" sz="1200" dirty="0">
                <a:latin typeface="Times New Roman" panose="02020603050405020304" pitchFamily="18" charset="0"/>
                <a:cs typeface="Times New Roman" panose="02020603050405020304" pitchFamily="18" charset="0"/>
              </a:rPr>
              <a:t>Low: Minor security impact</a:t>
            </a:r>
          </a:p>
          <a:p>
            <a:pPr marL="0" lvl="0" indent="0" algn="l" rtl="0">
              <a:lnSpc>
                <a:spcPct val="90000"/>
              </a:lnSpc>
              <a:spcBef>
                <a:spcPts val="0"/>
              </a:spcBef>
              <a:spcAft>
                <a:spcPts val="0"/>
              </a:spcAft>
              <a:buClr>
                <a:schemeClr val="lt1"/>
              </a:buClr>
              <a:buSzPts val="2000"/>
              <a:buNone/>
            </a:pPr>
            <a:r>
              <a:rPr lang="en-US" sz="1200" dirty="0">
                <a:latin typeface="Times New Roman" panose="02020603050405020304" pitchFamily="18" charset="0"/>
                <a:cs typeface="Times New Roman" panose="02020603050405020304" pitchFamily="18" charset="0"/>
              </a:rPr>
              <a:t>	</a:t>
            </a:r>
          </a:p>
          <a:p>
            <a:pPr marL="0" lvl="0" indent="0" algn="l" rtl="0">
              <a:lnSpc>
                <a:spcPct val="90000"/>
              </a:lnSpc>
              <a:spcBef>
                <a:spcPts val="0"/>
              </a:spcBef>
              <a:spcAft>
                <a:spcPts val="0"/>
              </a:spcAft>
              <a:buClr>
                <a:schemeClr val="lt1"/>
              </a:buClr>
              <a:buSzPts val="2000"/>
              <a:buNone/>
            </a:pPr>
            <a:r>
              <a:rPr lang="en-US" sz="1200" dirty="0">
                <a:latin typeface="Times New Roman" panose="02020603050405020304" pitchFamily="18" charset="0"/>
                <a:cs typeface="Times New Roman" panose="02020603050405020304" pitchFamily="18" charset="0"/>
              </a:rPr>
              <a:t>Priority Scale (1-5):</a:t>
            </a:r>
          </a:p>
          <a:p>
            <a:pPr marL="342900">
              <a:spcBef>
                <a:spcPts val="0"/>
              </a:spcBef>
              <a:buSzPts val="2000"/>
            </a:pPr>
            <a:r>
              <a:rPr lang="en-US" sz="1200" dirty="0">
                <a:latin typeface="Times New Roman" panose="02020603050405020304" pitchFamily="18" charset="0"/>
                <a:cs typeface="Times New Roman" panose="02020603050405020304" pitchFamily="18" charset="0"/>
              </a:rPr>
              <a:t>5: Immediate action required</a:t>
            </a:r>
          </a:p>
          <a:p>
            <a:pPr marL="342900">
              <a:spcBef>
                <a:spcPts val="0"/>
              </a:spcBef>
              <a:buSzPts val="2000"/>
            </a:pPr>
            <a:r>
              <a:rPr lang="en-US" sz="1200" dirty="0">
                <a:latin typeface="Times New Roman" panose="02020603050405020304" pitchFamily="18" charset="0"/>
                <a:cs typeface="Times New Roman" panose="02020603050405020304" pitchFamily="18" charset="0"/>
              </a:rPr>
              <a:t>4: High priority fix needed</a:t>
            </a:r>
          </a:p>
          <a:p>
            <a:pPr marL="342900">
              <a:spcBef>
                <a:spcPts val="0"/>
              </a:spcBef>
              <a:buSzPts val="2000"/>
            </a:pPr>
            <a:r>
              <a:rPr lang="en-US" sz="1200" dirty="0">
                <a:latin typeface="Times New Roman" panose="02020603050405020304" pitchFamily="18" charset="0"/>
                <a:cs typeface="Times New Roman" panose="02020603050405020304" pitchFamily="18" charset="0"/>
              </a:rPr>
              <a:t>3: Important but not urgent</a:t>
            </a:r>
          </a:p>
          <a:p>
            <a:pPr marL="342900">
              <a:spcBef>
                <a:spcPts val="0"/>
              </a:spcBef>
              <a:buSzPts val="2000"/>
            </a:pPr>
            <a:r>
              <a:rPr lang="en-US" sz="1200" dirty="0">
                <a:latin typeface="Times New Roman" panose="02020603050405020304" pitchFamily="18" charset="0"/>
                <a:cs typeface="Times New Roman" panose="02020603050405020304" pitchFamily="18" charset="0"/>
              </a:rPr>
              <a:t>2: Schedule for future sprint</a:t>
            </a:r>
          </a:p>
          <a:p>
            <a:pPr marL="342900">
              <a:spcBef>
                <a:spcPts val="0"/>
              </a:spcBef>
              <a:buSzPts val="2000"/>
            </a:pPr>
            <a:r>
              <a:rPr lang="en-US" sz="1200" dirty="0">
                <a:latin typeface="Times New Roman" panose="02020603050405020304" pitchFamily="18" charset="0"/>
                <a:cs typeface="Times New Roman" panose="02020603050405020304" pitchFamily="18" charset="0"/>
              </a:rPr>
              <a:t>1: Monitor and review</a:t>
            </a:r>
          </a:p>
          <a:p>
            <a:pPr marL="0" lvl="0" indent="0" algn="l" rtl="0">
              <a:lnSpc>
                <a:spcPct val="90000"/>
              </a:lnSpc>
              <a:spcBef>
                <a:spcPts val="0"/>
              </a:spcBef>
              <a:spcAft>
                <a:spcPts val="0"/>
              </a:spcAft>
              <a:buClr>
                <a:schemeClr val="lt1"/>
              </a:buClr>
              <a:buSzPts val="2000"/>
              <a:buNone/>
            </a:pPr>
            <a:r>
              <a:rPr lang="en-US" sz="1200" dirty="0">
                <a:latin typeface="Times New Roman" panose="02020603050405020304" pitchFamily="18" charset="0"/>
                <a:cs typeface="Times New Roman" panose="02020603050405020304" pitchFamily="18" charset="0"/>
              </a:rPr>
              <a:t>		Coding Standards Prioritized List</a:t>
            </a:r>
          </a:p>
          <a:p>
            <a:pPr lvl="0" indent="-457200" algn="l" rtl="0">
              <a:lnSpc>
                <a:spcPct val="90000"/>
              </a:lnSpc>
              <a:spcBef>
                <a:spcPts val="0"/>
              </a:spcBef>
              <a:spcAft>
                <a:spcPts val="0"/>
              </a:spcAft>
              <a:buClr>
                <a:schemeClr val="lt1"/>
              </a:buClr>
              <a:buSzPts val="2000"/>
              <a:buFont typeface="+mj-lt"/>
              <a:buAutoNum type="arabicPeriod"/>
            </a:pPr>
            <a:r>
              <a:rPr lang="en-US" sz="1200" dirty="0">
                <a:latin typeface="Times New Roman" panose="02020603050405020304" pitchFamily="18" charset="0"/>
                <a:cs typeface="Times New Roman" panose="02020603050405020304" pitchFamily="18" charset="0"/>
              </a:rPr>
              <a:t>Critical Priority (Level 5)</a:t>
            </a:r>
          </a:p>
          <a:p>
            <a:pPr lvl="1" indent="-457200">
              <a:spcBef>
                <a:spcPts val="0"/>
              </a:spcBef>
              <a:buSzPts val="2000"/>
            </a:pPr>
            <a:r>
              <a:rPr lang="en-US" sz="1200" dirty="0">
                <a:latin typeface="Times New Roman" panose="02020603050405020304" pitchFamily="18" charset="0"/>
                <a:cs typeface="Times New Roman" panose="02020603050405020304" pitchFamily="18" charset="0"/>
              </a:rPr>
              <a:t>STD-004-CPP: Use Prepared Statements for Database Queries</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Critical severity, likely occurrence, low remediation cost</a:t>
            </a:r>
          </a:p>
          <a:p>
            <a:pPr lvl="1" indent="-457200">
              <a:spcBef>
                <a:spcPts val="0"/>
              </a:spcBef>
              <a:buSzPts val="2000"/>
            </a:pPr>
            <a:r>
              <a:rPr lang="en-US" sz="1200" dirty="0">
                <a:latin typeface="Times New Roman" panose="02020603050405020304" pitchFamily="18" charset="0"/>
                <a:cs typeface="Times New Roman" panose="02020603050405020304" pitchFamily="18" charset="0"/>
              </a:rPr>
              <a:t>STD-010-CPP: Avoid Data Races in Multithreaded Code</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Critical severity, likely occurrence, medium remediation cost</a:t>
            </a:r>
          </a:p>
          <a:p>
            <a:pPr lvl="1" indent="-457200">
              <a:spcBef>
                <a:spcPts val="0"/>
              </a:spcBef>
              <a:buSzPts val="2000"/>
            </a:pPr>
            <a:r>
              <a:rPr lang="en-US" sz="1200" dirty="0">
                <a:latin typeface="Times New Roman" panose="02020603050405020304" pitchFamily="18" charset="0"/>
                <a:cs typeface="Times New Roman" panose="02020603050405020304" pitchFamily="18" charset="0"/>
              </a:rPr>
              <a:t>STD-002-CPP: Check Return Values of Functions</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High severity, likely occurrence, low remediation cost</a:t>
            </a:r>
          </a:p>
          <a:p>
            <a:pPr lvl="0" indent="-457200" algn="l" rtl="0">
              <a:lnSpc>
                <a:spcPct val="90000"/>
              </a:lnSpc>
              <a:spcBef>
                <a:spcPts val="0"/>
              </a:spcBef>
              <a:spcAft>
                <a:spcPts val="0"/>
              </a:spcAft>
              <a:buClr>
                <a:schemeClr val="lt1"/>
              </a:buClr>
              <a:buSzPts val="2000"/>
              <a:buFont typeface="+mj-lt"/>
              <a:buAutoNum type="arabicPeriod"/>
            </a:pPr>
            <a:r>
              <a:rPr lang="en-US" sz="1200" dirty="0">
                <a:latin typeface="Times New Roman" panose="02020603050405020304" pitchFamily="18" charset="0"/>
                <a:cs typeface="Times New Roman" panose="02020603050405020304" pitchFamily="18" charset="0"/>
              </a:rPr>
              <a:t>High Priority (Level 4)</a:t>
            </a:r>
          </a:p>
          <a:p>
            <a:pPr lvl="1" indent="-457200">
              <a:spcBef>
                <a:spcPts val="0"/>
              </a:spcBef>
              <a:buSzPts val="2000"/>
            </a:pPr>
            <a:r>
              <a:rPr lang="en-US" sz="1200" dirty="0">
                <a:latin typeface="Times New Roman" panose="02020603050405020304" pitchFamily="18" charset="0"/>
                <a:cs typeface="Times New Roman" panose="02020603050405020304" pitchFamily="18" charset="0"/>
              </a:rPr>
              <a:t>STD-001-CPP: Avoid Implicit Type Conversions</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High severity, possible occurrence, medium remediation cost</a:t>
            </a:r>
          </a:p>
          <a:p>
            <a:pPr lvl="1" indent="-457200">
              <a:spcBef>
                <a:spcPts val="0"/>
              </a:spcBef>
              <a:buSzPts val="2000"/>
            </a:pPr>
            <a:r>
              <a:rPr lang="en-US" sz="1200" dirty="0">
                <a:latin typeface="Times New Roman" panose="02020603050405020304" pitchFamily="18" charset="0"/>
                <a:cs typeface="Times New Roman" panose="02020603050405020304" pitchFamily="18" charset="0"/>
              </a:rPr>
              <a:t>STD-003-CPP: Properly Null-Terminate Strings</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High severity, possible occurrence, medium remediation cost</a:t>
            </a:r>
          </a:p>
          <a:p>
            <a:pPr lvl="1" indent="-457200">
              <a:spcBef>
                <a:spcPts val="0"/>
              </a:spcBef>
              <a:buSzPts val="2000"/>
            </a:pPr>
            <a:r>
              <a:rPr lang="en-US" sz="1200" dirty="0">
                <a:latin typeface="Times New Roman" panose="02020603050405020304" pitchFamily="18" charset="0"/>
                <a:cs typeface="Times New Roman" panose="02020603050405020304" pitchFamily="18" charset="0"/>
              </a:rPr>
              <a:t>STD-008-CPP: Release Resources in All Paths</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High severity, likely occurrence, medium remediation cost</a:t>
            </a:r>
          </a:p>
          <a:p>
            <a:pPr lvl="0" indent="-457200" algn="l" rtl="0">
              <a:lnSpc>
                <a:spcPct val="90000"/>
              </a:lnSpc>
              <a:spcBef>
                <a:spcPts val="0"/>
              </a:spcBef>
              <a:spcAft>
                <a:spcPts val="0"/>
              </a:spcAft>
              <a:buClr>
                <a:schemeClr val="lt1"/>
              </a:buClr>
              <a:buSzPts val="2000"/>
              <a:buFont typeface="+mj-lt"/>
              <a:buAutoNum type="arabicPeriod"/>
            </a:pPr>
            <a:r>
              <a:rPr lang="en-US" sz="1200" dirty="0">
                <a:latin typeface="Times New Roman" panose="02020603050405020304" pitchFamily="18" charset="0"/>
                <a:cs typeface="Times New Roman" panose="02020603050405020304" pitchFamily="18" charset="0"/>
              </a:rPr>
              <a:t>Medium Priority (Level 3)</a:t>
            </a:r>
          </a:p>
          <a:p>
            <a:pPr lvl="1" indent="-457200">
              <a:spcBef>
                <a:spcPts val="0"/>
              </a:spcBef>
              <a:buSzPts val="2000"/>
            </a:pPr>
            <a:r>
              <a:rPr lang="en-US" sz="1200" dirty="0">
                <a:latin typeface="Times New Roman" panose="02020603050405020304" pitchFamily="18" charset="0"/>
                <a:cs typeface="Times New Roman" panose="02020603050405020304" pitchFamily="18" charset="0"/>
              </a:rPr>
              <a:t>STD-007-CPP: Catch Exceptions by Reference</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Medium severity, likely occurrence, low remediation cost</a:t>
            </a:r>
          </a:p>
          <a:p>
            <a:pPr lvl="1" indent="-457200">
              <a:spcBef>
                <a:spcPts val="0"/>
              </a:spcBef>
              <a:buSzPts val="2000"/>
            </a:pPr>
            <a:r>
              <a:rPr lang="en-US" sz="1200" dirty="0">
                <a:latin typeface="Times New Roman" panose="02020603050405020304" pitchFamily="18" charset="0"/>
                <a:cs typeface="Times New Roman" panose="02020603050405020304" pitchFamily="18" charset="0"/>
              </a:rPr>
              <a:t>STD-005-CPP: Free Dynamically Allocated Memory</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High severity, likely occurrence, medium remediation cost</a:t>
            </a:r>
          </a:p>
          <a:p>
            <a:pPr lvl="1" indent="-457200">
              <a:spcBef>
                <a:spcPts val="0"/>
              </a:spcBef>
              <a:buSzPts val="2000"/>
            </a:pPr>
            <a:r>
              <a:rPr lang="en-US" sz="1200" dirty="0">
                <a:latin typeface="Times New Roman" panose="02020603050405020304" pitchFamily="18" charset="0"/>
                <a:cs typeface="Times New Roman" panose="02020603050405020304" pitchFamily="18" charset="0"/>
              </a:rPr>
              <a:t>STD-006-CPP: Do Not Use Assertions for Error Handling</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High severity, likely occurrence, medium remediation cost</a:t>
            </a:r>
          </a:p>
          <a:p>
            <a:pPr lvl="1" indent="-457200">
              <a:spcBef>
                <a:spcPts val="0"/>
              </a:spcBef>
              <a:buSzPts val="2000"/>
            </a:pPr>
            <a:r>
              <a:rPr lang="en-US" sz="1200" dirty="0">
                <a:latin typeface="Times New Roman" panose="02020603050405020304" pitchFamily="18" charset="0"/>
                <a:cs typeface="Times New Roman" panose="02020603050405020304" pitchFamily="18" charset="0"/>
              </a:rPr>
              <a:t>STD-009-CPP: Do Not Ignore Exceptions</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High severity, likely occurrence, low remediation cost</a:t>
            </a:r>
          </a:p>
          <a:p>
            <a:pPr marL="0" lvl="0" indent="0" algn="l" rtl="0">
              <a:lnSpc>
                <a:spcPct val="90000"/>
              </a:lnSpc>
              <a:spcBef>
                <a:spcPts val="0"/>
              </a:spcBef>
              <a:spcAft>
                <a:spcPts val="0"/>
              </a:spcAft>
              <a:buClr>
                <a:schemeClr val="lt1"/>
              </a:buClr>
              <a:buSzPts val="2000"/>
              <a:buNone/>
            </a:pPr>
            <a:endParaRPr lang="en-US" sz="1200" dirty="0">
              <a:latin typeface="Times New Roman" panose="02020603050405020304" pitchFamily="18" charset="0"/>
              <a:cs typeface="Times New Roman" panose="02020603050405020304" pitchFamily="18" charset="0"/>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370703" y="2194560"/>
            <a:ext cx="11599972" cy="4395191"/>
          </a:xfrm>
          <a:prstGeom prst="rect">
            <a:avLst/>
          </a:prstGeom>
          <a:noFill/>
          <a:ln>
            <a:noFill/>
          </a:ln>
        </p:spPr>
        <p:txBody>
          <a:bodyPr spcFirstLastPara="1" wrap="square" lIns="91425" tIns="45700" rIns="91425" bIns="45700" numCol="2" anchor="t" anchorCtr="0">
            <a:noAutofit/>
          </a:bodyPr>
          <a:lstStyle/>
          <a:p>
            <a:pPr marL="0" lvl="0" indent="0" algn="l" rtl="0">
              <a:lnSpc>
                <a:spcPct val="90000"/>
              </a:lnSpc>
              <a:spcBef>
                <a:spcPts val="0"/>
              </a:spcBef>
              <a:spcAft>
                <a:spcPts val="0"/>
              </a:spcAft>
              <a:buClr>
                <a:schemeClr val="lt1"/>
              </a:buClr>
              <a:buSzPts val="2000"/>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Encryption at Rest</a:t>
            </a:r>
          </a:p>
          <a:p>
            <a:pPr marL="571500" lvl="1" indent="0">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Requirements:</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Database Encryption: AES-256 encryption for all database content</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File System: Full disk encryption for all systems storing sensitive data</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Backups: Encrypted using AES-256 before transfer to backup storage</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Key Management: Hardware Security Modules (HSM) for key storage</a:t>
            </a:r>
          </a:p>
          <a:p>
            <a:pPr marL="571500" lvl="1" indent="0">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Implementation:</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Regular key rotation every 90 days</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Separate keys for different data classifications</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Secure key backup procedures</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Access logging for all decryption operations</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Encryption in Flight</a:t>
            </a:r>
          </a:p>
          <a:p>
            <a:pPr marL="571500" lvl="1" indent="0">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Requirements:</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TLS 1.3 required for all network communications</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Perfect Forward Secrecy (PFS) enabled</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Strong cipher suites only (e.g., ECDHE-ECDSA-AES256-GCM-SHA384)</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Certificate pinning for critical services</a:t>
            </a:r>
          </a:p>
          <a:p>
            <a:pPr marL="571500" lvl="1" indent="0">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Implementation:</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Regular certificate rotation and monitoring</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Automated certificate expiration checks</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Real-time monitoring of encryption failures</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Fallback options disabled to prevent downgrade attacks</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Encryption in Use</a:t>
            </a:r>
          </a:p>
          <a:p>
            <a:pPr marL="571500" lvl="1" indent="0">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Requirements:</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Memory encryption for sensitive operations</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Secure enclaves for cryptographic operations</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Protected memory spaces for key handling</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Immediate memory wiping after use</a:t>
            </a:r>
          </a:p>
          <a:p>
            <a:pPr marL="571500" lvl="1" indent="0">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Implementation:</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Secure memory allocation for sensitive data</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Runtime encryption for critical process memory</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Regular memory scanning for unencrypted sensitive data</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Automated sensitive data cleanup</a:t>
            </a:r>
          </a:p>
          <a:p>
            <a:pPr marL="571500" lvl="1" indent="0">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Compliance Requirements</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Annual encryption policy review required</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Quarterly key rotation and audit</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Monthly encryption health checks</a:t>
            </a:r>
          </a:p>
          <a:p>
            <a:pPr marL="571500" lvl="1" indent="0">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Incident response plan for encryption failures</a:t>
            </a:r>
          </a:p>
          <a:p>
            <a:pPr marL="139700" lvl="0" indent="0" algn="l" rtl="0">
              <a:lnSpc>
                <a:spcPct val="90000"/>
              </a:lnSpc>
              <a:spcBef>
                <a:spcPts val="1000"/>
              </a:spcBef>
              <a:spcAft>
                <a:spcPts val="0"/>
              </a:spcAft>
              <a:buClr>
                <a:schemeClr val="lt1"/>
              </a:buClr>
              <a:buSzPts val="2200"/>
              <a:buNone/>
            </a:pPr>
            <a:endParaRPr lang="en-US" sz="1200" dirty="0">
              <a:solidFill>
                <a:schemeClr val="bg1"/>
              </a:solidFill>
              <a:latin typeface="Times New Roman" panose="02020603050405020304" pitchFamily="18" charset="0"/>
              <a:cs typeface="Times New Roman" panose="02020603050405020304" pitchFamily="18" charset="0"/>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586946" y="1496309"/>
            <a:ext cx="10820400" cy="4597318"/>
          </a:xfrm>
          <a:prstGeom prst="rect">
            <a:avLst/>
          </a:prstGeom>
          <a:noFill/>
          <a:ln>
            <a:noFill/>
          </a:ln>
        </p:spPr>
        <p:txBody>
          <a:bodyPr spcFirstLastPara="1" wrap="square" lIns="91425" tIns="45700" rIns="91425" bIns="45700" numCol="2" anchor="t" anchorCtr="0">
            <a:noAutofit/>
          </a:bodyPr>
          <a:lstStyle/>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Authentication Policies</a:t>
            </a:r>
          </a:p>
          <a:p>
            <a:pPr marL="571500" lvl="1" indent="0">
              <a:buNone/>
            </a:pPr>
            <a:r>
              <a:rPr lang="en-US" sz="1000" b="1" i="0" u="none" strike="noStrike" dirty="0">
                <a:solidFill>
                  <a:schemeClr val="bg1"/>
                </a:solidFill>
                <a:effectLst/>
                <a:latin typeface="Times New Roman" panose="02020603050405020304" pitchFamily="18" charset="0"/>
                <a:cs typeface="Times New Roman" panose="02020603050405020304" pitchFamily="18" charset="0"/>
              </a:rPr>
              <a:t>User Login Requirements:</a:t>
            </a:r>
          </a:p>
          <a:p>
            <a:pPr marL="571500" lvl="1"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Multi-factor authentication (MFA) mandatory for all user accounts</a:t>
            </a:r>
          </a:p>
          <a:p>
            <a:pPr marL="571500" lvl="1"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Password requirements:</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Minimum 12 characters length</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Complex combination of uppercase, lowercase, numbers, symbols</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Password rotation every 90 days</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No password reuse for 12 cycles</a:t>
            </a:r>
          </a:p>
          <a:p>
            <a:pPr marL="571500" lvl="1"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Session management:</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15-minute inactivity timeout</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Maximum 8-hour session duration</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Concurrent session limits</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Authorization Policies</a:t>
            </a:r>
          </a:p>
          <a:p>
            <a:pPr marL="571500" lvl="1" indent="0">
              <a:buNone/>
            </a:pPr>
            <a:r>
              <a:rPr lang="en-US" sz="1000" b="1" i="0" u="none" strike="noStrike" dirty="0">
                <a:solidFill>
                  <a:schemeClr val="bg1"/>
                </a:solidFill>
                <a:effectLst/>
                <a:latin typeface="Times New Roman" panose="02020603050405020304" pitchFamily="18" charset="0"/>
                <a:cs typeface="Times New Roman" panose="02020603050405020304" pitchFamily="18" charset="0"/>
              </a:rPr>
              <a:t>Access Control Framework:</a:t>
            </a:r>
          </a:p>
          <a:p>
            <a:pPr marL="571500" lvl="1"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Role-Based Access Control (RBAC):</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Predefined role templates for common job functions</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Custom roles require security review</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Quarterly role review and validation</a:t>
            </a:r>
          </a:p>
          <a:p>
            <a:pPr marL="571500" lvl="1"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Principle of Least Privilege:</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Default deny all access</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Explicit permission grants required</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Time-limited elevated access</a:t>
            </a:r>
          </a:p>
          <a:p>
            <a:pPr marL="571500" lvl="1"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Access Review Process:</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Monthly manager reviews</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Quarterly compliance audits</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Immediate access removal upon role change</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Accounting Policies</a:t>
            </a:r>
          </a:p>
          <a:p>
            <a:pPr marL="571500" lvl="1" indent="0">
              <a:buNone/>
            </a:pPr>
            <a:r>
              <a:rPr lang="en-US" sz="1000" b="1" i="0" u="none" strike="noStrike" dirty="0">
                <a:solidFill>
                  <a:schemeClr val="bg1"/>
                </a:solidFill>
                <a:effectLst/>
                <a:latin typeface="Times New Roman" panose="02020603050405020304" pitchFamily="18" charset="0"/>
                <a:cs typeface="Times New Roman" panose="02020603050405020304" pitchFamily="18" charset="0"/>
              </a:rPr>
              <a:t>Audit and Logging Requirements:</a:t>
            </a:r>
          </a:p>
          <a:p>
            <a:pPr marL="571500" lvl="1"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User Activity Logging:</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All login attempts (successful and failed)</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Password changes and MFA updates</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Permission changes and role modifications</a:t>
            </a:r>
          </a:p>
          <a:p>
            <a:pPr marL="571500" lvl="1"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System Access Tracking:</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Database access and modifications</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File system operations</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Configuration changes</a:t>
            </a:r>
          </a:p>
          <a:p>
            <a:pPr marL="571500" lvl="1"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Audit Trail Maintenance:</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Secure log storage for 1 year</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Tamper-evident logging</a:t>
            </a:r>
          </a:p>
          <a:p>
            <a:pPr marL="914400" lvl="2" indent="0">
              <a:buNone/>
            </a:pPr>
            <a:r>
              <a:rPr lang="en-US" sz="1000" b="0" i="0" u="none" strike="noStrike" dirty="0">
                <a:solidFill>
                  <a:schemeClr val="bg1"/>
                </a:solidFill>
                <a:effectLst/>
                <a:latin typeface="Times New Roman" panose="02020603050405020304" pitchFamily="18" charset="0"/>
                <a:cs typeface="Times New Roman" panose="02020603050405020304" pitchFamily="18" charset="0"/>
              </a:rPr>
              <a:t>Regular log review and analysis</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68249"/>
            <a:ext cx="7457303" cy="5950511"/>
          </a:xfrm>
          <a:prstGeom prst="rect">
            <a:avLst/>
          </a:prstGeom>
          <a:noFill/>
          <a:ln>
            <a:noFill/>
          </a:ln>
        </p:spPr>
        <p:txBody>
          <a:bodyPr spcFirstLastPara="1" wrap="square" lIns="91425" tIns="45700" rIns="91425" bIns="45700" numCol="3" anchor="t" anchorCtr="0">
            <a:noAutofit/>
          </a:bodyPr>
          <a:lstStyle/>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Test Cases for SQL Injection Prevention</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Test Case 1: Valid Input Handling</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Test Question:</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Does the system correctly process valid user input?</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Input: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a:t>
            </a:r>
            <a:r>
              <a:rPr lang="en-US" sz="1200" b="0" i="0" u="none" strike="noStrike" dirty="0" err="1">
                <a:solidFill>
                  <a:schemeClr val="bg1"/>
                </a:solidFill>
                <a:effectLst/>
                <a:latin typeface="Times New Roman" panose="02020603050405020304" pitchFamily="18" charset="0"/>
                <a:cs typeface="Times New Roman" panose="02020603050405020304" pitchFamily="18" charset="0"/>
              </a:rPr>
              <a:t>john.doe@email.com</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Expected Result: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Valid query execution and correct data retrieval</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Actual Result: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 PASS</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Query executed successfully</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Correct user data retrieved</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No security exceptions raised</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Test Case 2: SQL Injection Attempt Detection</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Test Question:</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Can the system prevent basic SQL injection attacks?</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Input: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 OR '1'='1"</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Expected Result: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Injection attempt neutralized</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Actual Result: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 PASS</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Injection attempt treated as literal text</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No unauthorized data access</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Security log entry created</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Test Case 3: Special Character Handling</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Test Question:</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Does the system properly escape special characters?</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Input: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"test'@#$%^&amp;*()_+{}\":;'[]"</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Expected Result: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Special characters safely escaped</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Actual Result: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 PASS</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All special characters properly escaped</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Query executed without errors</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No security vulnerabilities exposed</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Test Case 4: Multiple Parameter Binding</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Test Question:</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Are multiple parameters handled securely?</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Input:</a:t>
            </a:r>
            <a:endParaRPr lang="en-US" sz="1200" b="0" i="0" u="none" strike="noStrike" dirty="0">
              <a:solidFill>
                <a:schemeClr val="bg1"/>
              </a:solidFill>
              <a:effectLst/>
              <a:latin typeface="Times New Roman" panose="02020603050405020304" pitchFamily="18" charset="0"/>
              <a:cs typeface="Times New Roman" panose="02020603050405020304" pitchFamily="18" charset="0"/>
            </a:endParaRPr>
          </a:p>
          <a:p>
            <a:pPr marL="457200" lvl="1"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Username:</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"admin'; --"</a:t>
            </a:r>
          </a:p>
          <a:p>
            <a:pPr marL="457200" lvl="1"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Password:</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 OR '1'='1"</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Expected Result: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Both injection attempts prevented</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Actual Result: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 PASS</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Both parameters safely escaped</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Injection attempts neutralized</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No unauthorized access granted</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Test Case 5: Empty Input Handling</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Test Question:</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Does the system safely handle empty inputs?</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Input: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Expected Result: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Empty input processed safely</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Actual Result: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 PASS</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Empty input handled without errors</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No results returned</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No security exceptions</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Test Case 6: Boundary Testing</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Test Question:</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Does the system enforce input length limits?</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Input: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String exceeding maximum length</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Expected Result: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Input validation error</a:t>
            </a:r>
          </a:p>
          <a:p>
            <a:pPr marL="114300" indent="0" algn="l">
              <a:buNone/>
            </a:pPr>
            <a:r>
              <a:rPr lang="en-US" sz="1200" b="1" i="0" u="none" strike="noStrike" dirty="0">
                <a:solidFill>
                  <a:schemeClr val="bg1"/>
                </a:solidFill>
                <a:effectLst/>
                <a:latin typeface="Times New Roman" panose="02020603050405020304" pitchFamily="18" charset="0"/>
                <a:cs typeface="Times New Roman" panose="02020603050405020304" pitchFamily="18" charset="0"/>
              </a:rPr>
              <a:t>Actual Result:</a:t>
            </a:r>
            <a:r>
              <a:rPr lang="en-US" sz="1200" b="0" i="0" u="none" strike="noStrike" dirty="0">
                <a:solidFill>
                  <a:schemeClr val="bg1"/>
                </a:solidFill>
                <a:effectLst/>
                <a:latin typeface="Times New Roman" panose="02020603050405020304" pitchFamily="18" charset="0"/>
                <a:cs typeface="Times New Roman" panose="02020603050405020304" pitchFamily="18" charset="0"/>
              </a:rPr>
              <a:t> ✓ PASS</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Oversized input rejected</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Appropriate error message</a:t>
            </a:r>
          </a:p>
          <a:p>
            <a:pPr marL="457200" lvl="1" indent="0" algn="l">
              <a:buNone/>
            </a:pPr>
            <a:r>
              <a:rPr lang="en-US" sz="1200" b="0" i="0" u="none" strike="noStrike" dirty="0">
                <a:solidFill>
                  <a:schemeClr val="bg1"/>
                </a:solidFill>
                <a:effectLst/>
                <a:latin typeface="Times New Roman" panose="02020603050405020304" pitchFamily="18" charset="0"/>
                <a:cs typeface="Times New Roman" panose="02020603050405020304" pitchFamily="18" charset="0"/>
              </a:rPr>
              <a:t>No buffer overflow vulnerability</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161</TotalTime>
  <Words>2019</Words>
  <Application>Microsoft Macintosh PowerPoint</Application>
  <PresentationFormat>Widescreen</PresentationFormat>
  <Paragraphs>378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Udeh, Victor</cp:lastModifiedBy>
  <cp:revision>7</cp:revision>
  <dcterms:created xsi:type="dcterms:W3CDTF">2020-08-19T17:59:24Z</dcterms:created>
  <dcterms:modified xsi:type="dcterms:W3CDTF">2024-12-15T23:33:21Z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