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715" r:id="rId3"/>
    <p:sldId id="717" r:id="rId4"/>
    <p:sldId id="719" r:id="rId5"/>
    <p:sldId id="716" r:id="rId6"/>
    <p:sldId id="732" r:id="rId7"/>
    <p:sldId id="720" r:id="rId8"/>
    <p:sldId id="729" r:id="rId9"/>
    <p:sldId id="721" r:id="rId10"/>
    <p:sldId id="722" r:id="rId11"/>
    <p:sldId id="730" r:id="rId12"/>
    <p:sldId id="724" r:id="rId13"/>
    <p:sldId id="731" r:id="rId14"/>
    <p:sldId id="725" r:id="rId15"/>
    <p:sldId id="727" r:id="rId16"/>
    <p:sldId id="726" r:id="rId17"/>
    <p:sldId id="73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21" d="100"/>
          <a:sy n="121" d="100"/>
        </p:scale>
        <p:origin x="176" y="30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7C1F9F-EEF6-A645-8F35-51CB36F637F7}" type="datetimeFigureOut">
              <a:rPr lang="en-US" smtClean="0"/>
              <a:t>10/16/22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5421B-F359-9B47-A0D2-72D165CECE37}" type="slidenum">
              <a:rPr lang="en-US" smtClean="0"/>
              <a:t>‹#›</a:t>
            </a:fld>
            <a:endParaRPr lang="en-US"/>
          </a:p>
        </p:txBody>
      </p:sp>
    </p:spTree>
    <p:extLst>
      <p:ext uri="{BB962C8B-B14F-4D97-AF65-F5344CB8AC3E}">
        <p14:creationId xmlns:p14="http://schemas.microsoft.com/office/powerpoint/2010/main" val="2475387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2020 pandemic disrupted lives of people around the globe by introducing practices of social distancing and work categorization (essential vs non-essential), which confined individuals to limited spaces of their homes. The unemployment rate climbed to 14.8 percent in April 2020, remained over 10 percent until July 2020, and hovered around 6 percent till April 2021 (Bureau of Labor Statistics (2020-2021)). Job losses and stay at home measures altered the overall lifestyle of people. How did people who lost their jobs and/or stayed at home allocate their time to various daily activities? How did it differ from another notable recession of the century? Were there any differences in time allocation across genders? These are few of the questions that my research seeks to explore and provide evidence for.</a:t>
            </a:r>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2</a:t>
            </a:fld>
            <a:endParaRPr lang="en-US"/>
          </a:p>
        </p:txBody>
      </p:sp>
    </p:spTree>
    <p:extLst>
      <p:ext uri="{BB962C8B-B14F-4D97-AF65-F5344CB8AC3E}">
        <p14:creationId xmlns:p14="http://schemas.microsoft.com/office/powerpoint/2010/main" val="4217788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usage of time use survey data to study individual responses to business cycles has been prevalent in the literature. Aguiar et al. (2013) study the allocation of the foregone market work hours during the Great Recession of 2008 using ATUS data from 2003 to 2010. Approximately 50 percent of these foregone work hours was absorbed by leisure, which labels activities like time spent watching TV and sleeping, followed by approximately 30 percent for home production, which includes household chores and shopping, as well as increased time allocation across categories such as childcare, education, and health. </a:t>
            </a:r>
            <a:r>
              <a:rPr lang="en-US" dirty="0" err="1"/>
              <a:t>Burda</a:t>
            </a:r>
            <a:r>
              <a:rPr lang="en-US" dirty="0"/>
              <a:t> and Hamermesh (2009) use pre-recessionary data from 2003-2006 and find that the unemployed reallocate most of their time toward leisure and personal maintenance rather than household production. The evidence is furthered in Krueger and Mueller (2012), which uses time use data from multiple international sources across 14 countries between an expanded timeline of 1991-2006, and conducts research to estimate job search intensity among unemployed individuals, which is found to be significantly driven by wage dispersions.</a:t>
            </a:r>
          </a:p>
          <a:p>
            <a:r>
              <a:rPr lang="en-US" dirty="0"/>
              <a:t>Recent literature analyzing the pandemic recession has concentrated on the disproportionate job loss of women in the labor market. Alon et al. (2020) discuss the loss of high contact service industries which had greater proportions of women employees. </a:t>
            </a:r>
            <a:r>
              <a:rPr lang="en-US" dirty="0" err="1"/>
              <a:t>Albanesi</a:t>
            </a:r>
            <a:r>
              <a:rPr lang="en-US" dirty="0"/>
              <a:t> and Kim (2021) extend upon that analysis and report that both inflexible and flexible, </a:t>
            </a:r>
            <a:r>
              <a:rPr lang="en-US" dirty="0" err="1"/>
              <a:t>highcontact</a:t>
            </a:r>
            <a:r>
              <a:rPr lang="en-US" dirty="0"/>
              <a:t> occupations, the ones which can be seen as most adversely affected by the pandemic, were primarily female dominated.</a:t>
            </a:r>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3</a:t>
            </a:fld>
            <a:endParaRPr lang="en-US"/>
          </a:p>
        </p:txBody>
      </p:sp>
    </p:spTree>
    <p:extLst>
      <p:ext uri="{BB962C8B-B14F-4D97-AF65-F5344CB8AC3E}">
        <p14:creationId xmlns:p14="http://schemas.microsoft.com/office/powerpoint/2010/main" val="2975888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thesis, I use the American Time Use Survey: Microdata Files (2003-2020), abbreviated as ATUS, to analyze the impact of the pandemic on time allocation of individuals across various categories. This paper is an extension of the paper by Aguiar et al. (2013) which focuses on analysis related with time allocation of the foregone market work hours during the Great Recession. I employ the same definitions of the seven categories as the authors discuss in the paper and use their descriptive statistics for years 2003-2010 for comparison. </a:t>
            </a:r>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4</a:t>
            </a:fld>
            <a:endParaRPr lang="en-US"/>
          </a:p>
        </p:txBody>
      </p:sp>
    </p:spTree>
    <p:extLst>
      <p:ext uri="{BB962C8B-B14F-4D97-AF65-F5344CB8AC3E}">
        <p14:creationId xmlns:p14="http://schemas.microsoft.com/office/powerpoint/2010/main" val="442933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am interested in studying the differences between the Great Recession and the pandemic recession from a time use perspective. This is to distinguish between the lifestyle implications of the two recessions and discuss how the pandemic recession is different than other typical recessions. Second, I want to extend this analysis to research into the variation in time allocation for men and women. Since women were disproportionately affected in the labor market during the pandemic recession, I am interested in estimating the difference in their time use against men, as well as other subgroups – single, married, and mothers with young children.</a:t>
            </a:r>
          </a:p>
          <a:p>
            <a:r>
              <a:rPr lang="en-US" dirty="0"/>
              <a:t>I discuss the implications of my results for business cycle models studying substitution behavior among gender groups and non-separable preferences of people between leisure and market work.</a:t>
            </a:r>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5</a:t>
            </a:fld>
            <a:endParaRPr lang="en-US"/>
          </a:p>
        </p:txBody>
      </p:sp>
    </p:spTree>
    <p:extLst>
      <p:ext uri="{BB962C8B-B14F-4D97-AF65-F5344CB8AC3E}">
        <p14:creationId xmlns:p14="http://schemas.microsoft.com/office/powerpoint/2010/main" val="151159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 an instrumental variables approach to estimate the reallocation of the foregone market work hours across different categories. I instrument individual market work hours by the quarterly average of market hours. By isolating the component of average quarterly market hours correlated with individual market hours, I address measurement error issues related with ATUS’ data collection during the pandemic.</a:t>
            </a:r>
          </a:p>
        </p:txBody>
      </p:sp>
      <p:sp>
        <p:nvSpPr>
          <p:cNvPr id="4" name="Slide Number Placeholder 3"/>
          <p:cNvSpPr>
            <a:spLocks noGrp="1"/>
          </p:cNvSpPr>
          <p:nvPr>
            <p:ph type="sldNum" sz="quarter" idx="5"/>
          </p:nvPr>
        </p:nvSpPr>
        <p:spPr/>
        <p:txBody>
          <a:bodyPr/>
          <a:lstStyle/>
          <a:p>
            <a:pPr>
              <a:defRPr/>
            </a:pPr>
            <a:fld id="{6E074355-CE0D-4C68-A6CB-C364ED71B33B}" type="slidenum">
              <a:rPr lang="en-US" smtClean="0"/>
              <a:pPr>
                <a:defRPr/>
              </a:pPr>
              <a:t>9</a:t>
            </a:fld>
            <a:endParaRPr lang="en-US"/>
          </a:p>
        </p:txBody>
      </p:sp>
    </p:spTree>
    <p:extLst>
      <p:ext uri="{BB962C8B-B14F-4D97-AF65-F5344CB8AC3E}">
        <p14:creationId xmlns:p14="http://schemas.microsoft.com/office/powerpoint/2010/main" val="141825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D92E-6B81-45AF-8D71-E1CB01A133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87BC38-CA15-47B0-AF84-FC2D09E7F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6B52FD-BE2F-433F-9D98-E4E62C0B14B7}"/>
              </a:ext>
            </a:extLst>
          </p:cNvPr>
          <p:cNvSpPr>
            <a:spLocks noGrp="1"/>
          </p:cNvSpPr>
          <p:nvPr>
            <p:ph type="dt" sz="half" idx="10"/>
          </p:nvPr>
        </p:nvSpPr>
        <p:spPr/>
        <p:txBody>
          <a:bodyPr/>
          <a:lstStyle/>
          <a:p>
            <a:fld id="{EDF91E97-DCA8-4D0F-B151-21F8D0831735}" type="datetimeFigureOut">
              <a:rPr lang="en-US" smtClean="0"/>
              <a:t>10/16/22</a:t>
            </a:fld>
            <a:endParaRPr lang="en-US"/>
          </a:p>
        </p:txBody>
      </p:sp>
      <p:sp>
        <p:nvSpPr>
          <p:cNvPr id="5" name="Footer Placeholder 4">
            <a:extLst>
              <a:ext uri="{FF2B5EF4-FFF2-40B4-BE49-F238E27FC236}">
                <a16:creationId xmlns:a16="http://schemas.microsoft.com/office/drawing/2014/main" id="{1C7F2E20-870B-493B-8BC9-8BA80AF93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ACBD7-6707-4AC5-A5E5-EC8B4822B0EA}"/>
              </a:ext>
            </a:extLst>
          </p:cNvPr>
          <p:cNvSpPr>
            <a:spLocks noGrp="1"/>
          </p:cNvSpPr>
          <p:nvPr>
            <p:ph type="sldNum" sz="quarter" idx="12"/>
          </p:nvPr>
        </p:nvSpPr>
        <p:spPr/>
        <p:txBody>
          <a:bodyPr/>
          <a:lstStyle/>
          <a:p>
            <a:fld id="{BDEFCDA2-6417-4044-B18A-F7D01D456791}" type="slidenum">
              <a:rPr lang="en-US" smtClean="0"/>
              <a:t>‹#›</a:t>
            </a:fld>
            <a:endParaRPr lang="en-US"/>
          </a:p>
        </p:txBody>
      </p:sp>
    </p:spTree>
    <p:extLst>
      <p:ext uri="{BB962C8B-B14F-4D97-AF65-F5344CB8AC3E}">
        <p14:creationId xmlns:p14="http://schemas.microsoft.com/office/powerpoint/2010/main" val="380280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E072-79C2-45D5-8D6B-887F6CD099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6A9213-F04C-4A0C-9165-568B637AF0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E57FE-2F86-41A3-9C2B-C18207606E52}"/>
              </a:ext>
            </a:extLst>
          </p:cNvPr>
          <p:cNvSpPr>
            <a:spLocks noGrp="1"/>
          </p:cNvSpPr>
          <p:nvPr>
            <p:ph type="dt" sz="half" idx="10"/>
          </p:nvPr>
        </p:nvSpPr>
        <p:spPr/>
        <p:txBody>
          <a:bodyPr/>
          <a:lstStyle/>
          <a:p>
            <a:fld id="{EDF91E97-DCA8-4D0F-B151-21F8D0831735}" type="datetimeFigureOut">
              <a:rPr lang="en-US" smtClean="0"/>
              <a:t>10/16/22</a:t>
            </a:fld>
            <a:endParaRPr lang="en-US"/>
          </a:p>
        </p:txBody>
      </p:sp>
      <p:sp>
        <p:nvSpPr>
          <p:cNvPr id="5" name="Footer Placeholder 4">
            <a:extLst>
              <a:ext uri="{FF2B5EF4-FFF2-40B4-BE49-F238E27FC236}">
                <a16:creationId xmlns:a16="http://schemas.microsoft.com/office/drawing/2014/main" id="{E0311213-329B-47CE-A7BB-786A17618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B2056-106F-4893-A075-D1A0448C3B4B}"/>
              </a:ext>
            </a:extLst>
          </p:cNvPr>
          <p:cNvSpPr>
            <a:spLocks noGrp="1"/>
          </p:cNvSpPr>
          <p:nvPr>
            <p:ph type="sldNum" sz="quarter" idx="12"/>
          </p:nvPr>
        </p:nvSpPr>
        <p:spPr/>
        <p:txBody>
          <a:bodyPr/>
          <a:lstStyle/>
          <a:p>
            <a:fld id="{BDEFCDA2-6417-4044-B18A-F7D01D456791}" type="slidenum">
              <a:rPr lang="en-US" smtClean="0"/>
              <a:t>‹#›</a:t>
            </a:fld>
            <a:endParaRPr lang="en-US"/>
          </a:p>
        </p:txBody>
      </p:sp>
    </p:spTree>
    <p:extLst>
      <p:ext uri="{BB962C8B-B14F-4D97-AF65-F5344CB8AC3E}">
        <p14:creationId xmlns:p14="http://schemas.microsoft.com/office/powerpoint/2010/main" val="235391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5ACAA5-75A7-4E46-8E33-3BC88B8ACA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142267-AF17-4BB8-97A7-78E2E31B1B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046F1-1149-42C7-930F-C6242D5586C9}"/>
              </a:ext>
            </a:extLst>
          </p:cNvPr>
          <p:cNvSpPr>
            <a:spLocks noGrp="1"/>
          </p:cNvSpPr>
          <p:nvPr>
            <p:ph type="dt" sz="half" idx="10"/>
          </p:nvPr>
        </p:nvSpPr>
        <p:spPr/>
        <p:txBody>
          <a:bodyPr/>
          <a:lstStyle/>
          <a:p>
            <a:fld id="{EDF91E97-DCA8-4D0F-B151-21F8D0831735}" type="datetimeFigureOut">
              <a:rPr lang="en-US" smtClean="0"/>
              <a:t>10/16/22</a:t>
            </a:fld>
            <a:endParaRPr lang="en-US"/>
          </a:p>
        </p:txBody>
      </p:sp>
      <p:sp>
        <p:nvSpPr>
          <p:cNvPr id="5" name="Footer Placeholder 4">
            <a:extLst>
              <a:ext uri="{FF2B5EF4-FFF2-40B4-BE49-F238E27FC236}">
                <a16:creationId xmlns:a16="http://schemas.microsoft.com/office/drawing/2014/main" id="{6EE51C7F-1A3C-45C4-9405-538610173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F695A-C2EC-47E7-848F-CC3F954D792A}"/>
              </a:ext>
            </a:extLst>
          </p:cNvPr>
          <p:cNvSpPr>
            <a:spLocks noGrp="1"/>
          </p:cNvSpPr>
          <p:nvPr>
            <p:ph type="sldNum" sz="quarter" idx="12"/>
          </p:nvPr>
        </p:nvSpPr>
        <p:spPr/>
        <p:txBody>
          <a:bodyPr/>
          <a:lstStyle/>
          <a:p>
            <a:fld id="{BDEFCDA2-6417-4044-B18A-F7D01D456791}" type="slidenum">
              <a:rPr lang="en-US" smtClean="0"/>
              <a:t>‹#›</a:t>
            </a:fld>
            <a:endParaRPr lang="en-US"/>
          </a:p>
        </p:txBody>
      </p:sp>
    </p:spTree>
    <p:extLst>
      <p:ext uri="{BB962C8B-B14F-4D97-AF65-F5344CB8AC3E}">
        <p14:creationId xmlns:p14="http://schemas.microsoft.com/office/powerpoint/2010/main" val="497287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16EB-4060-4AF5-B7BA-D7500F7A3E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0F2CC-A0F5-47AE-8355-67DC40F3AA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BD170-1CE3-4960-AA17-CDF134F3CB1A}"/>
              </a:ext>
            </a:extLst>
          </p:cNvPr>
          <p:cNvSpPr>
            <a:spLocks noGrp="1"/>
          </p:cNvSpPr>
          <p:nvPr>
            <p:ph type="dt" sz="half" idx="10"/>
          </p:nvPr>
        </p:nvSpPr>
        <p:spPr/>
        <p:txBody>
          <a:bodyPr/>
          <a:lstStyle/>
          <a:p>
            <a:fld id="{EDF91E97-DCA8-4D0F-B151-21F8D0831735}" type="datetimeFigureOut">
              <a:rPr lang="en-US" smtClean="0"/>
              <a:t>10/16/22</a:t>
            </a:fld>
            <a:endParaRPr lang="en-US"/>
          </a:p>
        </p:txBody>
      </p:sp>
      <p:sp>
        <p:nvSpPr>
          <p:cNvPr id="5" name="Footer Placeholder 4">
            <a:extLst>
              <a:ext uri="{FF2B5EF4-FFF2-40B4-BE49-F238E27FC236}">
                <a16:creationId xmlns:a16="http://schemas.microsoft.com/office/drawing/2014/main" id="{CFFD7C61-7497-4547-9F03-981F6DBC4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5F58D-8EA1-4ED3-AD63-CC89A81C2D23}"/>
              </a:ext>
            </a:extLst>
          </p:cNvPr>
          <p:cNvSpPr>
            <a:spLocks noGrp="1"/>
          </p:cNvSpPr>
          <p:nvPr>
            <p:ph type="sldNum" sz="quarter" idx="12"/>
          </p:nvPr>
        </p:nvSpPr>
        <p:spPr/>
        <p:txBody>
          <a:bodyPr/>
          <a:lstStyle/>
          <a:p>
            <a:fld id="{BDEFCDA2-6417-4044-B18A-F7D01D456791}" type="slidenum">
              <a:rPr lang="en-US" smtClean="0"/>
              <a:t>‹#›</a:t>
            </a:fld>
            <a:endParaRPr lang="en-US"/>
          </a:p>
        </p:txBody>
      </p:sp>
    </p:spTree>
    <p:extLst>
      <p:ext uri="{BB962C8B-B14F-4D97-AF65-F5344CB8AC3E}">
        <p14:creationId xmlns:p14="http://schemas.microsoft.com/office/powerpoint/2010/main" val="217518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83BF-886C-414E-A611-9179413E6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4603D1-1A61-4B57-938C-EBA08A2D04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A68D04-946F-4477-BC9F-2F3294B244D8}"/>
              </a:ext>
            </a:extLst>
          </p:cNvPr>
          <p:cNvSpPr>
            <a:spLocks noGrp="1"/>
          </p:cNvSpPr>
          <p:nvPr>
            <p:ph type="dt" sz="half" idx="10"/>
          </p:nvPr>
        </p:nvSpPr>
        <p:spPr/>
        <p:txBody>
          <a:bodyPr/>
          <a:lstStyle/>
          <a:p>
            <a:fld id="{EDF91E97-DCA8-4D0F-B151-21F8D0831735}" type="datetimeFigureOut">
              <a:rPr lang="en-US" smtClean="0"/>
              <a:t>10/16/22</a:t>
            </a:fld>
            <a:endParaRPr lang="en-US"/>
          </a:p>
        </p:txBody>
      </p:sp>
      <p:sp>
        <p:nvSpPr>
          <p:cNvPr id="5" name="Footer Placeholder 4">
            <a:extLst>
              <a:ext uri="{FF2B5EF4-FFF2-40B4-BE49-F238E27FC236}">
                <a16:creationId xmlns:a16="http://schemas.microsoft.com/office/drawing/2014/main" id="{DBC92698-D1E2-4DE5-8205-FEE4726E1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B3244-8913-4D77-87D8-CCE27E271327}"/>
              </a:ext>
            </a:extLst>
          </p:cNvPr>
          <p:cNvSpPr>
            <a:spLocks noGrp="1"/>
          </p:cNvSpPr>
          <p:nvPr>
            <p:ph type="sldNum" sz="quarter" idx="12"/>
          </p:nvPr>
        </p:nvSpPr>
        <p:spPr/>
        <p:txBody>
          <a:bodyPr/>
          <a:lstStyle/>
          <a:p>
            <a:fld id="{BDEFCDA2-6417-4044-B18A-F7D01D456791}" type="slidenum">
              <a:rPr lang="en-US" smtClean="0"/>
              <a:t>‹#›</a:t>
            </a:fld>
            <a:endParaRPr lang="en-US"/>
          </a:p>
        </p:txBody>
      </p:sp>
    </p:spTree>
    <p:extLst>
      <p:ext uri="{BB962C8B-B14F-4D97-AF65-F5344CB8AC3E}">
        <p14:creationId xmlns:p14="http://schemas.microsoft.com/office/powerpoint/2010/main" val="118308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E015-8FD4-45A5-AE1C-3E5E7FB8FD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A92E64-3C8E-4260-AB08-9E988F8B33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4C9B98-0773-41E8-8B02-2908FC94E7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03DE36-4252-4234-B337-81B180DB545D}"/>
              </a:ext>
            </a:extLst>
          </p:cNvPr>
          <p:cNvSpPr>
            <a:spLocks noGrp="1"/>
          </p:cNvSpPr>
          <p:nvPr>
            <p:ph type="dt" sz="half" idx="10"/>
          </p:nvPr>
        </p:nvSpPr>
        <p:spPr/>
        <p:txBody>
          <a:bodyPr/>
          <a:lstStyle/>
          <a:p>
            <a:fld id="{EDF91E97-DCA8-4D0F-B151-21F8D0831735}" type="datetimeFigureOut">
              <a:rPr lang="en-US" smtClean="0"/>
              <a:t>10/16/22</a:t>
            </a:fld>
            <a:endParaRPr lang="en-US"/>
          </a:p>
        </p:txBody>
      </p:sp>
      <p:sp>
        <p:nvSpPr>
          <p:cNvPr id="6" name="Footer Placeholder 5">
            <a:extLst>
              <a:ext uri="{FF2B5EF4-FFF2-40B4-BE49-F238E27FC236}">
                <a16:creationId xmlns:a16="http://schemas.microsoft.com/office/drawing/2014/main" id="{4255C5BA-A8E5-41AF-AF67-94DC88C27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B5C9D-2B10-4B60-9BF7-62AFD06B0474}"/>
              </a:ext>
            </a:extLst>
          </p:cNvPr>
          <p:cNvSpPr>
            <a:spLocks noGrp="1"/>
          </p:cNvSpPr>
          <p:nvPr>
            <p:ph type="sldNum" sz="quarter" idx="12"/>
          </p:nvPr>
        </p:nvSpPr>
        <p:spPr/>
        <p:txBody>
          <a:bodyPr/>
          <a:lstStyle/>
          <a:p>
            <a:fld id="{BDEFCDA2-6417-4044-B18A-F7D01D456791}" type="slidenum">
              <a:rPr lang="en-US" smtClean="0"/>
              <a:t>‹#›</a:t>
            </a:fld>
            <a:endParaRPr lang="en-US"/>
          </a:p>
        </p:txBody>
      </p:sp>
    </p:spTree>
    <p:extLst>
      <p:ext uri="{BB962C8B-B14F-4D97-AF65-F5344CB8AC3E}">
        <p14:creationId xmlns:p14="http://schemas.microsoft.com/office/powerpoint/2010/main" val="3985983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3AA8-11A3-4E37-B200-ED248F7AE8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D51BED-30B4-4F51-AFD8-11813E37CE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E2067-A814-4849-A4F1-11BC5E9B4B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21C506-46BB-4AB8-BB78-98C331148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E74793-9F96-4EF9-B81C-FD2078D6FE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F98ED4-60BB-4407-8D0A-6D2C79F7C8AB}"/>
              </a:ext>
            </a:extLst>
          </p:cNvPr>
          <p:cNvSpPr>
            <a:spLocks noGrp="1"/>
          </p:cNvSpPr>
          <p:nvPr>
            <p:ph type="dt" sz="half" idx="10"/>
          </p:nvPr>
        </p:nvSpPr>
        <p:spPr/>
        <p:txBody>
          <a:bodyPr/>
          <a:lstStyle/>
          <a:p>
            <a:fld id="{EDF91E97-DCA8-4D0F-B151-21F8D0831735}" type="datetimeFigureOut">
              <a:rPr lang="en-US" smtClean="0"/>
              <a:t>10/16/22</a:t>
            </a:fld>
            <a:endParaRPr lang="en-US"/>
          </a:p>
        </p:txBody>
      </p:sp>
      <p:sp>
        <p:nvSpPr>
          <p:cNvPr id="8" name="Footer Placeholder 7">
            <a:extLst>
              <a:ext uri="{FF2B5EF4-FFF2-40B4-BE49-F238E27FC236}">
                <a16:creationId xmlns:a16="http://schemas.microsoft.com/office/drawing/2014/main" id="{4FD36D15-466E-49D7-8D2E-CB72F1F752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004C5C-1470-4FD1-863A-0326726AD979}"/>
              </a:ext>
            </a:extLst>
          </p:cNvPr>
          <p:cNvSpPr>
            <a:spLocks noGrp="1"/>
          </p:cNvSpPr>
          <p:nvPr>
            <p:ph type="sldNum" sz="quarter" idx="12"/>
          </p:nvPr>
        </p:nvSpPr>
        <p:spPr/>
        <p:txBody>
          <a:bodyPr/>
          <a:lstStyle/>
          <a:p>
            <a:fld id="{BDEFCDA2-6417-4044-B18A-F7D01D456791}" type="slidenum">
              <a:rPr lang="en-US" smtClean="0"/>
              <a:t>‹#›</a:t>
            </a:fld>
            <a:endParaRPr lang="en-US"/>
          </a:p>
        </p:txBody>
      </p:sp>
    </p:spTree>
    <p:extLst>
      <p:ext uri="{BB962C8B-B14F-4D97-AF65-F5344CB8AC3E}">
        <p14:creationId xmlns:p14="http://schemas.microsoft.com/office/powerpoint/2010/main" val="352409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D56A-9E21-4C59-A9AD-CB1037C13D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DD95F1-9AE5-44D4-977D-9268879ACDAD}"/>
              </a:ext>
            </a:extLst>
          </p:cNvPr>
          <p:cNvSpPr>
            <a:spLocks noGrp="1"/>
          </p:cNvSpPr>
          <p:nvPr>
            <p:ph type="dt" sz="half" idx="10"/>
          </p:nvPr>
        </p:nvSpPr>
        <p:spPr/>
        <p:txBody>
          <a:bodyPr/>
          <a:lstStyle/>
          <a:p>
            <a:fld id="{EDF91E97-DCA8-4D0F-B151-21F8D0831735}" type="datetimeFigureOut">
              <a:rPr lang="en-US" smtClean="0"/>
              <a:t>10/16/22</a:t>
            </a:fld>
            <a:endParaRPr lang="en-US"/>
          </a:p>
        </p:txBody>
      </p:sp>
      <p:sp>
        <p:nvSpPr>
          <p:cNvPr id="4" name="Footer Placeholder 3">
            <a:extLst>
              <a:ext uri="{FF2B5EF4-FFF2-40B4-BE49-F238E27FC236}">
                <a16:creationId xmlns:a16="http://schemas.microsoft.com/office/drawing/2014/main" id="{93AF3C74-B4B1-44E2-886A-54AC4DEE19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804513-67CE-44CD-A6A5-D084C87EE4B1}"/>
              </a:ext>
            </a:extLst>
          </p:cNvPr>
          <p:cNvSpPr>
            <a:spLocks noGrp="1"/>
          </p:cNvSpPr>
          <p:nvPr>
            <p:ph type="sldNum" sz="quarter" idx="12"/>
          </p:nvPr>
        </p:nvSpPr>
        <p:spPr/>
        <p:txBody>
          <a:bodyPr/>
          <a:lstStyle/>
          <a:p>
            <a:fld id="{BDEFCDA2-6417-4044-B18A-F7D01D456791}" type="slidenum">
              <a:rPr lang="en-US" smtClean="0"/>
              <a:t>‹#›</a:t>
            </a:fld>
            <a:endParaRPr lang="en-US"/>
          </a:p>
        </p:txBody>
      </p:sp>
    </p:spTree>
    <p:extLst>
      <p:ext uri="{BB962C8B-B14F-4D97-AF65-F5344CB8AC3E}">
        <p14:creationId xmlns:p14="http://schemas.microsoft.com/office/powerpoint/2010/main" val="122283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81102E-342C-4B65-8EDA-2998585A6FFD}"/>
              </a:ext>
            </a:extLst>
          </p:cNvPr>
          <p:cNvSpPr>
            <a:spLocks noGrp="1"/>
          </p:cNvSpPr>
          <p:nvPr>
            <p:ph type="dt" sz="half" idx="10"/>
          </p:nvPr>
        </p:nvSpPr>
        <p:spPr/>
        <p:txBody>
          <a:bodyPr/>
          <a:lstStyle/>
          <a:p>
            <a:fld id="{EDF91E97-DCA8-4D0F-B151-21F8D0831735}" type="datetimeFigureOut">
              <a:rPr lang="en-US" smtClean="0"/>
              <a:t>10/16/22</a:t>
            </a:fld>
            <a:endParaRPr lang="en-US"/>
          </a:p>
        </p:txBody>
      </p:sp>
      <p:sp>
        <p:nvSpPr>
          <p:cNvPr id="3" name="Footer Placeholder 2">
            <a:extLst>
              <a:ext uri="{FF2B5EF4-FFF2-40B4-BE49-F238E27FC236}">
                <a16:creationId xmlns:a16="http://schemas.microsoft.com/office/drawing/2014/main" id="{5BD293B8-88D0-4972-A01B-C7B045D91A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59CE2D-C7CB-4B9F-9979-4FACD01E97AC}"/>
              </a:ext>
            </a:extLst>
          </p:cNvPr>
          <p:cNvSpPr>
            <a:spLocks noGrp="1"/>
          </p:cNvSpPr>
          <p:nvPr>
            <p:ph type="sldNum" sz="quarter" idx="12"/>
          </p:nvPr>
        </p:nvSpPr>
        <p:spPr/>
        <p:txBody>
          <a:bodyPr/>
          <a:lstStyle/>
          <a:p>
            <a:fld id="{BDEFCDA2-6417-4044-B18A-F7D01D456791}" type="slidenum">
              <a:rPr lang="en-US" smtClean="0"/>
              <a:t>‹#›</a:t>
            </a:fld>
            <a:endParaRPr lang="en-US"/>
          </a:p>
        </p:txBody>
      </p:sp>
    </p:spTree>
    <p:extLst>
      <p:ext uri="{BB962C8B-B14F-4D97-AF65-F5344CB8AC3E}">
        <p14:creationId xmlns:p14="http://schemas.microsoft.com/office/powerpoint/2010/main" val="315665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95825-9545-420A-B1B2-EF37E8DD04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AAB9AD-B080-4F75-A351-2B01B55352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9B8839-FA1E-4962-89D4-C54B93D72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3E45E-22D6-464B-8BD2-F21C604F9B10}"/>
              </a:ext>
            </a:extLst>
          </p:cNvPr>
          <p:cNvSpPr>
            <a:spLocks noGrp="1"/>
          </p:cNvSpPr>
          <p:nvPr>
            <p:ph type="dt" sz="half" idx="10"/>
          </p:nvPr>
        </p:nvSpPr>
        <p:spPr/>
        <p:txBody>
          <a:bodyPr/>
          <a:lstStyle/>
          <a:p>
            <a:fld id="{EDF91E97-DCA8-4D0F-B151-21F8D0831735}" type="datetimeFigureOut">
              <a:rPr lang="en-US" smtClean="0"/>
              <a:t>10/16/22</a:t>
            </a:fld>
            <a:endParaRPr lang="en-US"/>
          </a:p>
        </p:txBody>
      </p:sp>
      <p:sp>
        <p:nvSpPr>
          <p:cNvPr id="6" name="Footer Placeholder 5">
            <a:extLst>
              <a:ext uri="{FF2B5EF4-FFF2-40B4-BE49-F238E27FC236}">
                <a16:creationId xmlns:a16="http://schemas.microsoft.com/office/drawing/2014/main" id="{A6E5A8A5-EF16-46EF-8680-9862510EA3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DC7146-1479-49AA-A609-5AF68F669464}"/>
              </a:ext>
            </a:extLst>
          </p:cNvPr>
          <p:cNvSpPr>
            <a:spLocks noGrp="1"/>
          </p:cNvSpPr>
          <p:nvPr>
            <p:ph type="sldNum" sz="quarter" idx="12"/>
          </p:nvPr>
        </p:nvSpPr>
        <p:spPr/>
        <p:txBody>
          <a:bodyPr/>
          <a:lstStyle/>
          <a:p>
            <a:fld id="{BDEFCDA2-6417-4044-B18A-F7D01D456791}" type="slidenum">
              <a:rPr lang="en-US" smtClean="0"/>
              <a:t>‹#›</a:t>
            </a:fld>
            <a:endParaRPr lang="en-US"/>
          </a:p>
        </p:txBody>
      </p:sp>
    </p:spTree>
    <p:extLst>
      <p:ext uri="{BB962C8B-B14F-4D97-AF65-F5344CB8AC3E}">
        <p14:creationId xmlns:p14="http://schemas.microsoft.com/office/powerpoint/2010/main" val="413287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09B9-6E89-4E67-933E-158AD6BB6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B1A3B9-74EA-46C6-B0FE-BE60697F2F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E97B1A-60EB-4755-8A5F-179819E70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D0F4FB-5AE1-476A-979C-435F70130840}"/>
              </a:ext>
            </a:extLst>
          </p:cNvPr>
          <p:cNvSpPr>
            <a:spLocks noGrp="1"/>
          </p:cNvSpPr>
          <p:nvPr>
            <p:ph type="dt" sz="half" idx="10"/>
          </p:nvPr>
        </p:nvSpPr>
        <p:spPr/>
        <p:txBody>
          <a:bodyPr/>
          <a:lstStyle/>
          <a:p>
            <a:fld id="{EDF91E97-DCA8-4D0F-B151-21F8D0831735}" type="datetimeFigureOut">
              <a:rPr lang="en-US" smtClean="0"/>
              <a:t>10/16/22</a:t>
            </a:fld>
            <a:endParaRPr lang="en-US"/>
          </a:p>
        </p:txBody>
      </p:sp>
      <p:sp>
        <p:nvSpPr>
          <p:cNvPr id="6" name="Footer Placeholder 5">
            <a:extLst>
              <a:ext uri="{FF2B5EF4-FFF2-40B4-BE49-F238E27FC236}">
                <a16:creationId xmlns:a16="http://schemas.microsoft.com/office/drawing/2014/main" id="{A957F5BA-F69D-4E2F-8ACF-DE7A1E9D0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48860-522E-445D-B02C-0853C76E0664}"/>
              </a:ext>
            </a:extLst>
          </p:cNvPr>
          <p:cNvSpPr>
            <a:spLocks noGrp="1"/>
          </p:cNvSpPr>
          <p:nvPr>
            <p:ph type="sldNum" sz="quarter" idx="12"/>
          </p:nvPr>
        </p:nvSpPr>
        <p:spPr/>
        <p:txBody>
          <a:bodyPr/>
          <a:lstStyle/>
          <a:p>
            <a:fld id="{BDEFCDA2-6417-4044-B18A-F7D01D456791}" type="slidenum">
              <a:rPr lang="en-US" smtClean="0"/>
              <a:t>‹#›</a:t>
            </a:fld>
            <a:endParaRPr lang="en-US"/>
          </a:p>
        </p:txBody>
      </p:sp>
    </p:spTree>
    <p:extLst>
      <p:ext uri="{BB962C8B-B14F-4D97-AF65-F5344CB8AC3E}">
        <p14:creationId xmlns:p14="http://schemas.microsoft.com/office/powerpoint/2010/main" val="2348216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F8518B-B25A-4049-B469-E825A9FFCC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30E0BD-3982-404E-9830-D12F5769C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D84C51-2C20-47B0-91C0-CB5E3551F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91E97-DCA8-4D0F-B151-21F8D0831735}" type="datetimeFigureOut">
              <a:rPr lang="en-US" smtClean="0"/>
              <a:t>10/16/22</a:t>
            </a:fld>
            <a:endParaRPr lang="en-US"/>
          </a:p>
        </p:txBody>
      </p:sp>
      <p:sp>
        <p:nvSpPr>
          <p:cNvPr id="5" name="Footer Placeholder 4">
            <a:extLst>
              <a:ext uri="{FF2B5EF4-FFF2-40B4-BE49-F238E27FC236}">
                <a16:creationId xmlns:a16="http://schemas.microsoft.com/office/drawing/2014/main" id="{B71949B9-1989-4D80-A7D3-486BA34B6A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D67126-5028-4D76-9ADE-4BAD7C0BE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FCDA2-6417-4044-B18A-F7D01D456791}" type="slidenum">
              <a:rPr lang="en-US" smtClean="0"/>
              <a:t>‹#›</a:t>
            </a:fld>
            <a:endParaRPr lang="en-US"/>
          </a:p>
        </p:txBody>
      </p:sp>
    </p:spTree>
    <p:extLst>
      <p:ext uri="{BB962C8B-B14F-4D97-AF65-F5344CB8AC3E}">
        <p14:creationId xmlns:p14="http://schemas.microsoft.com/office/powerpoint/2010/main" val="286056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himaniverma@utexas.edu"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03F88-B53F-4562-9092-B3C9ABF02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E7CA7F-ADDA-426D-AE10-4B3C34D217E9}"/>
              </a:ext>
            </a:extLst>
          </p:cNvPr>
          <p:cNvSpPr>
            <a:spLocks noGrp="1"/>
          </p:cNvSpPr>
          <p:nvPr>
            <p:ph type="ctrTitle"/>
          </p:nvPr>
        </p:nvSpPr>
        <p:spPr>
          <a:xfrm>
            <a:off x="1277815" y="1041400"/>
            <a:ext cx="9636369" cy="2387600"/>
          </a:xfrm>
        </p:spPr>
        <p:txBody>
          <a:bodyPr/>
          <a:lstStyle/>
          <a:p>
            <a:r>
              <a:rPr lang="en-US" dirty="0">
                <a:solidFill>
                  <a:schemeClr val="bg1"/>
                </a:solidFill>
              </a:rPr>
              <a:t>Time Use During the Pandemic</a:t>
            </a:r>
          </a:p>
        </p:txBody>
      </p:sp>
      <p:sp>
        <p:nvSpPr>
          <p:cNvPr id="3" name="Subtitle 2">
            <a:extLst>
              <a:ext uri="{FF2B5EF4-FFF2-40B4-BE49-F238E27FC236}">
                <a16:creationId xmlns:a16="http://schemas.microsoft.com/office/drawing/2014/main" id="{C733F832-E109-4B42-8DBF-BF0F7EFEF773}"/>
              </a:ext>
            </a:extLst>
          </p:cNvPr>
          <p:cNvSpPr>
            <a:spLocks noGrp="1"/>
          </p:cNvSpPr>
          <p:nvPr>
            <p:ph type="subTitle" idx="1"/>
          </p:nvPr>
        </p:nvSpPr>
        <p:spPr/>
        <p:txBody>
          <a:bodyPr/>
          <a:lstStyle/>
          <a:p>
            <a:r>
              <a:rPr lang="en-US" dirty="0">
                <a:solidFill>
                  <a:schemeClr val="bg1"/>
                </a:solidFill>
              </a:rPr>
              <a:t>Differences from the Great Recession and Gender Gaps</a:t>
            </a:r>
          </a:p>
          <a:p>
            <a:endParaRPr lang="en-US" dirty="0">
              <a:solidFill>
                <a:schemeClr val="bg1"/>
              </a:solidFill>
            </a:endParaRPr>
          </a:p>
          <a:p>
            <a:r>
              <a:rPr lang="en-US" dirty="0" err="1">
                <a:solidFill>
                  <a:schemeClr val="bg1"/>
                </a:solidFill>
              </a:rPr>
              <a:t>Himani</a:t>
            </a:r>
            <a:r>
              <a:rPr lang="en-US" dirty="0">
                <a:solidFill>
                  <a:schemeClr val="bg1"/>
                </a:solidFill>
              </a:rPr>
              <a:t> Verma</a:t>
            </a:r>
          </a:p>
        </p:txBody>
      </p:sp>
    </p:spTree>
    <p:extLst>
      <p:ext uri="{BB962C8B-B14F-4D97-AF65-F5344CB8AC3E}">
        <p14:creationId xmlns:p14="http://schemas.microsoft.com/office/powerpoint/2010/main" val="122565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D9FF-C2A9-AF65-0F22-F8B1AD8A0361}"/>
              </a:ext>
            </a:extLst>
          </p:cNvPr>
          <p:cNvSpPr>
            <a:spLocks noGrp="1"/>
          </p:cNvSpPr>
          <p:nvPr>
            <p:ph type="title"/>
          </p:nvPr>
        </p:nvSpPr>
        <p:spPr/>
        <p:txBody>
          <a:bodyPr/>
          <a:lstStyle/>
          <a:p>
            <a:r>
              <a:rPr lang="en-US" dirty="0"/>
              <a:t>Results: Comparison w/ GR</a:t>
            </a:r>
          </a:p>
        </p:txBody>
      </p:sp>
      <p:pic>
        <p:nvPicPr>
          <p:cNvPr id="4" name="Content Placeholder 3">
            <a:extLst>
              <a:ext uri="{FF2B5EF4-FFF2-40B4-BE49-F238E27FC236}">
                <a16:creationId xmlns:a16="http://schemas.microsoft.com/office/drawing/2014/main" id="{8E2C9C6C-A972-DDDE-EAF7-4E079C1D9252}"/>
              </a:ext>
            </a:extLst>
          </p:cNvPr>
          <p:cNvPicPr>
            <a:picLocks noGrp="1" noChangeAspect="1"/>
          </p:cNvPicPr>
          <p:nvPr>
            <p:ph idx="1"/>
          </p:nvPr>
        </p:nvPicPr>
        <p:blipFill>
          <a:blip r:embed="rId2"/>
          <a:stretch>
            <a:fillRect/>
          </a:stretch>
        </p:blipFill>
        <p:spPr>
          <a:xfrm>
            <a:off x="101601" y="2311400"/>
            <a:ext cx="6395783" cy="3886200"/>
          </a:xfrm>
          <a:prstGeom prst="rect">
            <a:avLst/>
          </a:prstGeom>
        </p:spPr>
      </p:pic>
      <p:pic>
        <p:nvPicPr>
          <p:cNvPr id="5" name="Picture 4">
            <a:extLst>
              <a:ext uri="{FF2B5EF4-FFF2-40B4-BE49-F238E27FC236}">
                <a16:creationId xmlns:a16="http://schemas.microsoft.com/office/drawing/2014/main" id="{328049DA-B571-88D9-1032-0B34195488A9}"/>
              </a:ext>
            </a:extLst>
          </p:cNvPr>
          <p:cNvPicPr>
            <a:picLocks noChangeAspect="1"/>
          </p:cNvPicPr>
          <p:nvPr/>
        </p:nvPicPr>
        <p:blipFill>
          <a:blip r:embed="rId3"/>
          <a:stretch>
            <a:fillRect/>
          </a:stretch>
        </p:blipFill>
        <p:spPr>
          <a:xfrm>
            <a:off x="6201768" y="2380441"/>
            <a:ext cx="5747197" cy="3886200"/>
          </a:xfrm>
          <a:prstGeom prst="rect">
            <a:avLst/>
          </a:prstGeom>
        </p:spPr>
      </p:pic>
      <p:sp>
        <p:nvSpPr>
          <p:cNvPr id="7" name="Rectangle 6">
            <a:extLst>
              <a:ext uri="{FF2B5EF4-FFF2-40B4-BE49-F238E27FC236}">
                <a16:creationId xmlns:a16="http://schemas.microsoft.com/office/drawing/2014/main" id="{499146C3-384A-9DDD-A1EC-D743EF0369E3}"/>
              </a:ext>
            </a:extLst>
          </p:cNvPr>
          <p:cNvSpPr/>
          <p:nvPr/>
        </p:nvSpPr>
        <p:spPr>
          <a:xfrm>
            <a:off x="5287368" y="4323541"/>
            <a:ext cx="914400" cy="1874059"/>
          </a:xfrm>
          <a:prstGeom prst="rect">
            <a:avLst/>
          </a:prstGeom>
          <a:noFill/>
          <a:ln w="3810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solidFill>
                  <a:schemeClr val="tx2"/>
                </a:solidFill>
              </a:ln>
            </a:endParaRPr>
          </a:p>
        </p:txBody>
      </p:sp>
      <p:sp>
        <p:nvSpPr>
          <p:cNvPr id="8" name="Rectangle 7">
            <a:extLst>
              <a:ext uri="{FF2B5EF4-FFF2-40B4-BE49-F238E27FC236}">
                <a16:creationId xmlns:a16="http://schemas.microsoft.com/office/drawing/2014/main" id="{65A10B47-2DE3-11D0-3B00-47C49F6F9441}"/>
              </a:ext>
            </a:extLst>
          </p:cNvPr>
          <p:cNvSpPr/>
          <p:nvPr/>
        </p:nvSpPr>
        <p:spPr>
          <a:xfrm>
            <a:off x="6374891" y="2364277"/>
            <a:ext cx="5400952" cy="914400"/>
          </a:xfrm>
          <a:prstGeom prst="rect">
            <a:avLst/>
          </a:prstGeom>
          <a:noFill/>
          <a:ln w="3810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solidFill>
                  <a:schemeClr val="tx2"/>
                </a:solidFill>
              </a:ln>
            </a:endParaRPr>
          </a:p>
        </p:txBody>
      </p:sp>
      <p:sp>
        <p:nvSpPr>
          <p:cNvPr id="9" name="Rectangle 8">
            <a:extLst>
              <a:ext uri="{FF2B5EF4-FFF2-40B4-BE49-F238E27FC236}">
                <a16:creationId xmlns:a16="http://schemas.microsoft.com/office/drawing/2014/main" id="{889C33BA-5B34-5CDE-166A-EECA92DA439B}"/>
              </a:ext>
            </a:extLst>
          </p:cNvPr>
          <p:cNvSpPr/>
          <p:nvPr/>
        </p:nvSpPr>
        <p:spPr>
          <a:xfrm>
            <a:off x="6436137" y="3656561"/>
            <a:ext cx="5400952" cy="483639"/>
          </a:xfrm>
          <a:prstGeom prst="rect">
            <a:avLst/>
          </a:prstGeom>
          <a:noFill/>
          <a:ln w="3810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solidFill>
                  <a:schemeClr val="tx2"/>
                </a:solidFill>
              </a:ln>
            </a:endParaRPr>
          </a:p>
        </p:txBody>
      </p:sp>
      <p:sp>
        <p:nvSpPr>
          <p:cNvPr id="11" name="Rectangle 10">
            <a:extLst>
              <a:ext uri="{FF2B5EF4-FFF2-40B4-BE49-F238E27FC236}">
                <a16:creationId xmlns:a16="http://schemas.microsoft.com/office/drawing/2014/main" id="{E0608950-A853-9573-AEFC-9663A09A3F2A}"/>
              </a:ext>
            </a:extLst>
          </p:cNvPr>
          <p:cNvSpPr/>
          <p:nvPr/>
        </p:nvSpPr>
        <p:spPr>
          <a:xfrm>
            <a:off x="6436137" y="5783003"/>
            <a:ext cx="5400952" cy="483639"/>
          </a:xfrm>
          <a:prstGeom prst="rect">
            <a:avLst/>
          </a:prstGeom>
          <a:noFill/>
          <a:ln w="3810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solidFill>
                  <a:schemeClr val="tx2"/>
                </a:solidFill>
              </a:ln>
            </a:endParaRPr>
          </a:p>
        </p:txBody>
      </p:sp>
      <p:sp>
        <p:nvSpPr>
          <p:cNvPr id="12" name="Rectangle 11">
            <a:extLst>
              <a:ext uri="{FF2B5EF4-FFF2-40B4-BE49-F238E27FC236}">
                <a16:creationId xmlns:a16="http://schemas.microsoft.com/office/drawing/2014/main" id="{732C6602-CE80-F954-69EA-CF9F35A2BAF5}"/>
              </a:ext>
            </a:extLst>
          </p:cNvPr>
          <p:cNvSpPr/>
          <p:nvPr/>
        </p:nvSpPr>
        <p:spPr>
          <a:xfrm>
            <a:off x="331365" y="3339581"/>
            <a:ext cx="4850236" cy="983961"/>
          </a:xfrm>
          <a:prstGeom prst="rect">
            <a:avLst/>
          </a:prstGeom>
          <a:noFill/>
          <a:ln w="38100">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n>
                <a:solidFill>
                  <a:schemeClr val="tx2"/>
                </a:solidFill>
              </a:ln>
            </a:endParaRPr>
          </a:p>
        </p:txBody>
      </p:sp>
    </p:spTree>
    <p:extLst>
      <p:ext uri="{BB962C8B-B14F-4D97-AF65-F5344CB8AC3E}">
        <p14:creationId xmlns:p14="http://schemas.microsoft.com/office/powerpoint/2010/main" val="312887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2772-5622-33B8-1E1D-6FBA4524C28B}"/>
              </a:ext>
            </a:extLst>
          </p:cNvPr>
          <p:cNvSpPr>
            <a:spLocks noGrp="1"/>
          </p:cNvSpPr>
          <p:nvPr>
            <p:ph type="title"/>
          </p:nvPr>
        </p:nvSpPr>
        <p:spPr/>
        <p:txBody>
          <a:bodyPr/>
          <a:lstStyle/>
          <a:p>
            <a:r>
              <a:rPr lang="en-US" dirty="0"/>
              <a:t>Results: Gender Gaps</a:t>
            </a:r>
          </a:p>
        </p:txBody>
      </p:sp>
      <p:sp>
        <p:nvSpPr>
          <p:cNvPr id="3" name="Content Placeholder 2">
            <a:extLst>
              <a:ext uri="{FF2B5EF4-FFF2-40B4-BE49-F238E27FC236}">
                <a16:creationId xmlns:a16="http://schemas.microsoft.com/office/drawing/2014/main" id="{336FDEAF-2E54-C33D-D54B-C784D644FC6B}"/>
              </a:ext>
            </a:extLst>
          </p:cNvPr>
          <p:cNvSpPr>
            <a:spLocks noGrp="1"/>
          </p:cNvSpPr>
          <p:nvPr>
            <p:ph idx="1"/>
          </p:nvPr>
        </p:nvSpPr>
        <p:spPr>
          <a:xfrm>
            <a:off x="609600" y="2362200"/>
            <a:ext cx="4876800" cy="3886200"/>
          </a:xfrm>
        </p:spPr>
        <p:txBody>
          <a:bodyPr>
            <a:normAutofit/>
          </a:bodyPr>
          <a:lstStyle/>
          <a:p>
            <a:r>
              <a:rPr lang="en-US" dirty="0"/>
              <a:t>Men spent more time on home ownership </a:t>
            </a:r>
          </a:p>
          <a:p>
            <a:r>
              <a:rPr lang="en-US" dirty="0"/>
              <a:t>Among leisure, TV watching hours for men, while women substituted more hours to sleeping</a:t>
            </a:r>
          </a:p>
          <a:p>
            <a:r>
              <a:rPr lang="en-US" dirty="0"/>
              <a:t>Women devoted more time to education than men</a:t>
            </a:r>
          </a:p>
        </p:txBody>
      </p:sp>
      <p:pic>
        <p:nvPicPr>
          <p:cNvPr id="4" name="Content Placeholder 3">
            <a:extLst>
              <a:ext uri="{FF2B5EF4-FFF2-40B4-BE49-F238E27FC236}">
                <a16:creationId xmlns:a16="http://schemas.microsoft.com/office/drawing/2014/main" id="{9F9E2501-F14E-96A0-56EA-CC50DC58CC07}"/>
              </a:ext>
            </a:extLst>
          </p:cNvPr>
          <p:cNvPicPr>
            <a:picLocks noChangeAspect="1"/>
          </p:cNvPicPr>
          <p:nvPr/>
        </p:nvPicPr>
        <p:blipFill>
          <a:blip r:embed="rId2"/>
          <a:stretch>
            <a:fillRect/>
          </a:stretch>
        </p:blipFill>
        <p:spPr>
          <a:xfrm>
            <a:off x="5689600" y="2388095"/>
            <a:ext cx="5772584" cy="3886200"/>
          </a:xfrm>
          <a:prstGeom prst="rect">
            <a:avLst/>
          </a:prstGeom>
        </p:spPr>
      </p:pic>
      <p:pic>
        <p:nvPicPr>
          <p:cNvPr id="5" name="Picture 4">
            <a:extLst>
              <a:ext uri="{FF2B5EF4-FFF2-40B4-BE49-F238E27FC236}">
                <a16:creationId xmlns:a16="http://schemas.microsoft.com/office/drawing/2014/main" id="{025F819E-F3FA-F40F-CCD7-380C21CF896D}"/>
              </a:ext>
            </a:extLst>
          </p:cNvPr>
          <p:cNvPicPr>
            <a:picLocks noChangeAspect="1"/>
          </p:cNvPicPr>
          <p:nvPr/>
        </p:nvPicPr>
        <p:blipFill rotWithShape="1">
          <a:blip r:embed="rId3"/>
          <a:srcRect t="16649"/>
          <a:stretch/>
        </p:blipFill>
        <p:spPr>
          <a:xfrm>
            <a:off x="5750560" y="6281584"/>
            <a:ext cx="5772584" cy="402336"/>
          </a:xfrm>
          <a:prstGeom prst="rect">
            <a:avLst/>
          </a:prstGeom>
        </p:spPr>
      </p:pic>
      <p:pic>
        <p:nvPicPr>
          <p:cNvPr id="6" name="Content Placeholder 3">
            <a:extLst>
              <a:ext uri="{FF2B5EF4-FFF2-40B4-BE49-F238E27FC236}">
                <a16:creationId xmlns:a16="http://schemas.microsoft.com/office/drawing/2014/main" id="{933749EB-2797-1C67-F835-7A1E35318337}"/>
              </a:ext>
            </a:extLst>
          </p:cNvPr>
          <p:cNvPicPr>
            <a:picLocks noChangeAspect="1"/>
          </p:cNvPicPr>
          <p:nvPr/>
        </p:nvPicPr>
        <p:blipFill rotWithShape="1">
          <a:blip r:embed="rId4"/>
          <a:srcRect t="5909" b="84314"/>
          <a:stretch/>
        </p:blipFill>
        <p:spPr>
          <a:xfrm>
            <a:off x="5438961" y="2004481"/>
            <a:ext cx="6395783" cy="379969"/>
          </a:xfrm>
          <a:prstGeom prst="rect">
            <a:avLst/>
          </a:prstGeom>
        </p:spPr>
      </p:pic>
    </p:spTree>
    <p:extLst>
      <p:ext uri="{BB962C8B-B14F-4D97-AF65-F5344CB8AC3E}">
        <p14:creationId xmlns:p14="http://schemas.microsoft.com/office/powerpoint/2010/main" val="279819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26DC-1825-D9AA-216B-F1D2F5C31E0C}"/>
              </a:ext>
            </a:extLst>
          </p:cNvPr>
          <p:cNvSpPr>
            <a:spLocks noGrp="1"/>
          </p:cNvSpPr>
          <p:nvPr>
            <p:ph type="title"/>
          </p:nvPr>
        </p:nvSpPr>
        <p:spPr/>
        <p:txBody>
          <a:bodyPr/>
          <a:lstStyle/>
          <a:p>
            <a:r>
              <a:rPr lang="en-US" dirty="0"/>
              <a:t>Results: Female Subgroups</a:t>
            </a:r>
          </a:p>
        </p:txBody>
      </p:sp>
      <p:sp>
        <p:nvSpPr>
          <p:cNvPr id="11" name="Content Placeholder 10">
            <a:extLst>
              <a:ext uri="{FF2B5EF4-FFF2-40B4-BE49-F238E27FC236}">
                <a16:creationId xmlns:a16="http://schemas.microsoft.com/office/drawing/2014/main" id="{1976F0B6-8F67-E30B-E888-7DF067DF496D}"/>
              </a:ext>
            </a:extLst>
          </p:cNvPr>
          <p:cNvSpPr>
            <a:spLocks noGrp="1"/>
          </p:cNvSpPr>
          <p:nvPr>
            <p:ph idx="1"/>
          </p:nvPr>
        </p:nvSpPr>
        <p:spPr/>
        <p:txBody>
          <a:bodyPr>
            <a:normAutofit/>
          </a:bodyPr>
          <a:lstStyle/>
          <a:p>
            <a:r>
              <a:rPr lang="en-US" sz="3200" dirty="0"/>
              <a:t>Single vs Married women:</a:t>
            </a:r>
          </a:p>
          <a:p>
            <a:pPr lvl="1"/>
            <a:r>
              <a:rPr lang="en-US" sz="2667" dirty="0"/>
              <a:t>Married women spent less time on job-search (-1.387*)</a:t>
            </a:r>
          </a:p>
          <a:p>
            <a:pPr lvl="1"/>
            <a:r>
              <a:rPr lang="en-US" sz="2667" dirty="0"/>
              <a:t>Single women substituted about 11.34 percent of their foregone work hours to childcare</a:t>
            </a:r>
          </a:p>
          <a:p>
            <a:pPr lvl="2"/>
            <a:r>
              <a:rPr lang="en-US" sz="2400" dirty="0"/>
              <a:t>Married women spent -15.626 hours less</a:t>
            </a:r>
          </a:p>
          <a:p>
            <a:pPr lvl="1"/>
            <a:r>
              <a:rPr lang="en-US" sz="2667" dirty="0"/>
              <a:t>Increase in childcare is offset by decrease in non-market work activities and increase in sleeping</a:t>
            </a:r>
          </a:p>
        </p:txBody>
      </p:sp>
    </p:spTree>
    <p:extLst>
      <p:ext uri="{BB962C8B-B14F-4D97-AF65-F5344CB8AC3E}">
        <p14:creationId xmlns:p14="http://schemas.microsoft.com/office/powerpoint/2010/main" val="4110824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26DC-1825-D9AA-216B-F1D2F5C31E0C}"/>
              </a:ext>
            </a:extLst>
          </p:cNvPr>
          <p:cNvSpPr>
            <a:spLocks noGrp="1"/>
          </p:cNvSpPr>
          <p:nvPr>
            <p:ph type="title"/>
          </p:nvPr>
        </p:nvSpPr>
        <p:spPr/>
        <p:txBody>
          <a:bodyPr/>
          <a:lstStyle/>
          <a:p>
            <a:r>
              <a:rPr lang="en-US" dirty="0"/>
              <a:t>Results: Female Subgroups</a:t>
            </a:r>
          </a:p>
        </p:txBody>
      </p:sp>
      <p:sp>
        <p:nvSpPr>
          <p:cNvPr id="11" name="Content Placeholder 10">
            <a:extLst>
              <a:ext uri="{FF2B5EF4-FFF2-40B4-BE49-F238E27FC236}">
                <a16:creationId xmlns:a16="http://schemas.microsoft.com/office/drawing/2014/main" id="{1976F0B6-8F67-E30B-E888-7DF067DF496D}"/>
              </a:ext>
            </a:extLst>
          </p:cNvPr>
          <p:cNvSpPr>
            <a:spLocks noGrp="1"/>
          </p:cNvSpPr>
          <p:nvPr>
            <p:ph idx="1"/>
          </p:nvPr>
        </p:nvSpPr>
        <p:spPr/>
        <p:txBody>
          <a:bodyPr>
            <a:normAutofit/>
          </a:bodyPr>
          <a:lstStyle/>
          <a:p>
            <a:r>
              <a:rPr lang="en-US" sz="3733" dirty="0"/>
              <a:t>Single vs Married women with young children:</a:t>
            </a:r>
          </a:p>
          <a:p>
            <a:pPr lvl="1"/>
            <a:r>
              <a:rPr lang="en-US" sz="3200" dirty="0"/>
              <a:t>Single women substituted about 16.38 percent of their foregone work hours to childcare</a:t>
            </a:r>
          </a:p>
          <a:p>
            <a:pPr lvl="2"/>
            <a:r>
              <a:rPr lang="en-US" sz="2667" dirty="0"/>
              <a:t>No significant changes for married women</a:t>
            </a:r>
          </a:p>
          <a:p>
            <a:pPr lvl="1"/>
            <a:r>
              <a:rPr lang="en-US" sz="3200" dirty="0"/>
              <a:t>Married women spent more time on non-market work than leisure</a:t>
            </a:r>
          </a:p>
        </p:txBody>
      </p:sp>
    </p:spTree>
    <p:extLst>
      <p:ext uri="{BB962C8B-B14F-4D97-AF65-F5344CB8AC3E}">
        <p14:creationId xmlns:p14="http://schemas.microsoft.com/office/powerpoint/2010/main" val="1905152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BDE1-A898-9011-F369-8ACEBA46A1F6}"/>
              </a:ext>
            </a:extLst>
          </p:cNvPr>
          <p:cNvSpPr>
            <a:spLocks noGrp="1"/>
          </p:cNvSpPr>
          <p:nvPr>
            <p:ph type="title"/>
          </p:nvPr>
        </p:nvSpPr>
        <p:spPr/>
        <p:txBody>
          <a:bodyPr/>
          <a:lstStyle/>
          <a:p>
            <a:r>
              <a:rPr lang="en-US" dirty="0"/>
              <a:t>Robustness Checks</a:t>
            </a:r>
          </a:p>
        </p:txBody>
      </p:sp>
      <p:sp>
        <p:nvSpPr>
          <p:cNvPr id="3" name="Content Placeholder 2">
            <a:extLst>
              <a:ext uri="{FF2B5EF4-FFF2-40B4-BE49-F238E27FC236}">
                <a16:creationId xmlns:a16="http://schemas.microsoft.com/office/drawing/2014/main" id="{92B0EB2D-7DC6-43DC-3897-EEEB7B4AF425}"/>
              </a:ext>
            </a:extLst>
          </p:cNvPr>
          <p:cNvSpPr>
            <a:spLocks noGrp="1"/>
          </p:cNvSpPr>
          <p:nvPr>
            <p:ph idx="1"/>
          </p:nvPr>
        </p:nvSpPr>
        <p:spPr/>
        <p:txBody>
          <a:bodyPr>
            <a:normAutofit/>
          </a:bodyPr>
          <a:lstStyle/>
          <a:p>
            <a:r>
              <a:rPr lang="en-US" sz="3200" dirty="0"/>
              <a:t>Intensive Margins</a:t>
            </a:r>
          </a:p>
          <a:p>
            <a:r>
              <a:rPr lang="en-US" sz="3200" dirty="0"/>
              <a:t>The comparisons across the changes in responsiveness of market work hours when conditioned on employment status show that the </a:t>
            </a:r>
            <a:r>
              <a:rPr lang="en-US" sz="3200" b="1" dirty="0"/>
              <a:t>reallocation of market work time is stable across different labor market states</a:t>
            </a:r>
            <a:r>
              <a:rPr lang="en-US" sz="3200" dirty="0"/>
              <a:t> across both the recession periods as well as during the pandemic period</a:t>
            </a:r>
          </a:p>
        </p:txBody>
      </p:sp>
    </p:spTree>
    <p:extLst>
      <p:ext uri="{BB962C8B-B14F-4D97-AF65-F5344CB8AC3E}">
        <p14:creationId xmlns:p14="http://schemas.microsoft.com/office/powerpoint/2010/main" val="3363262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16CD5-207B-4AA8-58EE-BA82697748C6}"/>
              </a:ext>
            </a:extLst>
          </p:cNvPr>
          <p:cNvSpPr>
            <a:spLocks noGrp="1"/>
          </p:cNvSpPr>
          <p:nvPr>
            <p:ph type="title"/>
          </p:nvPr>
        </p:nvSpPr>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A3B00C84-F317-2134-B112-2F7E438066C5}"/>
              </a:ext>
            </a:extLst>
          </p:cNvPr>
          <p:cNvSpPr>
            <a:spLocks noGrp="1"/>
          </p:cNvSpPr>
          <p:nvPr>
            <p:ph idx="1"/>
          </p:nvPr>
        </p:nvSpPr>
        <p:spPr/>
        <p:txBody>
          <a:bodyPr>
            <a:normAutofit/>
          </a:bodyPr>
          <a:lstStyle/>
          <a:p>
            <a:r>
              <a:rPr lang="en-US" sz="3200" dirty="0"/>
              <a:t>Substitution of foregone market hours mostly to leisure, especially watching TV and sleeping</a:t>
            </a:r>
          </a:p>
          <a:p>
            <a:r>
              <a:rPr lang="en-US" sz="3200" dirty="0"/>
              <a:t>Non-market work activities also increased</a:t>
            </a:r>
          </a:p>
          <a:p>
            <a:r>
              <a:rPr lang="en-US" sz="3200" dirty="0"/>
              <a:t>Decrease in hours spent on outdoor activities, like shopping and civic and religious activities</a:t>
            </a:r>
          </a:p>
          <a:p>
            <a:r>
              <a:rPr lang="en-US" sz="3200" dirty="0"/>
              <a:t>Females: childcare results are significant for single women, especially with young children</a:t>
            </a:r>
          </a:p>
        </p:txBody>
      </p:sp>
    </p:spTree>
    <p:extLst>
      <p:ext uri="{BB962C8B-B14F-4D97-AF65-F5344CB8AC3E}">
        <p14:creationId xmlns:p14="http://schemas.microsoft.com/office/powerpoint/2010/main" val="2901032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87C2-594F-FCDA-32E5-D7DBE77A52C6}"/>
              </a:ext>
            </a:extLst>
          </p:cNvPr>
          <p:cNvSpPr>
            <a:spLocks noGrp="1"/>
          </p:cNvSpPr>
          <p:nvPr>
            <p:ph type="title"/>
          </p:nvPr>
        </p:nvSpPr>
        <p:spPr/>
        <p:txBody>
          <a:bodyPr/>
          <a:lstStyle/>
          <a:p>
            <a:r>
              <a:rPr lang="en-US" dirty="0"/>
              <a:t>Further Research</a:t>
            </a:r>
          </a:p>
        </p:txBody>
      </p:sp>
      <p:sp>
        <p:nvSpPr>
          <p:cNvPr id="3" name="Content Placeholder 2">
            <a:extLst>
              <a:ext uri="{FF2B5EF4-FFF2-40B4-BE49-F238E27FC236}">
                <a16:creationId xmlns:a16="http://schemas.microsoft.com/office/drawing/2014/main" id="{A3D36D9F-F3A2-4058-12BD-F603BE7B1FDB}"/>
              </a:ext>
            </a:extLst>
          </p:cNvPr>
          <p:cNvSpPr>
            <a:spLocks noGrp="1"/>
          </p:cNvSpPr>
          <p:nvPr>
            <p:ph idx="1"/>
          </p:nvPr>
        </p:nvSpPr>
        <p:spPr/>
        <p:txBody>
          <a:bodyPr/>
          <a:lstStyle/>
          <a:p>
            <a:r>
              <a:rPr lang="en-US" sz="3733" dirty="0"/>
              <a:t>Data was restricted to 7.5 months of data for the pandemic period – 2021 results can reveal stronger patterns</a:t>
            </a:r>
          </a:p>
          <a:p>
            <a:r>
              <a:rPr lang="en-US" sz="3733" dirty="0"/>
              <a:t>Controlling for COVID specific variables – family infection rates, stimulus payments, etc.</a:t>
            </a:r>
            <a:endParaRPr lang="en-US" dirty="0"/>
          </a:p>
          <a:p>
            <a:endParaRPr lang="en-US" dirty="0"/>
          </a:p>
        </p:txBody>
      </p:sp>
    </p:spTree>
    <p:extLst>
      <p:ext uri="{BB962C8B-B14F-4D97-AF65-F5344CB8AC3E}">
        <p14:creationId xmlns:p14="http://schemas.microsoft.com/office/powerpoint/2010/main" val="425684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03F88-B53F-4562-9092-B3C9ABF02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E7CA7F-ADDA-426D-AE10-4B3C34D217E9}"/>
              </a:ext>
            </a:extLst>
          </p:cNvPr>
          <p:cNvSpPr>
            <a:spLocks noGrp="1"/>
          </p:cNvSpPr>
          <p:nvPr>
            <p:ph type="ctrTitle"/>
          </p:nvPr>
        </p:nvSpPr>
        <p:spPr>
          <a:xfrm>
            <a:off x="1277815" y="1041400"/>
            <a:ext cx="9636369" cy="2387600"/>
          </a:xfrm>
        </p:spPr>
        <p:txBody>
          <a:bodyPr/>
          <a:lstStyle/>
          <a:p>
            <a:r>
              <a:rPr lang="en-US" dirty="0">
                <a:solidFill>
                  <a:schemeClr val="bg1"/>
                </a:solidFill>
              </a:rPr>
              <a:t>Thank you!</a:t>
            </a:r>
          </a:p>
        </p:txBody>
      </p:sp>
      <p:sp>
        <p:nvSpPr>
          <p:cNvPr id="3" name="Subtitle 2">
            <a:extLst>
              <a:ext uri="{FF2B5EF4-FFF2-40B4-BE49-F238E27FC236}">
                <a16:creationId xmlns:a16="http://schemas.microsoft.com/office/drawing/2014/main" id="{C733F832-E109-4B42-8DBF-BF0F7EFEF773}"/>
              </a:ext>
            </a:extLst>
          </p:cNvPr>
          <p:cNvSpPr>
            <a:spLocks noGrp="1"/>
          </p:cNvSpPr>
          <p:nvPr>
            <p:ph type="subTitle" idx="1"/>
          </p:nvPr>
        </p:nvSpPr>
        <p:spPr/>
        <p:txBody>
          <a:bodyPr/>
          <a:lstStyle/>
          <a:p>
            <a:r>
              <a:rPr lang="en-US" dirty="0" err="1">
                <a:solidFill>
                  <a:schemeClr val="bg1"/>
                </a:solidFill>
              </a:rPr>
              <a:t>Himani</a:t>
            </a:r>
            <a:r>
              <a:rPr lang="en-US" dirty="0">
                <a:solidFill>
                  <a:schemeClr val="bg1"/>
                </a:solidFill>
              </a:rPr>
              <a:t> Verma (</a:t>
            </a:r>
            <a:r>
              <a:rPr lang="en-US" dirty="0">
                <a:solidFill>
                  <a:schemeClr val="bg1"/>
                </a:solidFill>
                <a:hlinkClick r:id="rId3"/>
              </a:rPr>
              <a:t>himaniverma@utexas.edu</a:t>
            </a:r>
            <a:r>
              <a:rPr lang="en-US" dirty="0">
                <a:solidFill>
                  <a:schemeClr val="bg1"/>
                </a:solidFill>
              </a:rPr>
              <a:t>)</a:t>
            </a:r>
          </a:p>
          <a:p>
            <a:r>
              <a:rPr lang="en-US" dirty="0">
                <a:solidFill>
                  <a:schemeClr val="bg1"/>
                </a:solidFill>
              </a:rPr>
              <a:t>The University of Texas at Austin</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38545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2DE7-D4A1-09E4-973F-DD75BA73CF7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31A5BA4-15F6-158D-7C10-0ED4B5D02903}"/>
              </a:ext>
            </a:extLst>
          </p:cNvPr>
          <p:cNvSpPr>
            <a:spLocks noGrp="1"/>
          </p:cNvSpPr>
          <p:nvPr>
            <p:ph idx="1"/>
          </p:nvPr>
        </p:nvSpPr>
        <p:spPr/>
        <p:txBody>
          <a:bodyPr>
            <a:normAutofit/>
          </a:bodyPr>
          <a:lstStyle/>
          <a:p>
            <a:r>
              <a:rPr lang="en-US" sz="3733" dirty="0"/>
              <a:t>Pandemic disrupted lives and changed lifestyles</a:t>
            </a:r>
          </a:p>
          <a:p>
            <a:pPr lvl="1"/>
            <a:r>
              <a:rPr lang="en-US" sz="3200" dirty="0"/>
              <a:t>Social distancing policies restricted people to their homes</a:t>
            </a:r>
          </a:p>
          <a:p>
            <a:pPr lvl="1"/>
            <a:r>
              <a:rPr lang="en-US" sz="3200" dirty="0"/>
              <a:t>Unemployment rate climbed 14.8 percent</a:t>
            </a:r>
          </a:p>
          <a:p>
            <a:r>
              <a:rPr lang="en-US" sz="3733" dirty="0"/>
              <a:t>How did people reallocate time that they didn’t work across other categories?</a:t>
            </a:r>
          </a:p>
        </p:txBody>
      </p:sp>
    </p:spTree>
    <p:extLst>
      <p:ext uri="{BB962C8B-B14F-4D97-AF65-F5344CB8AC3E}">
        <p14:creationId xmlns:p14="http://schemas.microsoft.com/office/powerpoint/2010/main" val="186106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6AD9-3A47-62F0-0DAC-4C59BAD51940}"/>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E02B59F6-4DAD-21DC-39EE-C5090D253F50}"/>
              </a:ext>
            </a:extLst>
          </p:cNvPr>
          <p:cNvSpPr>
            <a:spLocks noGrp="1"/>
          </p:cNvSpPr>
          <p:nvPr>
            <p:ph idx="1"/>
          </p:nvPr>
        </p:nvSpPr>
        <p:spPr/>
        <p:txBody>
          <a:bodyPr>
            <a:normAutofit/>
          </a:bodyPr>
          <a:lstStyle/>
          <a:p>
            <a:r>
              <a:rPr lang="en-US" sz="3733" dirty="0"/>
              <a:t>Time use studies:</a:t>
            </a:r>
          </a:p>
          <a:p>
            <a:pPr lvl="1"/>
            <a:r>
              <a:rPr lang="en-US" sz="3200" dirty="0"/>
              <a:t>Studies on allocation of time to different activities during the Great Recession: Aguiar et al. (2013)</a:t>
            </a:r>
          </a:p>
          <a:p>
            <a:r>
              <a:rPr lang="en-US" sz="3733" dirty="0"/>
              <a:t>Pandemic period literature:</a:t>
            </a:r>
          </a:p>
          <a:p>
            <a:pPr lvl="1"/>
            <a:r>
              <a:rPr lang="en-US" sz="3200" dirty="0"/>
              <a:t>Women’s employment in Pandemic recessions: Alon et al. (2020, 2021)</a:t>
            </a:r>
          </a:p>
          <a:p>
            <a:pPr lvl="1"/>
            <a:r>
              <a:rPr lang="en-US" sz="3200" dirty="0"/>
              <a:t>Women with children affected due to school and daycare closures: </a:t>
            </a:r>
            <a:r>
              <a:rPr lang="en-US" sz="3200" dirty="0" err="1"/>
              <a:t>Albanesi</a:t>
            </a:r>
            <a:r>
              <a:rPr lang="en-US" sz="3200" dirty="0"/>
              <a:t> and Kim (2021)</a:t>
            </a:r>
          </a:p>
          <a:p>
            <a:endParaRPr lang="en-US" dirty="0"/>
          </a:p>
        </p:txBody>
      </p:sp>
    </p:spTree>
    <p:extLst>
      <p:ext uri="{BB962C8B-B14F-4D97-AF65-F5344CB8AC3E}">
        <p14:creationId xmlns:p14="http://schemas.microsoft.com/office/powerpoint/2010/main" val="96771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6034-4485-3BFD-3E4F-3B02023F488F}"/>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06B1672-C3EC-9E57-E17D-53BADDF10AAE}"/>
              </a:ext>
            </a:extLst>
          </p:cNvPr>
          <p:cNvSpPr>
            <a:spLocks noGrp="1"/>
          </p:cNvSpPr>
          <p:nvPr>
            <p:ph idx="1"/>
          </p:nvPr>
        </p:nvSpPr>
        <p:spPr/>
        <p:txBody>
          <a:bodyPr>
            <a:normAutofit/>
          </a:bodyPr>
          <a:lstStyle/>
          <a:p>
            <a:r>
              <a:rPr lang="en-US" sz="3733" dirty="0"/>
              <a:t>BLS American Time Use Survey: 2003-2020</a:t>
            </a:r>
          </a:p>
          <a:p>
            <a:r>
              <a:rPr lang="en-US" sz="3733" dirty="0"/>
              <a:t>Category definitions as in Aguiar et al. (2013)</a:t>
            </a:r>
          </a:p>
          <a:p>
            <a:pPr lvl="1"/>
            <a:r>
              <a:rPr lang="en-US" sz="3200" dirty="0"/>
              <a:t>Market work</a:t>
            </a:r>
          </a:p>
          <a:p>
            <a:pPr lvl="1"/>
            <a:r>
              <a:rPr lang="en-US" sz="3200" dirty="0"/>
              <a:t>Job Search</a:t>
            </a:r>
          </a:p>
          <a:p>
            <a:pPr lvl="1"/>
            <a:r>
              <a:rPr lang="en-US" sz="3200" dirty="0"/>
              <a:t>Childcare</a:t>
            </a:r>
          </a:p>
          <a:p>
            <a:pPr lvl="1"/>
            <a:r>
              <a:rPr lang="en-US" sz="3200" dirty="0"/>
              <a:t>Non-market work</a:t>
            </a:r>
          </a:p>
          <a:p>
            <a:pPr lvl="1"/>
            <a:r>
              <a:rPr lang="en-US" sz="3200" dirty="0"/>
              <a:t>Leisure</a:t>
            </a:r>
          </a:p>
          <a:p>
            <a:pPr lvl="1"/>
            <a:r>
              <a:rPr lang="en-US" sz="3200" dirty="0"/>
              <a:t>Other</a:t>
            </a:r>
          </a:p>
        </p:txBody>
      </p:sp>
    </p:spTree>
    <p:extLst>
      <p:ext uri="{BB962C8B-B14F-4D97-AF65-F5344CB8AC3E}">
        <p14:creationId xmlns:p14="http://schemas.microsoft.com/office/powerpoint/2010/main" val="279640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5926-5494-39C1-2D16-18E8FB4AD943}"/>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FF6FBD65-9523-34DD-3562-A02505D954B9}"/>
              </a:ext>
            </a:extLst>
          </p:cNvPr>
          <p:cNvSpPr>
            <a:spLocks noGrp="1"/>
          </p:cNvSpPr>
          <p:nvPr>
            <p:ph idx="1"/>
          </p:nvPr>
        </p:nvSpPr>
        <p:spPr/>
        <p:txBody>
          <a:bodyPr>
            <a:normAutofit/>
          </a:bodyPr>
          <a:lstStyle/>
          <a:p>
            <a:r>
              <a:rPr lang="en-US" sz="3733" dirty="0"/>
              <a:t>How do the lifestyle differences compare to the Great Recession?</a:t>
            </a:r>
          </a:p>
          <a:p>
            <a:r>
              <a:rPr lang="en-US" sz="3733" dirty="0"/>
              <a:t>The Pandemic Recession disproportionately affected women</a:t>
            </a:r>
          </a:p>
          <a:p>
            <a:pPr lvl="1"/>
            <a:r>
              <a:rPr lang="en-US" sz="3200" dirty="0"/>
              <a:t>How did the two gender groups substitute market work to other categories?</a:t>
            </a:r>
          </a:p>
        </p:txBody>
      </p:sp>
    </p:spTree>
    <p:extLst>
      <p:ext uri="{BB962C8B-B14F-4D97-AF65-F5344CB8AC3E}">
        <p14:creationId xmlns:p14="http://schemas.microsoft.com/office/powerpoint/2010/main" val="283606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61AD-D00B-AC27-662D-5A1DCCDCDF58}"/>
              </a:ext>
            </a:extLst>
          </p:cNvPr>
          <p:cNvSpPr>
            <a:spLocks noGrp="1"/>
          </p:cNvSpPr>
          <p:nvPr>
            <p:ph type="title"/>
          </p:nvPr>
        </p:nvSpPr>
        <p:spPr/>
        <p:txBody>
          <a:bodyPr/>
          <a:lstStyle/>
          <a:p>
            <a:r>
              <a:rPr lang="en-US" dirty="0"/>
              <a:t>Importance</a:t>
            </a:r>
          </a:p>
        </p:txBody>
      </p:sp>
      <p:sp>
        <p:nvSpPr>
          <p:cNvPr id="3" name="Content Placeholder 2">
            <a:extLst>
              <a:ext uri="{FF2B5EF4-FFF2-40B4-BE49-F238E27FC236}">
                <a16:creationId xmlns:a16="http://schemas.microsoft.com/office/drawing/2014/main" id="{C8EA4884-F800-691B-B6C2-0ADB5F82E893}"/>
              </a:ext>
            </a:extLst>
          </p:cNvPr>
          <p:cNvSpPr>
            <a:spLocks noGrp="1"/>
          </p:cNvSpPr>
          <p:nvPr>
            <p:ph idx="1"/>
          </p:nvPr>
        </p:nvSpPr>
        <p:spPr/>
        <p:txBody>
          <a:bodyPr/>
          <a:lstStyle/>
          <a:p>
            <a:r>
              <a:rPr lang="en-US" sz="3733" dirty="0"/>
              <a:t>Business cycle models studying:</a:t>
            </a:r>
          </a:p>
          <a:p>
            <a:pPr lvl="1"/>
            <a:r>
              <a:rPr lang="en-US" sz="3200" dirty="0"/>
              <a:t>Non-separable preferences of people between leisure and market work</a:t>
            </a:r>
          </a:p>
          <a:p>
            <a:pPr lvl="1"/>
            <a:r>
              <a:rPr lang="en-US" sz="3200" dirty="0"/>
              <a:t>Substitution behavior among gender groups</a:t>
            </a:r>
          </a:p>
          <a:p>
            <a:pPr marL="0" indent="0">
              <a:buNone/>
            </a:pPr>
            <a:endParaRPr lang="en-US" dirty="0"/>
          </a:p>
        </p:txBody>
      </p:sp>
    </p:spTree>
    <p:extLst>
      <p:ext uri="{BB962C8B-B14F-4D97-AF65-F5344CB8AC3E}">
        <p14:creationId xmlns:p14="http://schemas.microsoft.com/office/powerpoint/2010/main" val="64962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314F-FDE2-E61A-9B29-A9DA12B4A4E4}"/>
              </a:ext>
            </a:extLst>
          </p:cNvPr>
          <p:cNvSpPr>
            <a:spLocks noGrp="1"/>
          </p:cNvSpPr>
          <p:nvPr>
            <p:ph type="title"/>
          </p:nvPr>
        </p:nvSpPr>
        <p:spPr/>
        <p:txBody>
          <a:bodyPr/>
          <a:lstStyle/>
          <a:p>
            <a:r>
              <a:rPr lang="en-US" dirty="0"/>
              <a:t>Descriptive Statistics</a:t>
            </a:r>
          </a:p>
        </p:txBody>
      </p:sp>
      <p:pic>
        <p:nvPicPr>
          <p:cNvPr id="19" name="Picture 18">
            <a:extLst>
              <a:ext uri="{FF2B5EF4-FFF2-40B4-BE49-F238E27FC236}">
                <a16:creationId xmlns:a16="http://schemas.microsoft.com/office/drawing/2014/main" id="{B2BC4091-D4E4-0AB3-79B4-3DBB35BAE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02" y="2341517"/>
            <a:ext cx="5928805" cy="3353552"/>
          </a:xfrm>
          <a:prstGeom prst="rect">
            <a:avLst/>
          </a:prstGeom>
        </p:spPr>
      </p:pic>
      <p:pic>
        <p:nvPicPr>
          <p:cNvPr id="21" name="Picture 20">
            <a:extLst>
              <a:ext uri="{FF2B5EF4-FFF2-40B4-BE49-F238E27FC236}">
                <a16:creationId xmlns:a16="http://schemas.microsoft.com/office/drawing/2014/main" id="{C0EC6199-7013-7996-1DEC-F62D2A78A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208" y="2276012"/>
            <a:ext cx="6136825" cy="3484563"/>
          </a:xfrm>
          <a:prstGeom prst="rect">
            <a:avLst/>
          </a:prstGeom>
        </p:spPr>
      </p:pic>
    </p:spTree>
    <p:extLst>
      <p:ext uri="{BB962C8B-B14F-4D97-AF65-F5344CB8AC3E}">
        <p14:creationId xmlns:p14="http://schemas.microsoft.com/office/powerpoint/2010/main" val="89897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6F1B410A-AB4F-6086-A069-2D4375324C6B}"/>
              </a:ext>
            </a:extLst>
          </p:cNvPr>
          <p:cNvPicPr>
            <a:picLocks noChangeAspect="1"/>
          </p:cNvPicPr>
          <p:nvPr/>
        </p:nvPicPr>
        <p:blipFill rotWithShape="1">
          <a:blip r:embed="rId2">
            <a:extLst>
              <a:ext uri="{28A0092B-C50C-407E-A947-70E740481C1C}">
                <a14:useLocalDpi xmlns:a14="http://schemas.microsoft.com/office/drawing/2010/main" val="0"/>
              </a:ext>
            </a:extLst>
          </a:blip>
          <a:srcRect r="24619" b="6332"/>
          <a:stretch/>
        </p:blipFill>
        <p:spPr>
          <a:xfrm>
            <a:off x="1250870" y="584200"/>
            <a:ext cx="4438733" cy="3174949"/>
          </a:xfrm>
          <a:prstGeom prst="rect">
            <a:avLst/>
          </a:prstGeom>
        </p:spPr>
      </p:pic>
      <p:pic>
        <p:nvPicPr>
          <p:cNvPr id="25" name="Picture 24">
            <a:extLst>
              <a:ext uri="{FF2B5EF4-FFF2-40B4-BE49-F238E27FC236}">
                <a16:creationId xmlns:a16="http://schemas.microsoft.com/office/drawing/2014/main" id="{46E91619-F253-A201-4629-5F923DA24D9F}"/>
              </a:ext>
            </a:extLst>
          </p:cNvPr>
          <p:cNvPicPr>
            <a:picLocks noChangeAspect="1"/>
          </p:cNvPicPr>
          <p:nvPr/>
        </p:nvPicPr>
        <p:blipFill rotWithShape="1">
          <a:blip r:embed="rId3">
            <a:extLst>
              <a:ext uri="{28A0092B-C50C-407E-A947-70E740481C1C}">
                <a14:useLocalDpi xmlns:a14="http://schemas.microsoft.com/office/drawing/2010/main" val="0"/>
              </a:ext>
            </a:extLst>
          </a:blip>
          <a:srcRect r="25497" b="6333"/>
          <a:stretch/>
        </p:blipFill>
        <p:spPr>
          <a:xfrm>
            <a:off x="6502400" y="584202"/>
            <a:ext cx="4438731" cy="3174949"/>
          </a:xfrm>
          <a:prstGeom prst="rect">
            <a:avLst/>
          </a:prstGeom>
        </p:spPr>
      </p:pic>
      <p:pic>
        <p:nvPicPr>
          <p:cNvPr id="27" name="Picture 26">
            <a:extLst>
              <a:ext uri="{FF2B5EF4-FFF2-40B4-BE49-F238E27FC236}">
                <a16:creationId xmlns:a16="http://schemas.microsoft.com/office/drawing/2014/main" id="{2DCE9EE0-4727-7834-2DC7-4208EEBB8C24}"/>
              </a:ext>
            </a:extLst>
          </p:cNvPr>
          <p:cNvPicPr>
            <a:picLocks noChangeAspect="1"/>
          </p:cNvPicPr>
          <p:nvPr/>
        </p:nvPicPr>
        <p:blipFill rotWithShape="1">
          <a:blip r:embed="rId4">
            <a:extLst>
              <a:ext uri="{28A0092B-C50C-407E-A947-70E740481C1C}">
                <a14:useLocalDpi xmlns:a14="http://schemas.microsoft.com/office/drawing/2010/main" val="0"/>
              </a:ext>
            </a:extLst>
          </a:blip>
          <a:srcRect b="5870"/>
          <a:stretch/>
        </p:blipFill>
        <p:spPr>
          <a:xfrm>
            <a:off x="3682218" y="3759151"/>
            <a:ext cx="5640365" cy="3098851"/>
          </a:xfrm>
          <a:prstGeom prst="rect">
            <a:avLst/>
          </a:prstGeom>
        </p:spPr>
      </p:pic>
    </p:spTree>
    <p:extLst>
      <p:ext uri="{BB962C8B-B14F-4D97-AF65-F5344CB8AC3E}">
        <p14:creationId xmlns:p14="http://schemas.microsoft.com/office/powerpoint/2010/main" val="122622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ADE1-DF63-7C12-75F1-44511C3B4D03}"/>
              </a:ext>
            </a:extLst>
          </p:cNvPr>
          <p:cNvSpPr>
            <a:spLocks noGrp="1"/>
          </p:cNvSpPr>
          <p:nvPr>
            <p:ph type="title"/>
          </p:nvPr>
        </p:nvSpPr>
        <p:spPr/>
        <p:txBody>
          <a:bodyPr/>
          <a:lstStyle/>
          <a:p>
            <a:r>
              <a:rPr lang="en-US" dirty="0"/>
              <a:t>Empirical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2B6116-F2EC-8EF8-4E1D-74408052969A}"/>
                  </a:ext>
                </a:extLst>
              </p:cNvPr>
              <p:cNvSpPr>
                <a:spLocks noGrp="1"/>
              </p:cNvSpPr>
              <p:nvPr>
                <p:ph idx="1"/>
              </p:nvPr>
            </p:nvSpPr>
            <p:spPr/>
            <p:txBody>
              <a:bodyPr>
                <a:normAutofit lnSpcReduction="10000"/>
              </a:bodyPr>
              <a:lstStyle/>
              <a:p>
                <a:r>
                  <a:rPr lang="en-US" b="0" dirty="0"/>
                  <a:t>IV regression: Individual work hours on </a:t>
                </a:r>
                <a:r>
                  <a:rPr lang="en-US" dirty="0"/>
                  <a:t>q</a:t>
                </a:r>
                <a:r>
                  <a:rPr lang="en-US" b="0" dirty="0"/>
                  <a:t>uarterly averages</a:t>
                </a:r>
              </a:p>
              <a:p>
                <a:r>
                  <a:rPr lang="en-US" b="0" dirty="0"/>
                  <a:t>Base: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𝜏</m:t>
                        </m:r>
                      </m:e>
                      <m:sub>
                        <m:r>
                          <a:rPr lang="en-US" b="0" i="1" smtClean="0">
                            <a:latin typeface="Cambria Math" panose="02040503050406030204" pitchFamily="18" charset="0"/>
                          </a:rPr>
                          <m:t>𝑖𝑡</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𝛼</m:t>
                        </m:r>
                      </m:e>
                      <m:sup>
                        <m:r>
                          <a:rPr lang="en-US" b="0" i="1" smtClean="0">
                            <a:latin typeface="Cambria Math" panose="02040503050406030204" pitchFamily="18" charset="0"/>
                          </a:rPr>
                          <m:t>𝑗</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𝑗</m:t>
                        </m:r>
                      </m:sup>
                    </m:s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𝜏</m:t>
                        </m:r>
                      </m:e>
                      <m:sub>
                        <m:r>
                          <a:rPr lang="en-US" b="0" i="1" smtClean="0">
                            <a:latin typeface="Cambria Math" panose="02040503050406030204" pitchFamily="18" charset="0"/>
                          </a:rPr>
                          <m:t>𝑡</m:t>
                        </m:r>
                      </m:sub>
                      <m:sup>
                        <m:r>
                          <a:rPr lang="en-US" b="0" i="1" smtClean="0">
                            <a:latin typeface="Cambria Math" panose="02040503050406030204" pitchFamily="18" charset="0"/>
                          </a:rPr>
                          <m:t>′</m:t>
                        </m:r>
                        <m:r>
                          <a:rPr lang="en-US" b="0" i="1" smtClean="0">
                            <a:latin typeface="Cambria Math" panose="02040503050406030204" pitchFamily="18" charset="0"/>
                          </a:rPr>
                          <m:t>𝑚𝑎𝑟𝑘𝑒𝑡</m:t>
                        </m:r>
                      </m:sup>
                    </m:sSubSup>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𝑋</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up>
                        <m:r>
                          <a:rPr lang="en-US" b="0" i="1" smtClean="0">
                            <a:latin typeface="Cambria Math" panose="02040503050406030204" pitchFamily="18" charset="0"/>
                          </a:rPr>
                          <m:t>𝑗</m:t>
                        </m:r>
                      </m:sup>
                    </m:sSubSup>
                  </m:oMath>
                </a14:m>
                <a:endParaRPr lang="en-US" b="0" dirty="0"/>
              </a:p>
              <a:p>
                <a:r>
                  <a:rPr lang="en-US" dirty="0"/>
                  <a:t>Pandemic: Years 2017-2020</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𝜏</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𝑗</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𝑗</m:t>
                          </m:r>
                        </m:sup>
                      </m:sSup>
                      <m:sSubSup>
                        <m:sSubSupPr>
                          <m:ctrlPr>
                            <a:rPr lang="en-US" i="1">
                              <a:latin typeface="Cambria Math" panose="02040503050406030204" pitchFamily="18" charset="0"/>
                            </a:rPr>
                          </m:ctrlPr>
                        </m:sSubSupPr>
                        <m:e>
                          <m:r>
                            <a:rPr lang="en-US" i="1">
                              <a:latin typeface="Cambria Math" panose="02040503050406030204" pitchFamily="18" charset="0"/>
                            </a:rPr>
                            <m:t>𝜏</m:t>
                          </m:r>
                        </m:e>
                        <m:sub>
                          <m:r>
                            <a:rPr lang="en-US" i="1">
                              <a:latin typeface="Cambria Math" panose="02040503050406030204" pitchFamily="18" charset="0"/>
                            </a:rPr>
                            <m:t>𝑡</m:t>
                          </m:r>
                        </m:sub>
                        <m:sup>
                          <m:r>
                            <a:rPr lang="en-US" i="1">
                              <a:latin typeface="Cambria Math" panose="02040503050406030204" pitchFamily="18" charset="0"/>
                            </a:rPr>
                            <m:t>′</m:t>
                          </m:r>
                          <m:r>
                            <a:rPr lang="en-US" i="1">
                              <a:latin typeface="Cambria Math" panose="02040503050406030204" pitchFamily="18" charset="0"/>
                            </a:rPr>
                            <m:t>𝑚𝑎𝑟𝑘𝑒𝑡</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b="0" i="1" smtClean="0">
                          <a:latin typeface="Cambria Math" panose="02040503050406030204" pitchFamily="18" charset="0"/>
                        </a:rPr>
                        <m:t>𝑃𝑎𝑛𝑑𝑒𝑚𝑖𝑐</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𝛿</m:t>
                          </m:r>
                        </m:e>
                        <m:sub>
                          <m:r>
                            <a:rPr lang="en-US" b="0" i="1" smtClean="0">
                              <a:latin typeface="Cambria Math" panose="02040503050406030204" pitchFamily="18" charset="0"/>
                            </a:rPr>
                            <m:t>𝑡</m:t>
                          </m:r>
                        </m:sub>
                        <m:sup>
                          <m:r>
                            <a:rPr lang="en-US" b="0" i="1" smtClean="0">
                              <a:latin typeface="Cambria Math" panose="02040503050406030204" pitchFamily="18" charset="0"/>
                            </a:rPr>
                            <m:t>𝑗</m:t>
                          </m:r>
                        </m:sup>
                      </m:sSubSup>
                      <m:r>
                        <a:rPr lang="en-US" b="0" i="1" smtClean="0">
                          <a:latin typeface="Cambria Math" panose="02040503050406030204" pitchFamily="18" charset="0"/>
                        </a:rPr>
                        <m:t>𝑃𝑎𝑛𝑑𝑒𝑚𝑖𝑐</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𝜏</m:t>
                          </m:r>
                        </m:e>
                        <m:sub>
                          <m:r>
                            <a:rPr lang="en-US" b="0" i="1" smtClean="0">
                              <a:latin typeface="Cambria Math" panose="02040503050406030204" pitchFamily="18" charset="0"/>
                            </a:rPr>
                            <m:t>𝑡</m:t>
                          </m:r>
                        </m:sub>
                        <m:sup>
                          <m:r>
                            <a:rPr lang="en-US" b="0" i="1" smtClean="0">
                              <a:latin typeface="Cambria Math" panose="02040503050406030204" pitchFamily="18" charset="0"/>
                            </a:rPr>
                            <m:t>′</m:t>
                          </m:r>
                          <m:r>
                            <a:rPr lang="en-US" b="0" i="1" smtClean="0">
                              <a:latin typeface="Cambria Math" panose="02040503050406030204" pitchFamily="18" charset="0"/>
                            </a:rPr>
                            <m:t>𝑚𝑎𝑟𝑘𝑒𝑡</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𝜖</m:t>
                          </m:r>
                        </m:e>
                        <m:sub>
                          <m:r>
                            <a:rPr lang="en-US" i="1">
                              <a:latin typeface="Cambria Math" panose="02040503050406030204" pitchFamily="18" charset="0"/>
                            </a:rPr>
                            <m:t>𝑖𝑡</m:t>
                          </m:r>
                        </m:sub>
                        <m:sup>
                          <m:r>
                            <a:rPr lang="en-US" i="1">
                              <a:latin typeface="Cambria Math" panose="02040503050406030204" pitchFamily="18" charset="0"/>
                            </a:rPr>
                            <m:t>𝑗</m:t>
                          </m:r>
                        </m:sup>
                      </m:sSubSup>
                    </m:oMath>
                  </m:oMathPara>
                </a14:m>
                <a:endParaRPr lang="en-US" b="0" dirty="0"/>
              </a:p>
              <a:p>
                <a:pPr marL="0" indent="0">
                  <a:buNone/>
                </a:pPr>
                <a:endParaRPr lang="en-US" b="0" dirty="0"/>
              </a:p>
              <a:p>
                <a:r>
                  <a:rPr lang="en-US" dirty="0"/>
                  <a:t>Female and Interactions with female/married</a:t>
                </a:r>
              </a:p>
              <a:p>
                <a:r>
                  <a:rPr lang="en-US" dirty="0"/>
                  <a:t>Female Subgroups: Repeat base model</a:t>
                </a:r>
              </a:p>
            </p:txBody>
          </p:sp>
        </mc:Choice>
        <mc:Fallback>
          <p:sp>
            <p:nvSpPr>
              <p:cNvPr id="3" name="Content Placeholder 2">
                <a:extLst>
                  <a:ext uri="{FF2B5EF4-FFF2-40B4-BE49-F238E27FC236}">
                    <a16:creationId xmlns:a16="http://schemas.microsoft.com/office/drawing/2014/main" id="{612B6116-F2EC-8EF8-4E1D-74408052969A}"/>
                  </a:ext>
                </a:extLst>
              </p:cNvPr>
              <p:cNvSpPr>
                <a:spLocks noGrp="1" noRot="1" noChangeAspect="1" noMove="1" noResize="1" noEditPoints="1" noAdjustHandles="1" noChangeArrowheads="1" noChangeShapeType="1" noTextEdit="1"/>
              </p:cNvSpPr>
              <p:nvPr>
                <p:ph idx="1"/>
              </p:nvPr>
            </p:nvSpPr>
            <p:spPr>
              <a:blipFill>
                <a:blip r:embed="rId3"/>
                <a:stretch>
                  <a:fillRect l="-1086" t="-3198" b="-2326"/>
                </a:stretch>
              </a:blipFill>
            </p:spPr>
            <p:txBody>
              <a:bodyPr/>
              <a:lstStyle/>
              <a:p>
                <a:r>
                  <a:rPr lang="en-US">
                    <a:noFill/>
                  </a:rPr>
                  <a:t> </a:t>
                </a:r>
              </a:p>
            </p:txBody>
          </p:sp>
        </mc:Fallback>
      </mc:AlternateContent>
    </p:spTree>
    <p:extLst>
      <p:ext uri="{BB962C8B-B14F-4D97-AF65-F5344CB8AC3E}">
        <p14:creationId xmlns:p14="http://schemas.microsoft.com/office/powerpoint/2010/main" val="395421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1261</Words>
  <Application>Microsoft Macintosh PowerPoint</Application>
  <PresentationFormat>Widescreen</PresentationFormat>
  <Paragraphs>84</Paragraphs>
  <Slides>17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Time Use During the Pandemic</vt:lpstr>
      <vt:lpstr>Introduction</vt:lpstr>
      <vt:lpstr>Literature Review</vt:lpstr>
      <vt:lpstr>Data</vt:lpstr>
      <vt:lpstr>Research Question</vt:lpstr>
      <vt:lpstr>Importance</vt:lpstr>
      <vt:lpstr>Descriptive Statistics</vt:lpstr>
      <vt:lpstr>PowerPoint Presentation</vt:lpstr>
      <vt:lpstr>Empirical Model</vt:lpstr>
      <vt:lpstr>Results: Comparison w/ GR</vt:lpstr>
      <vt:lpstr>Results: Gender Gaps</vt:lpstr>
      <vt:lpstr>Results: Female Subgroups</vt:lpstr>
      <vt:lpstr>Results: Female Subgroups</vt:lpstr>
      <vt:lpstr>Robustness Checks</vt:lpstr>
      <vt:lpstr>Conclusion</vt:lpstr>
      <vt:lpstr>Further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McClellan, Cathryn A</dc:creator>
  <cp:lastModifiedBy>Verma, Himani</cp:lastModifiedBy>
  <cp:revision>3</cp:revision>
  <dcterms:created xsi:type="dcterms:W3CDTF">2021-10-05T14:25:12Z</dcterms:created>
  <dcterms:modified xsi:type="dcterms:W3CDTF">2022-10-17T02:03:36Z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b7df25c6-5734-45da-9e06-4ac02dee2b4f</vt:lpwstr>
  </property>
</Properties>
</file>