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9" autoAdjust="0"/>
    <p:restoredTop sz="94336" autoAdjust="0"/>
  </p:normalViewPr>
  <p:slideViewPr>
    <p:cSldViewPr snapToGrid="0">
      <p:cViewPr varScale="1">
        <p:scale>
          <a:sx n="171" d="100"/>
          <a:sy n="171" d="100"/>
        </p:scale>
        <p:origin x="151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614C5-86C1-437F-9EB4-7F8A434C3833}" type="datetimeFigureOut">
              <a:rPr lang="zh-CN" altLang="en-US" smtClean="0"/>
              <a:t>16/1/25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A7E6F-37CB-426E-91EB-2F102864A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39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下面以例子来加深理解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能匹配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a.js,x.y,abc,abc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但不能匹配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a/b.js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*.*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能匹配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a.js,style.css,a.b,x.y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*/*/*.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能匹配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a/b/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c.js,x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/y/z.js,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不能匹配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b.js,a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/b/c/d.js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能匹配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abc,a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b.js,a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c.js,x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/y/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z,x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/y/z/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能用来匹配所有的目录和文件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能匹配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foo.js,a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foo.js,a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foo.js,a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/b/c/foo.js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a/**/z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能匹配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z,a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z,a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/b/c/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z,a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/d/g/h/j/k/z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a/**b/z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能匹配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a/b/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z,a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/z,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但不能匹配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a/x/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/z,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因为只有单**单独出现才能匹配多级目录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能匹配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a.js,b.js,c.js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a??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能匹配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a.b,abc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但不能匹配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ab/,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因为它不会匹配路径分隔符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[xyz].js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只能匹配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x.js,y.js,z.js,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不会匹配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xy.js,xyz.js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整个中括号只代表一个字符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[^xyz].js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能匹配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a.js,b.js,c.js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不能匹配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x.js,y.js,z.js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A7E6F-37CB-426E-91EB-2F102864A7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03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683" y="2427335"/>
            <a:ext cx="8494633" cy="92333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2000" y="3717000"/>
            <a:ext cx="7200000" cy="72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9"/>
            <a:ext cx="7886700" cy="3052118"/>
          </a:xfrm>
          <a:prstGeom prst="rect">
            <a:avLst/>
          </a:prstGeom>
        </p:spPr>
        <p:txBody>
          <a:bodyPr anchor="b"/>
          <a:lstStyle>
            <a:lvl1pPr algn="l">
              <a:defRPr sz="480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3632887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628650" y="3807619"/>
            <a:ext cx="7886700" cy="25066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zh-CN" altLang="en-US" sz="2400" kern="12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15147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列表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65849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67249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列表内容 with Co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70223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2518675"/>
            <a:ext cx="78867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lvl1pPr>
              <a:def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defRPr>
            </a:lvl1pPr>
          </a:lstStyle>
          <a:p>
            <a:pPr lvl="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&lt;!–</a:t>
            </a:r>
            <a:r>
              <a:rPr lang="en-US" altLang="zh-CN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 code --&gt;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075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296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2000" y="2340000"/>
            <a:ext cx="5760000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3600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167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5" r:id="rId3"/>
    <p:sldLayoutId id="2147483678" r:id="rId4"/>
    <p:sldLayoutId id="2147483677" r:id="rId5"/>
    <p:sldLayoutId id="2147483672" r:id="rId6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56525" y="2427335"/>
            <a:ext cx="1830950" cy="923330"/>
          </a:xfrm>
        </p:spPr>
        <p:txBody>
          <a:bodyPr/>
          <a:lstStyle/>
          <a:p>
            <a:r>
              <a:rPr lang="en-US" altLang="zh-CN" dirty="0" smtClean="0"/>
              <a:t>Gulp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讲师：汪磊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74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Gulp API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7946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工作方式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gulp </a:t>
            </a:r>
            <a:r>
              <a:rPr lang="zh-CN" altLang="en-US" sz="2400" dirty="0" smtClean="0"/>
              <a:t>中使用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是 </a:t>
            </a:r>
            <a:r>
              <a:rPr lang="en-US" altLang="zh-CN" sz="2400" dirty="0" err="1" smtClean="0"/>
              <a:t>Nodejs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中的 </a:t>
            </a:r>
            <a:r>
              <a:rPr lang="en-US" altLang="zh-CN" sz="2400" dirty="0" smtClean="0"/>
              <a:t>stream</a:t>
            </a:r>
            <a:r>
              <a:rPr lang="en-US" altLang="zh-CN" sz="2400" dirty="0"/>
              <a:t>(</a:t>
            </a:r>
            <a:r>
              <a:rPr lang="zh-CN" altLang="en-US" sz="2400" dirty="0"/>
              <a:t>流</a:t>
            </a:r>
            <a:r>
              <a:rPr lang="en-US" altLang="zh-CN" sz="2400" dirty="0"/>
              <a:t>)</a:t>
            </a:r>
            <a:r>
              <a:rPr lang="zh-CN" altLang="en-US" sz="2400" dirty="0"/>
              <a:t>，首先获取到需要</a:t>
            </a:r>
            <a:r>
              <a:rPr lang="zh-CN" altLang="en-US" sz="2400" dirty="0" smtClean="0"/>
              <a:t>的 </a:t>
            </a:r>
            <a:r>
              <a:rPr lang="en-US" altLang="zh-CN" sz="2400" dirty="0" smtClean="0"/>
              <a:t>stream</a:t>
            </a:r>
            <a:r>
              <a:rPr lang="zh-CN" altLang="en-US" sz="2400" dirty="0"/>
              <a:t>，然后可以</a:t>
            </a:r>
            <a:r>
              <a:rPr lang="zh-CN" altLang="en-US" sz="2400" dirty="0" smtClean="0"/>
              <a:t>通过 </a:t>
            </a:r>
            <a:r>
              <a:rPr lang="en-US" altLang="zh-CN" sz="2400" dirty="0" smtClean="0"/>
              <a:t>stream</a:t>
            </a:r>
            <a:r>
              <a:rPr lang="zh-CN" altLang="en-US" sz="2400" dirty="0" smtClean="0"/>
              <a:t>的 </a:t>
            </a:r>
            <a:r>
              <a:rPr lang="en-US" altLang="zh-CN" sz="2400" dirty="0" smtClean="0"/>
              <a:t>pipe() </a:t>
            </a:r>
            <a:r>
              <a:rPr lang="zh-CN" altLang="en-US" sz="2400" dirty="0" smtClean="0"/>
              <a:t>方法</a:t>
            </a:r>
            <a:r>
              <a:rPr lang="zh-CN" altLang="en-US" sz="2400" dirty="0"/>
              <a:t>把流导入到你想要的</a:t>
            </a:r>
            <a:r>
              <a:rPr lang="zh-CN" altLang="en-US" sz="2400" dirty="0" smtClean="0"/>
              <a:t>地方。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比如 </a:t>
            </a:r>
            <a:r>
              <a:rPr lang="en-US" altLang="zh-CN" sz="2400" dirty="0" smtClean="0"/>
              <a:t>gulp 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插件中，经过插件处理后的流又可以继续导入到其他插件中，当然也可以把流写入到文件中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所以 </a:t>
            </a:r>
            <a:r>
              <a:rPr lang="en-US" altLang="zh-CN" sz="2400" dirty="0" smtClean="0"/>
              <a:t>gulp </a:t>
            </a:r>
            <a:r>
              <a:rPr lang="zh-CN" altLang="en-US" sz="2400" dirty="0" smtClean="0"/>
              <a:t>是以 </a:t>
            </a:r>
            <a:r>
              <a:rPr lang="en-US" altLang="zh-CN" sz="2400" dirty="0" smtClean="0"/>
              <a:t>stream </a:t>
            </a:r>
            <a:r>
              <a:rPr lang="zh-CN" altLang="en-US" sz="2400" dirty="0" smtClean="0"/>
              <a:t>为</a:t>
            </a:r>
            <a:r>
              <a:rPr lang="zh-CN" altLang="en-US" sz="2400" dirty="0"/>
              <a:t>媒介的，它不需要频繁的生成临时文件，这也是我们</a:t>
            </a:r>
            <a:r>
              <a:rPr lang="zh-CN" altLang="en-US" sz="2400" dirty="0" smtClean="0"/>
              <a:t>应用 </a:t>
            </a:r>
            <a:r>
              <a:rPr lang="en-US" altLang="zh-CN" sz="2400" dirty="0" smtClean="0"/>
              <a:t>gulp 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一个原因。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57954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首先通过 </a:t>
            </a:r>
            <a:r>
              <a:rPr lang="en-US" altLang="zh-CN" dirty="0" err="1" smtClean="0"/>
              <a:t>gulp.src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方法</a:t>
            </a:r>
            <a:r>
              <a:rPr lang="zh-CN" altLang="en-US" dirty="0"/>
              <a:t>获取到想要处理的文件</a:t>
            </a:r>
            <a:r>
              <a:rPr lang="zh-CN" altLang="en-US" dirty="0" smtClean="0"/>
              <a:t>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然后</a:t>
            </a:r>
            <a:r>
              <a:rPr lang="zh-CN" altLang="en-US" dirty="0"/>
              <a:t>把文件流通</a:t>
            </a:r>
            <a:r>
              <a:rPr lang="zh-CN" altLang="en-US" dirty="0" smtClean="0"/>
              <a:t>过 </a:t>
            </a:r>
            <a:r>
              <a:rPr lang="en-US" altLang="zh-CN" dirty="0" smtClean="0"/>
              <a:t>pipe </a:t>
            </a:r>
            <a:r>
              <a:rPr lang="zh-CN" altLang="en-US" dirty="0" smtClean="0"/>
              <a:t>方法</a:t>
            </a:r>
            <a:r>
              <a:rPr lang="zh-CN" altLang="en-US" dirty="0"/>
              <a:t>导入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gulp </a:t>
            </a:r>
            <a:r>
              <a:rPr lang="zh-CN" altLang="en-US" dirty="0" smtClean="0"/>
              <a:t>的</a:t>
            </a:r>
            <a:r>
              <a:rPr lang="zh-CN" altLang="en-US" dirty="0"/>
              <a:t>插件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最后</a:t>
            </a:r>
            <a:r>
              <a:rPr lang="zh-CN" altLang="en-US" dirty="0"/>
              <a:t>把经过插件处理后的流再通过</a:t>
            </a:r>
            <a:r>
              <a:rPr lang="en-US" altLang="zh-CN" dirty="0"/>
              <a:t>pipe</a:t>
            </a:r>
            <a:r>
              <a:rPr lang="zh-CN" altLang="en-US" dirty="0"/>
              <a:t>方法导入</a:t>
            </a:r>
            <a:r>
              <a:rPr lang="zh-CN" altLang="en-US" dirty="0" smtClean="0"/>
              <a:t>到 </a:t>
            </a:r>
            <a:r>
              <a:rPr lang="en-US" altLang="zh-CN" dirty="0" err="1" smtClean="0"/>
              <a:t>gulp.dest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方法中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gulp.dest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方法</a:t>
            </a:r>
            <a:r>
              <a:rPr lang="zh-CN" altLang="en-US" dirty="0"/>
              <a:t>则把流中的内容写入到文件中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3265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globs </a:t>
            </a:r>
            <a:r>
              <a:rPr lang="zh-CN" altLang="en-US" dirty="0" smtClean="0"/>
              <a:t>的</a:t>
            </a:r>
            <a:r>
              <a:rPr lang="zh-CN" altLang="en-US" dirty="0"/>
              <a:t>匹配规则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gulp </a:t>
            </a:r>
            <a:r>
              <a:rPr lang="zh-CN" altLang="en-US" sz="2000" dirty="0" smtClean="0"/>
              <a:t>内部</a:t>
            </a:r>
            <a:r>
              <a:rPr lang="zh-CN" altLang="en-US" sz="2000" dirty="0"/>
              <a:t>使用</a:t>
            </a:r>
            <a:r>
              <a:rPr lang="zh-CN" altLang="en-US" sz="2000" dirty="0" smtClean="0"/>
              <a:t>了 </a:t>
            </a:r>
            <a:r>
              <a:rPr lang="en-US" altLang="zh-CN" sz="2000" dirty="0" smtClean="0"/>
              <a:t>node-glob </a:t>
            </a:r>
            <a:r>
              <a:rPr lang="zh-CN" altLang="en-US" sz="2000" dirty="0" smtClean="0"/>
              <a:t>模块</a:t>
            </a:r>
            <a:r>
              <a:rPr lang="zh-CN" altLang="en-US" sz="2000" dirty="0"/>
              <a:t>来实现其文件匹配</a:t>
            </a:r>
            <a:r>
              <a:rPr lang="zh-CN" altLang="en-US" sz="2000" dirty="0" smtClean="0"/>
              <a:t>功能：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13</a:t>
            </a:fld>
            <a:endParaRPr lang="zh-CN" altLang="en-US" sz="120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051757"/>
              </p:ext>
            </p:extLst>
          </p:nvPr>
        </p:nvGraphicFramePr>
        <p:xfrm>
          <a:off x="628649" y="2273642"/>
          <a:ext cx="7886701" cy="39547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793274">
                  <a:extLst>
                    <a:ext uri="{9D8B030D-6E8A-4147-A177-3AD203B41FA5}">
                      <a16:colId xmlns:a16="http://schemas.microsoft.com/office/drawing/2014/main" xmlns="" val="1915923272"/>
                    </a:ext>
                  </a:extLst>
                </a:gridCol>
                <a:gridCol w="6093427">
                  <a:extLst>
                    <a:ext uri="{9D8B030D-6E8A-4147-A177-3AD203B41FA5}">
                      <a16:colId xmlns:a16="http://schemas.microsoft.com/office/drawing/2014/main" xmlns="" val="3620163975"/>
                    </a:ext>
                  </a:extLst>
                </a:gridCol>
              </a:tblGrid>
              <a:tr h="369005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effectLst/>
                        </a:rPr>
                        <a:t>匹配符</a:t>
                      </a:r>
                    </a:p>
                  </a:txBody>
                  <a:tcPr marL="37127" marR="37127" marT="37127" marB="37127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effectLst/>
                        </a:rPr>
                        <a:t>说明</a:t>
                      </a:r>
                    </a:p>
                  </a:txBody>
                  <a:tcPr marL="37127" marR="37127" marT="37127" marB="37127" anchor="ctr"/>
                </a:tc>
                <a:extLst>
                  <a:ext uri="{0D108BD9-81ED-4DB2-BD59-A6C34878D82A}">
                    <a16:rowId xmlns:a16="http://schemas.microsoft.com/office/drawing/2014/main" xmlns="" val="3360522464"/>
                  </a:ext>
                </a:extLst>
              </a:tr>
              <a:tr h="36900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dirty="0">
                          <a:effectLst/>
                        </a:rPr>
                        <a:t>*</a:t>
                      </a:r>
                    </a:p>
                  </a:txBody>
                  <a:tcPr marL="37127" marR="37127" marT="37127" marB="37127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50">
                          <a:effectLst/>
                        </a:rPr>
                        <a:t>匹配文件路径中的</a:t>
                      </a:r>
                      <a:r>
                        <a:rPr lang="en-US" altLang="zh-CN" sz="1050">
                          <a:effectLst/>
                        </a:rPr>
                        <a:t>0</a:t>
                      </a:r>
                      <a:r>
                        <a:rPr lang="zh-CN" altLang="en-US" sz="1050">
                          <a:effectLst/>
                        </a:rPr>
                        <a:t>个或多个字符，但不会匹配路径分隔符，除非路径分隔符出现在末尾</a:t>
                      </a:r>
                    </a:p>
                  </a:txBody>
                  <a:tcPr marL="37127" marR="37127" marT="37127" marB="37127" anchor="ctr"/>
                </a:tc>
                <a:extLst>
                  <a:ext uri="{0D108BD9-81ED-4DB2-BD59-A6C34878D82A}">
                    <a16:rowId xmlns:a16="http://schemas.microsoft.com/office/drawing/2014/main" xmlns="" val="4066523801"/>
                  </a:ext>
                </a:extLst>
              </a:tr>
              <a:tr h="36900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dirty="0">
                          <a:effectLst/>
                        </a:rPr>
                        <a:t>**</a:t>
                      </a:r>
                    </a:p>
                  </a:txBody>
                  <a:tcPr marL="37127" marR="37127" marT="37127" marB="37127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50" dirty="0">
                          <a:effectLst/>
                        </a:rPr>
                        <a:t>匹配路径中的</a:t>
                      </a:r>
                      <a:r>
                        <a:rPr lang="en-US" altLang="zh-CN" sz="1050" dirty="0">
                          <a:effectLst/>
                        </a:rPr>
                        <a:t>0</a:t>
                      </a:r>
                      <a:r>
                        <a:rPr lang="zh-CN" altLang="en-US" sz="1050" dirty="0">
                          <a:effectLst/>
                        </a:rPr>
                        <a:t>个或多个目录及其子目录</a:t>
                      </a:r>
                      <a:r>
                        <a:rPr lang="en-US" altLang="zh-CN" sz="1050" dirty="0">
                          <a:effectLst/>
                        </a:rPr>
                        <a:t>,</a:t>
                      </a:r>
                      <a:r>
                        <a:rPr lang="zh-CN" altLang="en-US" sz="1050" dirty="0">
                          <a:effectLst/>
                        </a:rPr>
                        <a:t>需要单独出现，即它左右不能有其他东西了。如果出现在末尾，也能匹配文件。</a:t>
                      </a:r>
                    </a:p>
                  </a:txBody>
                  <a:tcPr marL="37127" marR="37127" marT="37127" marB="37127" anchor="ctr"/>
                </a:tc>
                <a:extLst>
                  <a:ext uri="{0D108BD9-81ED-4DB2-BD59-A6C34878D82A}">
                    <a16:rowId xmlns:a16="http://schemas.microsoft.com/office/drawing/2014/main" xmlns="" val="3700701484"/>
                  </a:ext>
                </a:extLst>
              </a:tr>
              <a:tr h="3690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>
                          <a:effectLst/>
                        </a:rPr>
                        <a:t>?</a:t>
                      </a:r>
                    </a:p>
                  </a:txBody>
                  <a:tcPr marL="37127" marR="37127" marT="37127" marB="37127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50">
                          <a:effectLst/>
                        </a:rPr>
                        <a:t>匹配文件路径中的一个字符</a:t>
                      </a:r>
                      <a:r>
                        <a:rPr lang="en-US" altLang="zh-CN" sz="1050">
                          <a:effectLst/>
                        </a:rPr>
                        <a:t>(</a:t>
                      </a:r>
                      <a:r>
                        <a:rPr lang="zh-CN" altLang="en-US" sz="1050">
                          <a:effectLst/>
                        </a:rPr>
                        <a:t>不会匹配路径分隔符</a:t>
                      </a:r>
                      <a:r>
                        <a:rPr lang="en-US" altLang="zh-CN" sz="1050">
                          <a:effectLst/>
                        </a:rPr>
                        <a:t>)</a:t>
                      </a:r>
                    </a:p>
                  </a:txBody>
                  <a:tcPr marL="37127" marR="37127" marT="37127" marB="37127" anchor="ctr"/>
                </a:tc>
                <a:extLst>
                  <a:ext uri="{0D108BD9-81ED-4DB2-BD59-A6C34878D82A}">
                    <a16:rowId xmlns:a16="http://schemas.microsoft.com/office/drawing/2014/main" xmlns="" val="128774636"/>
                  </a:ext>
                </a:extLst>
              </a:tr>
              <a:tr h="6084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dirty="0">
                          <a:effectLst/>
                        </a:rPr>
                        <a:t>[...]</a:t>
                      </a:r>
                    </a:p>
                  </a:txBody>
                  <a:tcPr marL="37127" marR="37127" marT="37127" marB="37127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50" dirty="0">
                          <a:effectLst/>
                        </a:rPr>
                        <a:t>匹配方括号中出现的字符中的任意一个，当方括号中第一个字符为</a:t>
                      </a:r>
                      <a:r>
                        <a:rPr lang="en-US" altLang="zh-CN" sz="1050" dirty="0">
                          <a:effectLst/>
                        </a:rPr>
                        <a:t>^</a:t>
                      </a:r>
                      <a:r>
                        <a:rPr lang="zh-CN" altLang="en-US" sz="1050" dirty="0">
                          <a:effectLst/>
                        </a:rPr>
                        <a:t>或</a:t>
                      </a:r>
                      <a:r>
                        <a:rPr lang="en-US" altLang="zh-CN" sz="1050" dirty="0">
                          <a:effectLst/>
                        </a:rPr>
                        <a:t>!</a:t>
                      </a:r>
                      <a:r>
                        <a:rPr lang="zh-CN" altLang="en-US" sz="1050" dirty="0">
                          <a:effectLst/>
                        </a:rPr>
                        <a:t>时，则表示不匹配方括号中出现的其他字符中的任意一个，类似</a:t>
                      </a:r>
                      <a:r>
                        <a:rPr lang="en-US" altLang="zh-CN" sz="1050" dirty="0" err="1">
                          <a:effectLst/>
                        </a:rPr>
                        <a:t>js</a:t>
                      </a:r>
                      <a:r>
                        <a:rPr lang="zh-CN" altLang="en-US" sz="1050" dirty="0">
                          <a:effectLst/>
                        </a:rPr>
                        <a:t>正则表达式中的用法</a:t>
                      </a:r>
                    </a:p>
                  </a:txBody>
                  <a:tcPr marL="37127" marR="37127" marT="37127" marB="37127" anchor="ctr"/>
                </a:tc>
                <a:extLst>
                  <a:ext uri="{0D108BD9-81ED-4DB2-BD59-A6C34878D82A}">
                    <a16:rowId xmlns:a16="http://schemas.microsoft.com/office/drawing/2014/main" xmlns="" val="1980220743"/>
                  </a:ext>
                </a:extLst>
              </a:tr>
              <a:tr h="3690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dirty="0">
                          <a:effectLst/>
                        </a:rPr>
                        <a:t>!(</a:t>
                      </a:r>
                      <a:r>
                        <a:rPr lang="en-US" sz="1050" dirty="0" err="1">
                          <a:effectLst/>
                        </a:rPr>
                        <a:t>pattern|pattern|pattern</a:t>
                      </a:r>
                      <a:r>
                        <a:rPr lang="en-US" sz="1050" dirty="0">
                          <a:effectLst/>
                        </a:rPr>
                        <a:t>)</a:t>
                      </a:r>
                    </a:p>
                  </a:txBody>
                  <a:tcPr marL="37127" marR="37127" marT="37127" marB="37127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50" dirty="0">
                          <a:effectLst/>
                        </a:rPr>
                        <a:t>匹配任何与括号中给定的任一模式都不匹配的</a:t>
                      </a:r>
                    </a:p>
                  </a:txBody>
                  <a:tcPr marL="37127" marR="37127" marT="37127" marB="37127" anchor="ctr"/>
                </a:tc>
                <a:extLst>
                  <a:ext uri="{0D108BD9-81ED-4DB2-BD59-A6C34878D82A}">
                    <a16:rowId xmlns:a16="http://schemas.microsoft.com/office/drawing/2014/main" xmlns="" val="2288737282"/>
                  </a:ext>
                </a:extLst>
              </a:tr>
              <a:tr h="3690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>
                          <a:effectLst/>
                        </a:rPr>
                        <a:t>?(pattern|pattern|pattern)</a:t>
                      </a:r>
                    </a:p>
                  </a:txBody>
                  <a:tcPr marL="37127" marR="37127" marT="37127" marB="37127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50" dirty="0">
                          <a:effectLst/>
                        </a:rPr>
                        <a:t>匹配括号中给定的任一模式</a:t>
                      </a:r>
                      <a:r>
                        <a:rPr lang="en-US" altLang="zh-CN" sz="1050" dirty="0">
                          <a:effectLst/>
                        </a:rPr>
                        <a:t>0</a:t>
                      </a:r>
                      <a:r>
                        <a:rPr lang="zh-CN" altLang="en-US" sz="1050" dirty="0">
                          <a:effectLst/>
                        </a:rPr>
                        <a:t>次或</a:t>
                      </a:r>
                      <a:r>
                        <a:rPr lang="en-US" altLang="zh-CN" sz="1050" dirty="0">
                          <a:effectLst/>
                        </a:rPr>
                        <a:t>1</a:t>
                      </a:r>
                      <a:r>
                        <a:rPr lang="zh-CN" altLang="en-US" sz="1050" dirty="0">
                          <a:effectLst/>
                        </a:rPr>
                        <a:t>次，类似于</a:t>
                      </a:r>
                      <a:r>
                        <a:rPr lang="en-US" sz="1050" dirty="0" err="1">
                          <a:effectLst/>
                        </a:rPr>
                        <a:t>js</a:t>
                      </a:r>
                      <a:r>
                        <a:rPr lang="zh-CN" altLang="en-US" sz="1050" dirty="0">
                          <a:effectLst/>
                        </a:rPr>
                        <a:t>正则中的</a:t>
                      </a:r>
                      <a:r>
                        <a:rPr lang="en-US" altLang="zh-CN" sz="1050" dirty="0">
                          <a:effectLst/>
                        </a:rPr>
                        <a:t>(</a:t>
                      </a:r>
                      <a:r>
                        <a:rPr lang="en-US" sz="1050" dirty="0" err="1">
                          <a:effectLst/>
                        </a:rPr>
                        <a:t>pattern|pattern|pattern</a:t>
                      </a:r>
                      <a:r>
                        <a:rPr lang="en-US" sz="1050" dirty="0">
                          <a:effectLst/>
                        </a:rPr>
                        <a:t>)?</a:t>
                      </a:r>
                    </a:p>
                  </a:txBody>
                  <a:tcPr marL="37127" marR="37127" marT="37127" marB="37127" anchor="ctr"/>
                </a:tc>
                <a:extLst>
                  <a:ext uri="{0D108BD9-81ED-4DB2-BD59-A6C34878D82A}">
                    <a16:rowId xmlns:a16="http://schemas.microsoft.com/office/drawing/2014/main" xmlns="" val="2202826973"/>
                  </a:ext>
                </a:extLst>
              </a:tr>
              <a:tr h="3690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>
                          <a:effectLst/>
                        </a:rPr>
                        <a:t>+(pattern|pattern|pattern)</a:t>
                      </a:r>
                    </a:p>
                  </a:txBody>
                  <a:tcPr marL="37127" marR="37127" marT="37127" marB="37127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50" dirty="0">
                          <a:effectLst/>
                        </a:rPr>
                        <a:t>匹配括号中给定的任一模式至少</a:t>
                      </a:r>
                      <a:r>
                        <a:rPr lang="en-US" altLang="zh-CN" sz="1050" dirty="0">
                          <a:effectLst/>
                        </a:rPr>
                        <a:t>1</a:t>
                      </a:r>
                      <a:r>
                        <a:rPr lang="zh-CN" altLang="en-US" sz="1050" dirty="0">
                          <a:effectLst/>
                        </a:rPr>
                        <a:t>次，类似于</a:t>
                      </a:r>
                      <a:r>
                        <a:rPr lang="en-US" sz="1050" dirty="0" err="1">
                          <a:effectLst/>
                        </a:rPr>
                        <a:t>js</a:t>
                      </a:r>
                      <a:r>
                        <a:rPr lang="zh-CN" altLang="en-US" sz="1050" dirty="0">
                          <a:effectLst/>
                        </a:rPr>
                        <a:t>正则中的</a:t>
                      </a:r>
                      <a:r>
                        <a:rPr lang="en-US" altLang="zh-CN" sz="1050" dirty="0">
                          <a:effectLst/>
                        </a:rPr>
                        <a:t>(</a:t>
                      </a:r>
                      <a:r>
                        <a:rPr lang="en-US" sz="1050" dirty="0" err="1">
                          <a:effectLst/>
                        </a:rPr>
                        <a:t>pattern|pattern|pattern</a:t>
                      </a:r>
                      <a:r>
                        <a:rPr lang="en-US" sz="1050" dirty="0">
                          <a:effectLst/>
                        </a:rPr>
                        <a:t>)+</a:t>
                      </a:r>
                    </a:p>
                  </a:txBody>
                  <a:tcPr marL="37127" marR="37127" marT="37127" marB="37127" anchor="ctr"/>
                </a:tc>
                <a:extLst>
                  <a:ext uri="{0D108BD9-81ED-4DB2-BD59-A6C34878D82A}">
                    <a16:rowId xmlns:a16="http://schemas.microsoft.com/office/drawing/2014/main" xmlns="" val="2997438400"/>
                  </a:ext>
                </a:extLst>
              </a:tr>
              <a:tr h="3690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>
                          <a:effectLst/>
                        </a:rPr>
                        <a:t>*(pattern|pattern|pattern)</a:t>
                      </a:r>
                    </a:p>
                  </a:txBody>
                  <a:tcPr marL="37127" marR="37127" marT="37127" marB="37127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50" dirty="0">
                          <a:effectLst/>
                        </a:rPr>
                        <a:t>匹配括号中给定的任一模式</a:t>
                      </a:r>
                      <a:r>
                        <a:rPr lang="en-US" altLang="zh-CN" sz="1050" dirty="0">
                          <a:effectLst/>
                        </a:rPr>
                        <a:t>0</a:t>
                      </a:r>
                      <a:r>
                        <a:rPr lang="zh-CN" altLang="en-US" sz="1050" dirty="0">
                          <a:effectLst/>
                        </a:rPr>
                        <a:t>次或多次，类似于</a:t>
                      </a:r>
                      <a:r>
                        <a:rPr lang="en-US" sz="1050" dirty="0" err="1">
                          <a:effectLst/>
                        </a:rPr>
                        <a:t>js</a:t>
                      </a:r>
                      <a:r>
                        <a:rPr lang="zh-CN" altLang="en-US" sz="1050" dirty="0">
                          <a:effectLst/>
                        </a:rPr>
                        <a:t>正则中的</a:t>
                      </a:r>
                      <a:r>
                        <a:rPr lang="en-US" altLang="zh-CN" sz="1050" dirty="0">
                          <a:effectLst/>
                        </a:rPr>
                        <a:t>(</a:t>
                      </a:r>
                      <a:r>
                        <a:rPr lang="en-US" sz="1050" dirty="0" err="1">
                          <a:effectLst/>
                        </a:rPr>
                        <a:t>pattern|pattern|pattern</a:t>
                      </a:r>
                      <a:r>
                        <a:rPr lang="en-US" sz="1050" dirty="0">
                          <a:effectLst/>
                        </a:rPr>
                        <a:t>)*</a:t>
                      </a:r>
                    </a:p>
                  </a:txBody>
                  <a:tcPr marL="37127" marR="37127" marT="37127" marB="37127" anchor="ctr"/>
                </a:tc>
                <a:extLst>
                  <a:ext uri="{0D108BD9-81ED-4DB2-BD59-A6C34878D82A}">
                    <a16:rowId xmlns:a16="http://schemas.microsoft.com/office/drawing/2014/main" xmlns="" val="2836947105"/>
                  </a:ext>
                </a:extLst>
              </a:tr>
              <a:tr h="3690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>
                          <a:effectLst/>
                        </a:rPr>
                        <a:t>@(pattern|pattern|pattern)</a:t>
                      </a:r>
                    </a:p>
                  </a:txBody>
                  <a:tcPr marL="37127" marR="37127" marT="37127" marB="37127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50" dirty="0">
                          <a:effectLst/>
                        </a:rPr>
                        <a:t>匹配括号中给定的任一模式</a:t>
                      </a:r>
                      <a:r>
                        <a:rPr lang="en-US" altLang="zh-CN" sz="1050" dirty="0">
                          <a:effectLst/>
                        </a:rPr>
                        <a:t>1</a:t>
                      </a:r>
                      <a:r>
                        <a:rPr lang="zh-CN" altLang="en-US" sz="1050" dirty="0">
                          <a:effectLst/>
                        </a:rPr>
                        <a:t>次，类似于</a:t>
                      </a:r>
                      <a:r>
                        <a:rPr lang="en-US" sz="1050" dirty="0" err="1">
                          <a:effectLst/>
                        </a:rPr>
                        <a:t>js</a:t>
                      </a:r>
                      <a:r>
                        <a:rPr lang="zh-CN" altLang="en-US" sz="1050" dirty="0">
                          <a:effectLst/>
                        </a:rPr>
                        <a:t>正则中的</a:t>
                      </a:r>
                      <a:r>
                        <a:rPr lang="en-US" altLang="zh-CN" sz="1050" dirty="0">
                          <a:effectLst/>
                        </a:rPr>
                        <a:t>(</a:t>
                      </a:r>
                      <a:r>
                        <a:rPr lang="en-US" sz="1050" dirty="0" err="1">
                          <a:effectLst/>
                        </a:rPr>
                        <a:t>pattern|pattern|pattern</a:t>
                      </a:r>
                      <a:r>
                        <a:rPr lang="en-US" sz="1050" dirty="0">
                          <a:effectLst/>
                        </a:rPr>
                        <a:t>)</a:t>
                      </a:r>
                    </a:p>
                  </a:txBody>
                  <a:tcPr marL="37127" marR="37127" marT="37127" marB="37127" anchor="ctr"/>
                </a:tc>
                <a:extLst>
                  <a:ext uri="{0D108BD9-81ED-4DB2-BD59-A6C34878D82A}">
                    <a16:rowId xmlns:a16="http://schemas.microsoft.com/office/drawing/2014/main" xmlns="" val="3889441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14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Gulp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6375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Gulp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gulp</a:t>
            </a:r>
            <a:r>
              <a:rPr lang="zh-CN" altLang="en-US" dirty="0"/>
              <a:t>是前端开发过程中一种基于流的代码构建工具，是自动化项目的构建利器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她</a:t>
            </a:r>
            <a:r>
              <a:rPr lang="zh-CN" altLang="en-US" dirty="0"/>
              <a:t>不仅能对网站资源进行优化，而且在开发过程中很多重复的任务能够使用正确的工具自动完成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zh-CN" altLang="en-US" dirty="0"/>
              <a:t>她，不仅可以很愉快的编写代码，而且大大提高我们的工作效率。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1262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smtClean="0"/>
              <a:t>Gulp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gulp</a:t>
            </a:r>
            <a:r>
              <a:rPr lang="zh-CN" altLang="en-US" sz="2400" dirty="0"/>
              <a:t>是基于</a:t>
            </a:r>
            <a:r>
              <a:rPr lang="en-US" altLang="zh-CN" sz="2400" dirty="0" err="1"/>
              <a:t>Nodejs</a:t>
            </a:r>
            <a:r>
              <a:rPr lang="zh-CN" altLang="en-US" sz="2400" dirty="0"/>
              <a:t>的自动任务运行</a:t>
            </a:r>
            <a:r>
              <a:rPr lang="zh-CN" altLang="en-US" sz="2400" dirty="0" smtClean="0"/>
              <a:t>器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她</a:t>
            </a:r>
            <a:r>
              <a:rPr lang="zh-CN" altLang="en-US" sz="2400" dirty="0"/>
              <a:t>能自动化地完成 </a:t>
            </a:r>
            <a:r>
              <a:rPr lang="en-US" altLang="zh-CN" sz="2400" dirty="0" err="1"/>
              <a:t>javascript</a:t>
            </a:r>
            <a:r>
              <a:rPr lang="zh-CN" altLang="en-US" sz="2400" dirty="0"/>
              <a:t>、</a:t>
            </a:r>
            <a:r>
              <a:rPr lang="en-US" altLang="zh-CN" sz="2400" dirty="0"/>
              <a:t>coffee</a:t>
            </a:r>
            <a:r>
              <a:rPr lang="zh-CN" altLang="en-US" sz="2400" dirty="0"/>
              <a:t>、</a:t>
            </a:r>
            <a:r>
              <a:rPr lang="en-US" altLang="zh-CN" sz="2400" dirty="0"/>
              <a:t>sass</a:t>
            </a:r>
            <a:r>
              <a:rPr lang="zh-CN" altLang="en-US" sz="2400" dirty="0"/>
              <a:t>、</a:t>
            </a:r>
            <a:r>
              <a:rPr lang="en-US" altLang="zh-CN" sz="2400" dirty="0"/>
              <a:t>less</a:t>
            </a:r>
            <a:r>
              <a:rPr lang="zh-CN" altLang="en-US" sz="2400" dirty="0"/>
              <a:t>、</a:t>
            </a:r>
            <a:r>
              <a:rPr lang="en-US" altLang="zh-CN" sz="2400" dirty="0"/>
              <a:t>html/image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css</a:t>
            </a:r>
            <a:r>
              <a:rPr lang="en-US" altLang="zh-CN" sz="2400" dirty="0"/>
              <a:t> </a:t>
            </a:r>
            <a:r>
              <a:rPr lang="zh-CN" altLang="en-US" sz="2400" dirty="0"/>
              <a:t>等文件的测试、检查、合并、压缩、格式化、浏览器自动刷新、部署文件生成，并监听文件在改动后重复指定的这些步骤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在</a:t>
            </a:r>
            <a:r>
              <a:rPr lang="zh-CN" altLang="en-US" sz="2400" dirty="0"/>
              <a:t>实现上，她借鉴了</a:t>
            </a:r>
            <a:r>
              <a:rPr lang="en-US" altLang="zh-CN" sz="2400" dirty="0"/>
              <a:t>Unix</a:t>
            </a:r>
            <a:r>
              <a:rPr lang="zh-CN" altLang="en-US" sz="2400" dirty="0"/>
              <a:t>操作系统的管道（</a:t>
            </a:r>
            <a:r>
              <a:rPr lang="en-US" altLang="zh-CN" sz="2400" dirty="0"/>
              <a:t>pipe</a:t>
            </a:r>
            <a:r>
              <a:rPr lang="zh-CN" altLang="en-US" sz="2400" dirty="0"/>
              <a:t>）思想，前一级的输出，直接变成后一级的输入，使得在操作上非常简单。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3551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smtClean="0"/>
              <a:t>Gulp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</a:t>
            </a:fld>
            <a:endParaRPr lang="zh-CN" altLang="en-US" sz="1200"/>
          </a:p>
        </p:txBody>
      </p:sp>
      <p:pic>
        <p:nvPicPr>
          <p:cNvPr id="1026" name="Picture 2" descr="http://www.hubwiz.com/course/562089cb1bc20c980538e25b/gulp_plugi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57" y="1591955"/>
            <a:ext cx="7486286" cy="483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58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</a:t>
            </a:r>
            <a:r>
              <a:rPr lang="en-US" altLang="zh-CN" dirty="0"/>
              <a:t>(stream)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zh-CN" altLang="en-US" dirty="0"/>
              <a:t>来说就是建立在面向对象基础上的一种抽象的处理数据的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流中，定义了一些处理数据的基本操作，如读取数据，写入数据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程序员</a:t>
            </a:r>
            <a:r>
              <a:rPr lang="zh-CN" altLang="en-US" dirty="0"/>
              <a:t>是对流进行所有操作的，而不用关心流的另一头数据的真正</a:t>
            </a:r>
            <a:r>
              <a:rPr lang="zh-CN" altLang="en-US" dirty="0" smtClean="0"/>
              <a:t>流向</a:t>
            </a:r>
            <a:endParaRPr lang="en-US" altLang="zh-CN" dirty="0" smtClean="0"/>
          </a:p>
          <a:p>
            <a:r>
              <a:rPr lang="zh-CN" altLang="en-US" dirty="0"/>
              <a:t>而</a:t>
            </a:r>
            <a:r>
              <a:rPr lang="en-US" altLang="zh-CN" dirty="0"/>
              <a:t>gulp</a:t>
            </a:r>
            <a:r>
              <a:rPr lang="zh-CN" altLang="en-US" dirty="0"/>
              <a:t>正是通过流和代码优于配置的策略来尽量简化任务编写的工作。这看起来</a:t>
            </a:r>
            <a:r>
              <a:rPr lang="zh-CN" altLang="en-US" dirty="0" smtClean="0"/>
              <a:t>有点像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的</a:t>
            </a:r>
            <a:r>
              <a:rPr lang="zh-CN" altLang="en-US" dirty="0"/>
              <a:t>方法，把动作串起来创建构建任务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1503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Gulp </a:t>
            </a:r>
            <a:r>
              <a:rPr lang="en-US" altLang="zh-CN" dirty="0"/>
              <a:t>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易于使用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通过</a:t>
            </a:r>
            <a:r>
              <a:rPr lang="zh-CN" altLang="en-US" sz="1800" dirty="0"/>
              <a:t>代码优于配置的策略，</a:t>
            </a:r>
            <a:r>
              <a:rPr lang="en-US" altLang="zh-CN" sz="1800" dirty="0"/>
              <a:t>gulp </a:t>
            </a:r>
            <a:r>
              <a:rPr lang="zh-CN" altLang="en-US" sz="1800" dirty="0"/>
              <a:t>让简单的任务简单，复杂的任务可管理。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构建</a:t>
            </a:r>
            <a:r>
              <a:rPr lang="zh-CN" altLang="en-US" sz="2000" dirty="0"/>
              <a:t>快速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利用 </a:t>
            </a:r>
            <a:r>
              <a:rPr lang="en-US" altLang="zh-CN" sz="1800" dirty="0"/>
              <a:t>Node.js </a:t>
            </a:r>
            <a:r>
              <a:rPr lang="zh-CN" altLang="en-US" sz="1800" dirty="0"/>
              <a:t>流的威力，你可以快速构建项目并减少频繁的 </a:t>
            </a:r>
            <a:r>
              <a:rPr lang="en-US" altLang="zh-CN" sz="1800" dirty="0"/>
              <a:t>IO </a:t>
            </a:r>
            <a:r>
              <a:rPr lang="zh-CN" altLang="en-US" sz="1800" dirty="0"/>
              <a:t>操作。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易于</a:t>
            </a:r>
            <a:r>
              <a:rPr lang="zh-CN" altLang="en-US" sz="2000" dirty="0"/>
              <a:t>学习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通过</a:t>
            </a:r>
            <a:r>
              <a:rPr lang="zh-CN" altLang="en-US" sz="1800" dirty="0"/>
              <a:t>最少的 </a:t>
            </a:r>
            <a:r>
              <a:rPr lang="en-US" altLang="zh-CN" sz="1800" dirty="0"/>
              <a:t>API</a:t>
            </a:r>
            <a:r>
              <a:rPr lang="zh-CN" altLang="en-US" sz="1800" dirty="0"/>
              <a:t>，掌握 </a:t>
            </a:r>
            <a:r>
              <a:rPr lang="en-US" altLang="zh-CN" sz="1800" dirty="0"/>
              <a:t>gulp </a:t>
            </a:r>
            <a:r>
              <a:rPr lang="zh-CN" altLang="en-US" sz="1800" dirty="0"/>
              <a:t>毫不费力，构建工作尽在掌握：如同一系列流管道。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插件</a:t>
            </a:r>
            <a:r>
              <a:rPr lang="zh-CN" altLang="en-US" sz="2000" dirty="0"/>
              <a:t>高质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/>
              <a:t>gulp </a:t>
            </a:r>
            <a:r>
              <a:rPr lang="zh-CN" altLang="en-US" sz="1800" dirty="0"/>
              <a:t>严格的插件指南确保插件如你期望的那样简洁高质得工作。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1308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Installation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首先</a:t>
            </a:r>
            <a:r>
              <a:rPr lang="zh-CN" altLang="en-US" sz="2000" dirty="0"/>
              <a:t>确保你已经正确安装了</a:t>
            </a:r>
            <a:r>
              <a:rPr lang="en-US" altLang="zh-CN" sz="2000" dirty="0" smtClean="0"/>
              <a:t>node</a:t>
            </a:r>
            <a:r>
              <a:rPr lang="zh-CN" altLang="en-US" sz="2000" dirty="0" smtClean="0"/>
              <a:t>环境</a:t>
            </a:r>
            <a:r>
              <a:rPr lang="zh-CN" altLang="en-US" sz="2000" dirty="0"/>
              <a:t>。然后以全局方式</a:t>
            </a:r>
            <a:r>
              <a:rPr lang="zh-CN" altLang="en-US" sz="2000" dirty="0" smtClean="0"/>
              <a:t>安装</a:t>
            </a:r>
            <a:r>
              <a:rPr lang="en-US" altLang="zh-CN" sz="2000" dirty="0" smtClean="0"/>
              <a:t>gulp</a:t>
            </a:r>
            <a:r>
              <a:rPr lang="zh-CN" altLang="en-US" sz="2000" dirty="0" smtClean="0"/>
              <a:t>：</a:t>
            </a:r>
            <a:endParaRPr lang="zh-CN" altLang="en-US" sz="2000" dirty="0"/>
          </a:p>
          <a:p>
            <a:pPr lvl="1">
              <a:lnSpc>
                <a:spcPct val="150000"/>
              </a:lnSpc>
            </a:pPr>
            <a:r>
              <a:rPr lang="en-US" altLang="zh-CN" sz="1800" dirty="0" err="1" smtClean="0"/>
              <a:t>npm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install -g gulp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全局</a:t>
            </a:r>
            <a:r>
              <a:rPr lang="zh-CN" altLang="en-US" sz="2000" dirty="0"/>
              <a:t>安装</a:t>
            </a:r>
            <a:r>
              <a:rPr lang="en-US" altLang="zh-CN" sz="2000" dirty="0"/>
              <a:t>gulp</a:t>
            </a:r>
            <a:r>
              <a:rPr lang="zh-CN" altLang="en-US" sz="2000" dirty="0"/>
              <a:t>后，还需要在每个要使用</a:t>
            </a:r>
            <a:r>
              <a:rPr lang="en-US" altLang="zh-CN" sz="2000" dirty="0"/>
              <a:t>gulp</a:t>
            </a:r>
            <a:r>
              <a:rPr lang="zh-CN" altLang="en-US" sz="2000" dirty="0"/>
              <a:t>的项目中都单独安装一次。把目录切换到你的项目文件夹中，然后在命令行中执行：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 smtClean="0"/>
              <a:t>npm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install gulp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如果</a:t>
            </a:r>
            <a:r>
              <a:rPr lang="zh-CN" altLang="en-US" sz="2000" dirty="0"/>
              <a:t>想在安装的时候把</a:t>
            </a:r>
            <a:r>
              <a:rPr lang="en-US" altLang="zh-CN" sz="2000" dirty="0"/>
              <a:t>gulp</a:t>
            </a:r>
            <a:r>
              <a:rPr lang="zh-CN" altLang="en-US" sz="2000" dirty="0"/>
              <a:t>写进项目</a:t>
            </a:r>
            <a:r>
              <a:rPr lang="en-US" altLang="zh-CN" sz="2000" dirty="0" err="1"/>
              <a:t>package.json</a:t>
            </a:r>
            <a:r>
              <a:rPr lang="zh-CN" altLang="en-US" sz="2000" dirty="0"/>
              <a:t>文件的依赖中，则可以加上</a:t>
            </a:r>
            <a:r>
              <a:rPr lang="en-US" altLang="zh-CN" sz="2000" dirty="0"/>
              <a:t>--save-dev</a:t>
            </a:r>
            <a:r>
              <a:rPr lang="zh-CN" altLang="en-US" sz="2000" dirty="0"/>
              <a:t>：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 smtClean="0"/>
              <a:t>npm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install --save-dev gulp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这样</a:t>
            </a:r>
            <a:r>
              <a:rPr lang="zh-CN" altLang="en-US" sz="2000" dirty="0"/>
              <a:t>就完成了</a:t>
            </a:r>
            <a:r>
              <a:rPr lang="en-US" altLang="zh-CN" sz="2000" dirty="0"/>
              <a:t>gulp</a:t>
            </a:r>
            <a:r>
              <a:rPr lang="zh-CN" altLang="en-US" sz="2000" dirty="0"/>
              <a:t>的安装，接下来就可以在项目中应用</a:t>
            </a:r>
            <a:r>
              <a:rPr lang="en-US" altLang="zh-CN" sz="2000" dirty="0"/>
              <a:t>gulp</a:t>
            </a:r>
            <a:r>
              <a:rPr lang="zh-CN" altLang="en-US" sz="2000" dirty="0"/>
              <a:t>了。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9569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use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根目录建立</a:t>
            </a:r>
            <a:r>
              <a:rPr lang="en-US" altLang="zh-CN" dirty="0"/>
              <a:t>gulpfile.js</a:t>
            </a:r>
            <a:r>
              <a:rPr lang="zh-CN" altLang="en-US" dirty="0" smtClean="0"/>
              <a:t>文件（</a:t>
            </a:r>
            <a:r>
              <a:rPr lang="en-US" altLang="zh-CN" dirty="0" smtClean="0"/>
              <a:t>gulp</a:t>
            </a:r>
            <a:r>
              <a:rPr lang="zh-CN" altLang="en-US" dirty="0" smtClean="0"/>
              <a:t>的主文件）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将以下代码粘贴到该文件中：</a:t>
            </a:r>
            <a:endParaRPr lang="en-US" altLang="zh-CN" dirty="0" smtClean="0"/>
          </a:p>
          <a:p>
            <a:pPr lvl="2"/>
            <a:r>
              <a:rPr lang="en-US" altLang="zh-CN" dirty="0" err="1"/>
              <a:t>var</a:t>
            </a:r>
            <a:r>
              <a:rPr lang="en-US" altLang="zh-CN" dirty="0"/>
              <a:t> gulp = require('gulp');</a:t>
            </a:r>
          </a:p>
          <a:p>
            <a:pPr lvl="2"/>
            <a:r>
              <a:rPr lang="en-US" altLang="zh-CN" dirty="0" err="1"/>
              <a:t>gulp.task</a:t>
            </a:r>
            <a:r>
              <a:rPr lang="en-US" altLang="zh-CN" dirty="0"/>
              <a:t>('</a:t>
            </a:r>
            <a:r>
              <a:rPr lang="en-US" altLang="zh-CN" dirty="0" err="1"/>
              <a:t>default',function</a:t>
            </a:r>
            <a:r>
              <a:rPr lang="en-US" altLang="zh-CN" dirty="0"/>
              <a:t>(){</a:t>
            </a:r>
          </a:p>
          <a:p>
            <a:pPr lvl="2"/>
            <a:r>
              <a:rPr lang="en-US" altLang="zh-CN" dirty="0"/>
              <a:t>    console.log('hello </a:t>
            </a:r>
            <a:r>
              <a:rPr lang="en-US" altLang="zh-CN" dirty="0" smtClean="0"/>
              <a:t>gulp');</a:t>
            </a:r>
            <a:endParaRPr lang="en-US" altLang="zh-CN" dirty="0"/>
          </a:p>
          <a:p>
            <a:pPr lvl="2"/>
            <a:r>
              <a:rPr lang="en-US" altLang="zh-CN" dirty="0" smtClean="0"/>
              <a:t>});</a:t>
            </a:r>
          </a:p>
          <a:p>
            <a:r>
              <a:rPr lang="zh-CN" altLang="en-US" dirty="0"/>
              <a:t>运行</a:t>
            </a:r>
            <a:r>
              <a:rPr lang="en-US" altLang="zh-CN" dirty="0"/>
              <a:t>gulp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在命令行或者终端中将目录切换到</a:t>
            </a:r>
            <a:r>
              <a:rPr lang="en-US" altLang="zh-CN" dirty="0" smtClean="0"/>
              <a:t>gulpfile.js</a:t>
            </a:r>
            <a:r>
              <a:rPr lang="zh-CN" altLang="en-US" dirty="0" smtClean="0"/>
              <a:t>所在的目录，执行：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 gulp</a:t>
            </a:r>
          </a:p>
          <a:p>
            <a:pPr lvl="1"/>
            <a:r>
              <a:rPr lang="zh-CN" altLang="en-US" dirty="0" smtClean="0"/>
              <a:t>正常情况</a:t>
            </a:r>
            <a:r>
              <a:rPr lang="zh-CN" altLang="en-US" dirty="0"/>
              <a:t>控制台会</a:t>
            </a:r>
            <a:r>
              <a:rPr lang="zh-CN" altLang="en-US" dirty="0" smtClean="0"/>
              <a:t>输出 </a:t>
            </a:r>
            <a:r>
              <a:rPr lang="en-US" altLang="zh-CN" dirty="0" smtClean="0"/>
              <a:t>hello gulp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1391045"/>
      </p:ext>
    </p:extLst>
  </p:cSld>
  <p:clrMapOvr>
    <a:masterClrMapping/>
  </p:clrMapOvr>
</p:sld>
</file>

<file path=ppt/theme/theme1.xml><?xml version="1.0" encoding="utf-8"?>
<a:theme xmlns:a="http://schemas.openxmlformats.org/drawingml/2006/main" name="Itcast-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cast-2015" id="{351EA3D5-47BC-4636-B175-917B198D6823}" vid="{57008DE7-8557-4C4C-8182-767F1C1C652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Itcast-2015</Template>
  <TotalTime>180</TotalTime>
  <Words>1166</Words>
  <Application>Microsoft Macintosh PowerPoint</Application>
  <PresentationFormat>全屏显示(4:3)</PresentationFormat>
  <Paragraphs>114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Calibri</vt:lpstr>
      <vt:lpstr>Consolas</vt:lpstr>
      <vt:lpstr>Source Code Pro</vt:lpstr>
      <vt:lpstr>等线</vt:lpstr>
      <vt:lpstr>宋体</vt:lpstr>
      <vt:lpstr>微软雅黑</vt:lpstr>
      <vt:lpstr>微软雅黑 Light</vt:lpstr>
      <vt:lpstr>Itcast-2015</vt:lpstr>
      <vt:lpstr>Gulp</vt:lpstr>
      <vt:lpstr>Gulp 简介</vt:lpstr>
      <vt:lpstr>What is Gulp？</vt:lpstr>
      <vt:lpstr>What is Gulp？</vt:lpstr>
      <vt:lpstr>What is Gulp？</vt:lpstr>
      <vt:lpstr>流(stream)</vt:lpstr>
      <vt:lpstr>Gulp Features</vt:lpstr>
      <vt:lpstr>Installation？</vt:lpstr>
      <vt:lpstr>How to use？</vt:lpstr>
      <vt:lpstr>Gulp API</vt:lpstr>
      <vt:lpstr>工作方式</vt:lpstr>
      <vt:lpstr>操作流程</vt:lpstr>
      <vt:lpstr>globs 的匹配规则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Gulp</dc:title>
  <dc:creator>汪磊</dc:creator>
  <cp:lastModifiedBy>汪磊</cp:lastModifiedBy>
  <cp:revision>32</cp:revision>
  <dcterms:created xsi:type="dcterms:W3CDTF">2015-10-27T00:34:09Z</dcterms:created>
  <dcterms:modified xsi:type="dcterms:W3CDTF">2016-01-25T07:59:48Z</dcterms:modified>
</cp:coreProperties>
</file>