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2" r:id="rId4"/>
    <p:sldId id="263" r:id="rId5"/>
    <p:sldId id="278" r:id="rId6"/>
    <p:sldId id="279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73" r:id="rId15"/>
    <p:sldId id="274" r:id="rId16"/>
    <p:sldId id="275" r:id="rId17"/>
    <p:sldId id="277" r:id="rId18"/>
    <p:sldId id="276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1"/>
    <p:restoredTop sz="69169"/>
  </p:normalViewPr>
  <p:slideViewPr>
    <p:cSldViewPr>
      <p:cViewPr varScale="1">
        <p:scale>
          <a:sx n="107" d="100"/>
          <a:sy n="107" d="100"/>
        </p:scale>
        <p:origin x="230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gneshkashyap/Desktop/PCAAnalysis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gneshkashyap/Desktop/PCAAnalysis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gneshkashyap/Desktop/PCAAnalysis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gneshkashyap/Desktop/PCAAnalyis0405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gneshkashyap/Desktop/PCA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gneshkashyap/Desktop/PCA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gneshkashyap/Desktop/PCA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aishnaviramsali/Downloads/PCA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aishnaviramsali/Downloads/PCA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aishnaviramsali/Downloads/PCA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</a:t>
            </a:r>
            <a:r>
              <a:rPr lang="en-US" baseline="0"/>
              <a:t> of time taken by different versions of the allocators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39422500247096"/>
          <c:y val="0.17888817676860161"/>
          <c:w val="0.82151119888150315"/>
          <c:h val="0.708345846304095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'Sequential Our Version'!$F$54</c:f>
              <c:strCache>
                <c:ptCount val="1"/>
                <c:pt idx="0">
                  <c:v>Time Taken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'Sequential Our Version'!$E$55:$E$57</c:f>
              <c:strCache>
                <c:ptCount val="3"/>
                <c:pt idx="0">
                  <c:v>Libc version</c:v>
                </c:pt>
                <c:pt idx="1">
                  <c:v>Sequential</c:v>
                </c:pt>
                <c:pt idx="2">
                  <c:v>With Lock</c:v>
                </c:pt>
              </c:strCache>
            </c:strRef>
          </c:cat>
          <c:val>
            <c:numRef>
              <c:f>'Sequential Our Version'!$F$55:$F$57</c:f>
              <c:numCache>
                <c:formatCode>General</c:formatCode>
                <c:ptCount val="3"/>
                <c:pt idx="0">
                  <c:v>18.786999999999999</c:v>
                </c:pt>
                <c:pt idx="1">
                  <c:v>79.662000000000006</c:v>
                </c:pt>
                <c:pt idx="2">
                  <c:v>641.68600000000004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844B-B8B1-FC7266E85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7423664"/>
        <c:axId val="757425312"/>
      </c:barChart>
      <c:catAx>
        <c:axId val="75742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425312"/>
        <c:crosses val="autoZero"/>
        <c:auto val="1"/>
        <c:lblAlgn val="ctr"/>
        <c:lblOffset val="100"/>
        <c:noMultiLvlLbl val="0"/>
      </c:catAx>
      <c:valAx>
        <c:axId val="7574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42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81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vs Threads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'Sheet6 (2)'!$C$33</c:f>
              <c:strCache>
                <c:ptCount val="1"/>
                <c:pt idx="0">
                  <c:v>TCMalloc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1.1281920952337716E-16"/>
                  <c:y val="6.3882063882063883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065-254F-9E2C-42DD000364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'Sheet6 (2)'!$B$34:$B$37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'Sheet6 (2)'!$C$34:$C$37</c:f>
              <c:numCache>
                <c:formatCode>General</c:formatCode>
                <c:ptCount val="4"/>
                <c:pt idx="0">
                  <c:v>1.6220000000000001</c:v>
                </c:pt>
                <c:pt idx="1">
                  <c:v>3.3959999999999999</c:v>
                </c:pt>
                <c:pt idx="2">
                  <c:v>7.4779999999999998</c:v>
                </c:pt>
                <c:pt idx="3">
                  <c:v>16.04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65-254F-9E2C-42DD00036404}"/>
            </c:ext>
          </c:extLst>
        </c:ser>
        <c:ser>
          <c:idx val="1"/>
          <c:order val="1"/>
          <c:tx>
            <c:strRef>
              <c:f>'Sheet6 (2)'!$D$33</c:f>
              <c:strCache>
                <c:ptCount val="1"/>
                <c:pt idx="0">
                  <c:v>Ptmalloc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065-254F-9E2C-42DD000364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'Sheet6 (2)'!$B$34:$B$37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'Sheet6 (2)'!$D$34:$D$37</c:f>
              <c:numCache>
                <c:formatCode>General</c:formatCode>
                <c:ptCount val="4"/>
                <c:pt idx="0">
                  <c:v>5.008</c:v>
                </c:pt>
                <c:pt idx="1">
                  <c:v>10.092000000000001</c:v>
                </c:pt>
                <c:pt idx="2">
                  <c:v>21.059000000000001</c:v>
                </c:pt>
                <c:pt idx="3">
                  <c:v>43.238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65-254F-9E2C-42DD00036404}"/>
            </c:ext>
          </c:extLst>
        </c:ser>
        <c:ser>
          <c:idx val="2"/>
          <c:order val="2"/>
          <c:tx>
            <c:strRef>
              <c:f>'Sheet6 (2)'!$E$33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6.1538461538462666E-3"/>
                  <c:y val="-3.439803439803444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065-254F-9E2C-42DD000364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'Sheet6 (2)'!$B$34:$B$37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'Sheet6 (2)'!$E$34:$E$37</c:f>
              <c:numCache>
                <c:formatCode>General</c:formatCode>
                <c:ptCount val="4"/>
                <c:pt idx="0">
                  <c:v>3.4350000000000001</c:v>
                </c:pt>
                <c:pt idx="1">
                  <c:v>7.0780000000000003</c:v>
                </c:pt>
                <c:pt idx="2">
                  <c:v>14.728</c:v>
                </c:pt>
                <c:pt idx="3">
                  <c:v>29.407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65-254F-9E2C-42DD00036404}"/>
            </c:ext>
          </c:extLst>
        </c:ser>
        <c:ser>
          <c:idx val="3"/>
          <c:order val="3"/>
          <c:tx>
            <c:strRef>
              <c:f>'Sheet6 (2)'!$F$33</c:f>
              <c:strCache>
                <c:ptCount val="1"/>
                <c:pt idx="0">
                  <c:v>VVMalloc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8.167076167076158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065-254F-9E2C-42DD000364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'Sheet6 (2)'!$B$34:$B$37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'Sheet6 (2)'!$F$34:$F$37</c:f>
              <c:numCache>
                <c:formatCode>General</c:formatCode>
                <c:ptCount val="4"/>
                <c:pt idx="0">
                  <c:v>3.3559999999999999</c:v>
                </c:pt>
                <c:pt idx="1">
                  <c:v>6.9169999999999998</c:v>
                </c:pt>
                <c:pt idx="2">
                  <c:v>14.773999999999999</c:v>
                </c:pt>
                <c:pt idx="3">
                  <c:v>29.404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065-254F-9E2C-42DD00036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0881263"/>
        <c:axId val="771651615"/>
      </c:lineChart>
      <c:catAx>
        <c:axId val="77088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651615"/>
        <c:crosses val="autoZero"/>
        <c:auto val="1"/>
        <c:lblAlgn val="ctr"/>
        <c:lblOffset val="100"/>
        <c:noMultiLvlLbl val="0"/>
      </c:catAx>
      <c:valAx>
        <c:axId val="77165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88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vs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'Sheet7 (2)'!$D$8</c:f>
              <c:strCache>
                <c:ptCount val="1"/>
                <c:pt idx="0">
                  <c:v>TCMalloc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87-604E-B45A-BDAB40690C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'Sheet7 (2)'!$C$9:$C$12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'Sheet7 (2)'!$D$9:$D$12</c:f>
              <c:numCache>
                <c:formatCode>General</c:formatCode>
                <c:ptCount val="4"/>
                <c:pt idx="0">
                  <c:v>1.869</c:v>
                </c:pt>
                <c:pt idx="1">
                  <c:v>4.4130000000000003</c:v>
                </c:pt>
                <c:pt idx="2">
                  <c:v>10.972</c:v>
                </c:pt>
                <c:pt idx="3">
                  <c:v>26.643999999999998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87-604E-B45A-BDAB40690C52}"/>
            </c:ext>
          </c:extLst>
        </c:ser>
        <c:ser>
          <c:idx val="1"/>
          <c:order val="1"/>
          <c:tx>
            <c:strRef>
              <c:f>'Sheet7 (2)'!$E$8</c:f>
              <c:strCache>
                <c:ptCount val="1"/>
                <c:pt idx="0">
                  <c:v>Ptmalloc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87-604E-B45A-BDAB40690C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'Sheet7 (2)'!$C$9:$C$12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'Sheet7 (2)'!$E$9:$E$12</c:f>
              <c:numCache>
                <c:formatCode>General</c:formatCode>
                <c:ptCount val="4"/>
                <c:pt idx="0">
                  <c:v>19.579999999999998</c:v>
                </c:pt>
                <c:pt idx="1">
                  <c:v>42.256999999999998</c:v>
                </c:pt>
                <c:pt idx="2">
                  <c:v>97.001999999999995</c:v>
                </c:pt>
                <c:pt idx="3">
                  <c:v>203.76599999999999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87-604E-B45A-BDAB40690C52}"/>
            </c:ext>
          </c:extLst>
        </c:ser>
        <c:ser>
          <c:idx val="2"/>
          <c:order val="2"/>
          <c:tx>
            <c:strRef>
              <c:f>'Sheet7 (2)'!$F$8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87-604E-B45A-BDAB40690C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'Sheet7 (2)'!$C$9:$C$12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'Sheet7 (2)'!$F$9:$F$12</c:f>
              <c:numCache>
                <c:formatCode>General</c:formatCode>
                <c:ptCount val="4"/>
                <c:pt idx="0">
                  <c:v>29.178999999999998</c:v>
                </c:pt>
                <c:pt idx="1">
                  <c:v>61.29</c:v>
                </c:pt>
                <c:pt idx="2">
                  <c:v>131.03700000000001</c:v>
                </c:pt>
                <c:pt idx="3">
                  <c:v>272.572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C87-604E-B45A-BDAB40690C52}"/>
            </c:ext>
          </c:extLst>
        </c:ser>
        <c:ser>
          <c:idx val="3"/>
          <c:order val="3"/>
          <c:tx>
            <c:strRef>
              <c:f>'Sheet7 (2)'!$G$8</c:f>
              <c:strCache>
                <c:ptCount val="1"/>
                <c:pt idx="0">
                  <c:v>VVMalloc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87-604E-B45A-BDAB40690C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'Sheet7 (2)'!$C$9:$C$12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'Sheet7 (2)'!$G$9:$G$12</c:f>
              <c:numCache>
                <c:formatCode>General</c:formatCode>
                <c:ptCount val="4"/>
                <c:pt idx="0">
                  <c:v>9.1159999999999997</c:v>
                </c:pt>
                <c:pt idx="1">
                  <c:v>20.745999999999999</c:v>
                </c:pt>
                <c:pt idx="2">
                  <c:v>52.695999999999998</c:v>
                </c:pt>
                <c:pt idx="3">
                  <c:v>98.316000000000003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C87-604E-B45A-BDAB40690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787792"/>
        <c:axId val="501795360"/>
      </c:lineChart>
      <c:catAx>
        <c:axId val="501787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95360"/>
        <c:crosses val="autoZero"/>
        <c:auto val="1"/>
        <c:lblAlgn val="ctr"/>
        <c:lblOffset val="100"/>
        <c:noMultiLvlLbl val="0"/>
      </c:catAx>
      <c:valAx>
        <c:axId val="50179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8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vs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'Sheet8 (2)'!$E$10</c:f>
              <c:strCache>
                <c:ptCount val="1"/>
                <c:pt idx="0">
                  <c:v>TCMalloc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AE-F949-86C6-E6497FE3B4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'Sheet8 (2)'!$D$11:$D$14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'Sheet8 (2)'!$E$11:$E$14</c:f>
              <c:numCache>
                <c:formatCode>General</c:formatCode>
                <c:ptCount val="4"/>
                <c:pt idx="0">
                  <c:v>1.3460000000000001</c:v>
                </c:pt>
                <c:pt idx="1">
                  <c:v>3.0430000000000001</c:v>
                </c:pt>
                <c:pt idx="2">
                  <c:v>7.4560000000000004</c:v>
                </c:pt>
                <c:pt idx="3">
                  <c:v>18.146999999999998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AE-F949-86C6-E6497FE3B4BB}"/>
            </c:ext>
          </c:extLst>
        </c:ser>
        <c:ser>
          <c:idx val="1"/>
          <c:order val="1"/>
          <c:tx>
            <c:strRef>
              <c:f>'Sheet8 (2)'!$F$10</c:f>
              <c:strCache>
                <c:ptCount val="1"/>
                <c:pt idx="0">
                  <c:v>Ptmalloc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6.2472110664881751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AE-F949-86C6-E6497FE3B4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'Sheet8 (2)'!$D$11:$D$14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'Sheet8 (2)'!$F$11:$F$14</c:f>
              <c:numCache>
                <c:formatCode>General</c:formatCode>
                <c:ptCount val="4"/>
                <c:pt idx="0">
                  <c:v>10.210000000000001</c:v>
                </c:pt>
                <c:pt idx="1">
                  <c:v>23.123000000000001</c:v>
                </c:pt>
                <c:pt idx="2">
                  <c:v>50.457999999999998</c:v>
                </c:pt>
                <c:pt idx="3">
                  <c:v>106.98399999999999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AE-F949-86C6-E6497FE3B4BB}"/>
            </c:ext>
          </c:extLst>
        </c:ser>
        <c:ser>
          <c:idx val="2"/>
          <c:order val="2"/>
          <c:tx>
            <c:strRef>
              <c:f>'Sheet8 (2)'!$G$10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0AE-F949-86C6-E6497FE3B4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'Sheet8 (2)'!$D$11:$D$14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'Sheet8 (2)'!$G$11:$G$14</c:f>
              <c:numCache>
                <c:formatCode>General</c:formatCode>
                <c:ptCount val="4"/>
                <c:pt idx="0">
                  <c:v>11.631</c:v>
                </c:pt>
                <c:pt idx="1">
                  <c:v>24.443000000000001</c:v>
                </c:pt>
                <c:pt idx="2">
                  <c:v>56.125999999999998</c:v>
                </c:pt>
                <c:pt idx="3">
                  <c:v>117.863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AE-F949-86C6-E6497FE3B4BB}"/>
            </c:ext>
          </c:extLst>
        </c:ser>
        <c:ser>
          <c:idx val="3"/>
          <c:order val="3"/>
          <c:tx>
            <c:strRef>
              <c:f>'Sheet8 (2)'!$H$10</c:f>
              <c:strCache>
                <c:ptCount val="1"/>
                <c:pt idx="0">
                  <c:v>VVMalloc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0AE-F949-86C6-E6497FE3B4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'Sheet8 (2)'!$D$11:$D$14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'Sheet8 (2)'!$H$11:$H$14</c:f>
              <c:numCache>
                <c:formatCode>General</c:formatCode>
                <c:ptCount val="4"/>
                <c:pt idx="0">
                  <c:v>5.3140000000000001</c:v>
                </c:pt>
                <c:pt idx="1">
                  <c:v>14.173</c:v>
                </c:pt>
                <c:pt idx="2">
                  <c:v>32.200000000000003</c:v>
                </c:pt>
                <c:pt idx="3">
                  <c:v>60.473999999999997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0AE-F949-86C6-E6497FE3B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823583"/>
        <c:axId val="1479347535"/>
      </c:lineChart>
      <c:catAx>
        <c:axId val="560823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347535"/>
        <c:crosses val="autoZero"/>
        <c:auto val="1"/>
        <c:lblAlgn val="ctr"/>
        <c:lblOffset val="100"/>
        <c:noMultiLvlLbl val="0"/>
      </c:catAx>
      <c:valAx>
        <c:axId val="147934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23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</a:t>
            </a:r>
            <a:r>
              <a:rPr lang="en-US" baseline="0"/>
              <a:t> of time taken by different versions of the allocators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'Sequential Our Version'!$F$54</c:f>
              <c:strCache>
                <c:ptCount val="1"/>
                <c:pt idx="0">
                  <c:v>Time Taken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'Sequential Our Version'!$E$55:$E$57</c:f>
              <c:strCache>
                <c:ptCount val="3"/>
                <c:pt idx="0">
                  <c:v>Libc version</c:v>
                </c:pt>
                <c:pt idx="1">
                  <c:v>Sequential</c:v>
                </c:pt>
                <c:pt idx="2">
                  <c:v>With Lock</c:v>
                </c:pt>
              </c:strCache>
            </c:strRef>
          </c:cat>
          <c:val>
            <c:numRef>
              <c:f>'Sequential Our Version'!$F$55:$F$57</c:f>
              <c:numCache>
                <c:formatCode>General</c:formatCode>
                <c:ptCount val="3"/>
                <c:pt idx="0">
                  <c:v>18.786999999999999</c:v>
                </c:pt>
                <c:pt idx="1">
                  <c:v>79.662000000000006</c:v>
                </c:pt>
                <c:pt idx="2">
                  <c:v>641.68600000000004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2-BB4A-8FF7-F67D738BB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7423664"/>
        <c:axId val="757425312"/>
      </c:barChart>
      <c:catAx>
        <c:axId val="75742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425312"/>
        <c:crosses val="autoZero"/>
        <c:auto val="1"/>
        <c:lblAlgn val="ctr"/>
        <c:lblOffset val="100"/>
        <c:noMultiLvlLbl val="0"/>
      </c:catAx>
      <c:valAx>
        <c:axId val="7574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42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81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Time</a:t>
            </a:r>
            <a:r>
              <a:rPr lang="en-US" sz="1200" baseline="0" dirty="0"/>
              <a:t> comparison of different allocators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Sheet2!$M$9:$M$11</c:f>
              <c:strCache>
                <c:ptCount val="3"/>
                <c:pt idx="0">
                  <c:v>TCMalloc</c:v>
                </c:pt>
                <c:pt idx="1">
                  <c:v>ptmalloc</c:v>
                </c:pt>
                <c:pt idx="2">
                  <c:v>Custom Malloc</c:v>
                </c:pt>
              </c:strCache>
            </c:strRef>
          </c:cat>
          <c:val>
            <c:numRef>
              <c:f>Sheet2!$N$9:$N$11</c:f>
              <c:numCache>
                <c:formatCode>General</c:formatCode>
                <c:ptCount val="3"/>
                <c:pt idx="0">
                  <c:v>11.081</c:v>
                </c:pt>
                <c:pt idx="1">
                  <c:v>37.887999999999998</c:v>
                </c:pt>
                <c:pt idx="2">
                  <c:v>36.978000000000002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D-B84D-A850-737383BBD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376432"/>
        <c:axId val="501378112"/>
      </c:barChart>
      <c:catAx>
        <c:axId val="50137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78112"/>
        <c:crosses val="autoZero"/>
        <c:auto val="1"/>
        <c:lblAlgn val="ctr"/>
        <c:lblOffset val="100"/>
        <c:noMultiLvlLbl val="0"/>
      </c:catAx>
      <c:valAx>
        <c:axId val="5013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7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17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Time</a:t>
            </a:r>
            <a:r>
              <a:rPr lang="en-US" sz="1100" baseline="0" dirty="0"/>
              <a:t> taken v/s Number of threads- Workload 1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Sheet3!$D$26</c:f>
              <c:strCache>
                <c:ptCount val="1"/>
                <c:pt idx="0">
                  <c:v>TCMalloc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4C-6A45-91BB-FE31AE9ED0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Sheet3!$C$27:$C$30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Sheet3!$D$27:$D$30</c:f>
              <c:numCache>
                <c:formatCode>General</c:formatCode>
                <c:ptCount val="4"/>
                <c:pt idx="0">
                  <c:v>1.6220000000000001</c:v>
                </c:pt>
                <c:pt idx="1">
                  <c:v>3.3959999999999999</c:v>
                </c:pt>
                <c:pt idx="2">
                  <c:v>7.4779999999999998</c:v>
                </c:pt>
                <c:pt idx="3">
                  <c:v>16.04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C-6A45-91BB-FE31AE9ED02D}"/>
            </c:ext>
          </c:extLst>
        </c:ser>
        <c:ser>
          <c:idx val="1"/>
          <c:order val="1"/>
          <c:tx>
            <c:strRef>
              <c:f>Sheet3!$E$26</c:f>
              <c:strCache>
                <c:ptCount val="1"/>
                <c:pt idx="0">
                  <c:v>Ptmalloc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4C-6A45-91BB-FE31AE9ED0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Sheet3!$C$27:$C$30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Sheet3!$E$27:$E$30</c:f>
              <c:numCache>
                <c:formatCode>General</c:formatCode>
                <c:ptCount val="4"/>
                <c:pt idx="0">
                  <c:v>5.008</c:v>
                </c:pt>
                <c:pt idx="1">
                  <c:v>10.092000000000001</c:v>
                </c:pt>
                <c:pt idx="2">
                  <c:v>21.059000000000001</c:v>
                </c:pt>
                <c:pt idx="3">
                  <c:v>43.238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4C-6A45-91BB-FE31AE9ED02D}"/>
            </c:ext>
          </c:extLst>
        </c:ser>
        <c:ser>
          <c:idx val="2"/>
          <c:order val="2"/>
          <c:tx>
            <c:strRef>
              <c:f>Sheet3!$F$26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4C-6A45-91BB-FE31AE9ED0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Sheet3!$C$27:$C$30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Sheet3!$F$27:$F$30</c:f>
              <c:numCache>
                <c:formatCode>General</c:formatCode>
                <c:ptCount val="4"/>
                <c:pt idx="0">
                  <c:v>3.4350000000000001</c:v>
                </c:pt>
                <c:pt idx="1">
                  <c:v>7.0780000000000003</c:v>
                </c:pt>
                <c:pt idx="2">
                  <c:v>14.728</c:v>
                </c:pt>
                <c:pt idx="3">
                  <c:v>29.407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B4C-6A45-91BB-FE31AE9ED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5793344"/>
        <c:axId val="762299007"/>
      </c:lineChart>
      <c:catAx>
        <c:axId val="68579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299007"/>
        <c:crosses val="autoZero"/>
        <c:auto val="1"/>
        <c:lblAlgn val="ctr"/>
        <c:lblOffset val="100"/>
        <c:noMultiLvlLbl val="0"/>
      </c:catAx>
      <c:valAx>
        <c:axId val="76229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7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v/s Number</a:t>
            </a:r>
            <a:r>
              <a:rPr lang="en-US" baseline="0"/>
              <a:t> of Threads - Workload 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Sheet4!$P$39</c:f>
              <c:strCache>
                <c:ptCount val="1"/>
                <c:pt idx="0">
                  <c:v>TCMalloc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78-9047-BF78-DA36AED501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Sheet4!$O$40:$O$43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Sheet4!$P$40:$P$43</c:f>
              <c:numCache>
                <c:formatCode>General</c:formatCode>
                <c:ptCount val="4"/>
                <c:pt idx="0">
                  <c:v>1.869</c:v>
                </c:pt>
                <c:pt idx="1">
                  <c:v>4.4130000000000003</c:v>
                </c:pt>
                <c:pt idx="2">
                  <c:v>10.972</c:v>
                </c:pt>
                <c:pt idx="3">
                  <c:v>26.643999999999998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78-9047-BF78-DA36AED50194}"/>
            </c:ext>
          </c:extLst>
        </c:ser>
        <c:ser>
          <c:idx val="1"/>
          <c:order val="1"/>
          <c:tx>
            <c:strRef>
              <c:f>Sheet4!$Q$39</c:f>
              <c:strCache>
                <c:ptCount val="1"/>
                <c:pt idx="0">
                  <c:v>Ptmalloc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78-9047-BF78-DA36AED501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Sheet4!$O$40:$O$43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Sheet4!$Q$40:$Q$43</c:f>
              <c:numCache>
                <c:formatCode>General</c:formatCode>
                <c:ptCount val="4"/>
                <c:pt idx="0">
                  <c:v>19.579999999999998</c:v>
                </c:pt>
                <c:pt idx="1">
                  <c:v>42.256999999999998</c:v>
                </c:pt>
                <c:pt idx="2">
                  <c:v>97.001999999999995</c:v>
                </c:pt>
                <c:pt idx="3">
                  <c:v>203.76599999999999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78-9047-BF78-DA36AED50194}"/>
            </c:ext>
          </c:extLst>
        </c:ser>
        <c:ser>
          <c:idx val="2"/>
          <c:order val="2"/>
          <c:tx>
            <c:strRef>
              <c:f>Sheet4!$R$39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78-9047-BF78-DA36AED501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Sheet4!$O$40:$O$43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Sheet4!$R$40:$R$43</c:f>
              <c:numCache>
                <c:formatCode>General</c:formatCode>
                <c:ptCount val="4"/>
                <c:pt idx="0">
                  <c:v>29.178999999999998</c:v>
                </c:pt>
                <c:pt idx="1">
                  <c:v>61.29</c:v>
                </c:pt>
                <c:pt idx="2">
                  <c:v>131.03700000000001</c:v>
                </c:pt>
                <c:pt idx="3">
                  <c:v>272.572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878-9047-BF78-DA36AED50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600255"/>
        <c:axId val="559601903"/>
      </c:lineChart>
      <c:catAx>
        <c:axId val="55960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1903"/>
        <c:crosses val="autoZero"/>
        <c:auto val="1"/>
        <c:lblAlgn val="ctr"/>
        <c:lblOffset val="100"/>
        <c:noMultiLvlLbl val="0"/>
      </c:catAx>
      <c:valAx>
        <c:axId val="55960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00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49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Time taken v/s Number of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Sheet5!$D$31</c:f>
              <c:strCache>
                <c:ptCount val="1"/>
                <c:pt idx="0">
                  <c:v>TCMalloc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ED7-E145-8CD7-071F1A7FF3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Sheet5!$C$32:$C$35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Sheet5!$D$32:$D$35</c:f>
              <c:numCache>
                <c:formatCode>General</c:formatCode>
                <c:ptCount val="4"/>
                <c:pt idx="0">
                  <c:v>1.3460000000000001</c:v>
                </c:pt>
                <c:pt idx="1">
                  <c:v>3.0430000000000001</c:v>
                </c:pt>
                <c:pt idx="2">
                  <c:v>7.4560000000000004</c:v>
                </c:pt>
                <c:pt idx="3">
                  <c:v>18.146999999999998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D7-E145-8CD7-071F1A7FF310}"/>
            </c:ext>
          </c:extLst>
        </c:ser>
        <c:ser>
          <c:idx val="1"/>
          <c:order val="1"/>
          <c:tx>
            <c:strRef>
              <c:f>Sheet5!$E$31</c:f>
              <c:strCache>
                <c:ptCount val="1"/>
                <c:pt idx="0">
                  <c:v>Ptmalloc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0.10661197663835197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D7-E145-8CD7-071F1A7FF3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Sheet5!$C$32:$C$35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Sheet5!$E$32:$E$35</c:f>
              <c:numCache>
                <c:formatCode>General</c:formatCode>
                <c:ptCount val="4"/>
                <c:pt idx="0">
                  <c:v>10.210000000000001</c:v>
                </c:pt>
                <c:pt idx="1">
                  <c:v>23.123000000000001</c:v>
                </c:pt>
                <c:pt idx="2">
                  <c:v>50.457999999999998</c:v>
                </c:pt>
                <c:pt idx="3">
                  <c:v>106.98399999999999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D7-E145-8CD7-071F1A7FF310}"/>
            </c:ext>
          </c:extLst>
        </c:ser>
        <c:ser>
          <c:idx val="2"/>
          <c:order val="2"/>
          <c:tx>
            <c:strRef>
              <c:f>Sheet5!$F$31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D7-E145-8CD7-071F1A7FF3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Sheet5!$C$32:$C$35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Sheet5!$F$32:$F$35</c:f>
              <c:numCache>
                <c:formatCode>General</c:formatCode>
                <c:ptCount val="4"/>
                <c:pt idx="0">
                  <c:v>11.631</c:v>
                </c:pt>
                <c:pt idx="1">
                  <c:v>24.443000000000001</c:v>
                </c:pt>
                <c:pt idx="2">
                  <c:v>56.125999999999998</c:v>
                </c:pt>
                <c:pt idx="3">
                  <c:v>117.863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ED7-E145-8CD7-071F1A7FF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6036144"/>
        <c:axId val="266086096"/>
      </c:lineChart>
      <c:catAx>
        <c:axId val="26603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086096"/>
        <c:crosses val="autoZero"/>
        <c:auto val="1"/>
        <c:lblAlgn val="ctr"/>
        <c:lblOffset val="100"/>
        <c:noMultiLvlLbl val="0"/>
      </c:catAx>
      <c:valAx>
        <c:axId val="26608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03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vs Threads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Sheet6!$C$33</c:f>
              <c:strCache>
                <c:ptCount val="1"/>
                <c:pt idx="0">
                  <c:v>TCMalloc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Sheet6!$B$34:$B$37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Sheet6!$C$34:$C$37</c:f>
              <c:numCache>
                <c:formatCode>General</c:formatCode>
                <c:ptCount val="4"/>
                <c:pt idx="0">
                  <c:v>1.6220000000000001</c:v>
                </c:pt>
                <c:pt idx="1">
                  <c:v>3.3959999999999999</c:v>
                </c:pt>
                <c:pt idx="2">
                  <c:v>7.4779999999999998</c:v>
                </c:pt>
                <c:pt idx="3">
                  <c:v>16.04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60-2A42-A03B-749096C2C7C6}"/>
            </c:ext>
          </c:extLst>
        </c:ser>
        <c:ser>
          <c:idx val="1"/>
          <c:order val="1"/>
          <c:tx>
            <c:strRef>
              <c:f>Sheet6!$D$33</c:f>
              <c:strCache>
                <c:ptCount val="1"/>
                <c:pt idx="0">
                  <c:v>Ptmalloc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Sheet6!$B$34:$B$37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Sheet6!$D$34:$D$37</c:f>
              <c:numCache>
                <c:formatCode>General</c:formatCode>
                <c:ptCount val="4"/>
                <c:pt idx="0">
                  <c:v>5.008</c:v>
                </c:pt>
                <c:pt idx="1">
                  <c:v>10.092000000000001</c:v>
                </c:pt>
                <c:pt idx="2">
                  <c:v>21.059000000000001</c:v>
                </c:pt>
                <c:pt idx="3">
                  <c:v>43.238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0-2A42-A03B-749096C2C7C6}"/>
            </c:ext>
          </c:extLst>
        </c:ser>
        <c:ser>
          <c:idx val="2"/>
          <c:order val="2"/>
          <c:tx>
            <c:strRef>
              <c:f>Sheet6!$E$33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Sheet6!$B$34:$B$37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Sheet6!$E$34:$E$37</c:f>
              <c:numCache>
                <c:formatCode>General</c:formatCode>
                <c:ptCount val="4"/>
                <c:pt idx="0">
                  <c:v>3.4350000000000001</c:v>
                </c:pt>
                <c:pt idx="1">
                  <c:v>7.0780000000000003</c:v>
                </c:pt>
                <c:pt idx="2">
                  <c:v>14.728</c:v>
                </c:pt>
                <c:pt idx="3">
                  <c:v>29.407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0-2A42-A03B-749096C2C7C6}"/>
            </c:ext>
          </c:extLst>
        </c:ser>
        <c:ser>
          <c:idx val="3"/>
          <c:order val="3"/>
          <c:tx>
            <c:strRef>
              <c:f>Sheet6!$F$33</c:f>
              <c:strCache>
                <c:ptCount val="1"/>
                <c:pt idx="0">
                  <c:v>VVMalloc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Sheet6!$B$34:$B$37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Sheet6!$F$34:$F$37</c:f>
              <c:numCache>
                <c:formatCode>General</c:formatCode>
                <c:ptCount val="4"/>
                <c:pt idx="0">
                  <c:v>2.411</c:v>
                </c:pt>
                <c:pt idx="1">
                  <c:v>5.9119999999999999</c:v>
                </c:pt>
                <c:pt idx="2">
                  <c:v>11.917</c:v>
                </c:pt>
                <c:pt idx="3">
                  <c:v>25.923999999999999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0-2A42-A03B-749096C2C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0881263"/>
        <c:axId val="771651615"/>
      </c:lineChart>
      <c:catAx>
        <c:axId val="77088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651615"/>
        <c:crosses val="autoZero"/>
        <c:auto val="1"/>
        <c:lblAlgn val="ctr"/>
        <c:lblOffset val="100"/>
        <c:noMultiLvlLbl val="0"/>
      </c:catAx>
      <c:valAx>
        <c:axId val="77165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88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vs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Sheet7!$D$8</c:f>
              <c:strCache>
                <c:ptCount val="1"/>
                <c:pt idx="0">
                  <c:v>TCMalloc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C1-B544-966A-041C3B52BA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Sheet7!$C$9:$C$12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Sheet7!$D$9:$D$12</c:f>
              <c:numCache>
                <c:formatCode>General</c:formatCode>
                <c:ptCount val="4"/>
                <c:pt idx="0">
                  <c:v>1.869</c:v>
                </c:pt>
                <c:pt idx="1">
                  <c:v>4.4130000000000003</c:v>
                </c:pt>
                <c:pt idx="2">
                  <c:v>10.972</c:v>
                </c:pt>
                <c:pt idx="3">
                  <c:v>26.643999999999998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C1-B544-966A-041C3B52BA6E}"/>
            </c:ext>
          </c:extLst>
        </c:ser>
        <c:ser>
          <c:idx val="1"/>
          <c:order val="1"/>
          <c:tx>
            <c:strRef>
              <c:f>Sheet7!$E$8</c:f>
              <c:strCache>
                <c:ptCount val="1"/>
                <c:pt idx="0">
                  <c:v>Ptmalloc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8.4377042468393851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AC1-B544-966A-041C3B52BA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Sheet7!$C$9:$C$12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Sheet7!$E$9:$E$12</c:f>
              <c:numCache>
                <c:formatCode>General</c:formatCode>
                <c:ptCount val="4"/>
                <c:pt idx="0">
                  <c:v>19.579999999999998</c:v>
                </c:pt>
                <c:pt idx="1">
                  <c:v>42.256999999999998</c:v>
                </c:pt>
                <c:pt idx="2">
                  <c:v>97.001999999999995</c:v>
                </c:pt>
                <c:pt idx="3">
                  <c:v>203.76599999999999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C1-B544-966A-041C3B52BA6E}"/>
            </c:ext>
          </c:extLst>
        </c:ser>
        <c:ser>
          <c:idx val="2"/>
          <c:order val="2"/>
          <c:tx>
            <c:strRef>
              <c:f>Sheet7!$F$8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AC1-B544-966A-041C3B52BA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Sheet7!$C$9:$C$12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Sheet7!$F$9:$F$12</c:f>
              <c:numCache>
                <c:formatCode>General</c:formatCode>
                <c:ptCount val="4"/>
                <c:pt idx="0">
                  <c:v>29.178999999999998</c:v>
                </c:pt>
                <c:pt idx="1">
                  <c:v>61.29</c:v>
                </c:pt>
                <c:pt idx="2">
                  <c:v>131.03700000000001</c:v>
                </c:pt>
                <c:pt idx="3">
                  <c:v>272.572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C1-B544-966A-041C3B52BA6E}"/>
            </c:ext>
          </c:extLst>
        </c:ser>
        <c:ser>
          <c:idx val="3"/>
          <c:order val="3"/>
          <c:tx>
            <c:strRef>
              <c:f>Sheet7!$G$8</c:f>
              <c:strCache>
                <c:ptCount val="1"/>
                <c:pt idx="0">
                  <c:v>VVMalloc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2.8198798420335431E-3"/>
                  <c:y val="0.1065712774235769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AC1-B544-966A-041C3B52BA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Sheet7!$C$9:$C$12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Sheet7!$G$9:$G$12</c:f>
              <c:numCache>
                <c:formatCode>General</c:formatCode>
                <c:ptCount val="4"/>
                <c:pt idx="0">
                  <c:v>25.628</c:v>
                </c:pt>
                <c:pt idx="1">
                  <c:v>58.713000000000001</c:v>
                </c:pt>
                <c:pt idx="2">
                  <c:v>128.084</c:v>
                </c:pt>
                <c:pt idx="3">
                  <c:v>270.93099999999998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C1-B544-966A-041C3B52B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787792"/>
        <c:axId val="501795360"/>
      </c:lineChart>
      <c:catAx>
        <c:axId val="50178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95360"/>
        <c:crosses val="autoZero"/>
        <c:auto val="1"/>
        <c:lblAlgn val="ctr"/>
        <c:lblOffset val="100"/>
        <c:noMultiLvlLbl val="0"/>
      </c:catAx>
      <c:valAx>
        <c:axId val="50179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8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vs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Sheet8!$E$10</c:f>
              <c:strCache>
                <c:ptCount val="1"/>
                <c:pt idx="0">
                  <c:v>TCMalloc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34-B140-9B2E-5E7AC307EA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Sheet8!$D$11:$D$14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Sheet8!$E$11:$E$14</c:f>
              <c:numCache>
                <c:formatCode>General</c:formatCode>
                <c:ptCount val="4"/>
                <c:pt idx="0">
                  <c:v>1.3460000000000001</c:v>
                </c:pt>
                <c:pt idx="1">
                  <c:v>3.0430000000000001</c:v>
                </c:pt>
                <c:pt idx="2">
                  <c:v>7.4560000000000004</c:v>
                </c:pt>
                <c:pt idx="3">
                  <c:v>18.146999999999998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34-B140-9B2E-5E7AC307EAD7}"/>
            </c:ext>
          </c:extLst>
        </c:ser>
        <c:ser>
          <c:idx val="1"/>
          <c:order val="1"/>
          <c:tx>
            <c:strRef>
              <c:f>Sheet8!$F$10</c:f>
              <c:strCache>
                <c:ptCount val="1"/>
                <c:pt idx="0">
                  <c:v>Ptmalloc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634-B140-9B2E-5E7AC307EA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Sheet8!$D$11:$D$14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Sheet8!$F$11:$F$14</c:f>
              <c:numCache>
                <c:formatCode>General</c:formatCode>
                <c:ptCount val="4"/>
                <c:pt idx="0">
                  <c:v>10.210000000000001</c:v>
                </c:pt>
                <c:pt idx="1">
                  <c:v>23.123000000000001</c:v>
                </c:pt>
                <c:pt idx="2">
                  <c:v>50.457999999999998</c:v>
                </c:pt>
                <c:pt idx="3">
                  <c:v>106.98399999999999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34-B140-9B2E-5E7AC307EAD7}"/>
            </c:ext>
          </c:extLst>
        </c:ser>
        <c:ser>
          <c:idx val="2"/>
          <c:order val="2"/>
          <c:tx>
            <c:strRef>
              <c:f>Sheet8!$G$10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6.5306122448979594E-3"/>
                  <c:y val="-8.7730932683433668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634-B140-9B2E-5E7AC307EA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Sheet8!$D$11:$D$14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Sheet8!$G$11:$G$14</c:f>
              <c:numCache>
                <c:formatCode>General</c:formatCode>
                <c:ptCount val="4"/>
                <c:pt idx="0">
                  <c:v>11.631</c:v>
                </c:pt>
                <c:pt idx="1">
                  <c:v>24.443000000000001</c:v>
                </c:pt>
                <c:pt idx="2">
                  <c:v>56.125999999999998</c:v>
                </c:pt>
                <c:pt idx="3">
                  <c:v>117.863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34-B140-9B2E-5E7AC307EAD7}"/>
            </c:ext>
          </c:extLst>
        </c:ser>
        <c:ser>
          <c:idx val="3"/>
          <c:order val="3"/>
          <c:tx>
            <c:strRef>
              <c:f>Sheet8!$H$10</c:f>
              <c:strCache>
                <c:ptCount val="1"/>
                <c:pt idx="0">
                  <c:v>VVMalloc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3.2653061224490994E-3"/>
                  <c:y val="0.11112584806568261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634-B140-9B2E-5E7AC307EA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Sheet8!$D$11:$D$14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Sheet8!$H$11:$H$14</c:f>
              <c:numCache>
                <c:formatCode>General</c:formatCode>
                <c:ptCount val="4"/>
                <c:pt idx="0">
                  <c:v>7.7320000000000002</c:v>
                </c:pt>
                <c:pt idx="1">
                  <c:v>18.744</c:v>
                </c:pt>
                <c:pt idx="2">
                  <c:v>45.264000000000003</c:v>
                </c:pt>
                <c:pt idx="3">
                  <c:v>100.96599999999999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634-B140-9B2E-5E7AC307E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823583"/>
        <c:axId val="1479347535"/>
      </c:lineChart>
      <c:catAx>
        <c:axId val="56082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347535"/>
        <c:crosses val="autoZero"/>
        <c:auto val="1"/>
        <c:lblAlgn val="ctr"/>
        <c:lblOffset val="100"/>
        <c:noMultiLvlLbl val="0"/>
      </c:catAx>
      <c:valAx>
        <c:axId val="147934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2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x-none" dirty="0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307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13840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7467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0424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730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93711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973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707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09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888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999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8740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28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35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337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983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170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266950"/>
            <a:ext cx="624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VVMalloc – A thread safe, mostly lock-free, parallel malloc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Vaishnavi </a:t>
            </a:r>
            <a:r>
              <a:rPr lang="en-US" altLang="x-none" sz="1600" dirty="0" err="1">
                <a:solidFill>
                  <a:srgbClr val="FFFFFF"/>
                </a:solidFill>
                <a:ea typeface="ＭＳ Ｐゴシック" charset="-128"/>
              </a:rPr>
              <a:t>Ramsali</a:t>
            </a: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 (</a:t>
            </a:r>
            <a:r>
              <a:rPr lang="en-US" altLang="x-none" sz="1600" dirty="0" err="1">
                <a:solidFill>
                  <a:srgbClr val="FFFFFF"/>
                </a:solidFill>
                <a:ea typeface="ＭＳ Ｐゴシック" charset="-128"/>
              </a:rPr>
              <a:t>vramsali</a:t>
            </a: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Vignesh Harish Kashyap (</a:t>
            </a:r>
            <a:r>
              <a:rPr lang="en-US" altLang="x-none" sz="1600" dirty="0" err="1">
                <a:solidFill>
                  <a:srgbClr val="FFFFFF"/>
                </a:solidFill>
                <a:ea typeface="ＭＳ Ｐゴシック" charset="-128"/>
              </a:rPr>
              <a:t>vhkashya</a:t>
            </a: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Approach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Naïve mutex lock on all global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Huge overhead due to locking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Execution time slower by 7-8 times in magnitude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Workloads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of small size allocation requests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with large size allocation requests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with both small and large size allocation requests</a:t>
            </a:r>
          </a:p>
          <a:p>
            <a:endParaRPr lang="en-US" sz="1200" dirty="0"/>
          </a:p>
          <a:p>
            <a:r>
              <a:rPr lang="en-US" sz="1200" b="1" dirty="0"/>
              <a:t>Approach 2 - Custom Malloc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arenas and thread local storage but still maintaining locks on global queues and heap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Performs almost twice as better on workload 1 against the </a:t>
            </a:r>
            <a:r>
              <a:rPr lang="en-US" sz="1200" dirty="0" err="1"/>
              <a:t>libc</a:t>
            </a:r>
            <a:r>
              <a:rPr lang="en-US" sz="1200" dirty="0"/>
              <a:t> </a:t>
            </a:r>
            <a:r>
              <a:rPr lang="en-US" sz="1200" dirty="0" err="1"/>
              <a:t>ptmalloc</a:t>
            </a:r>
            <a:endParaRPr lang="en-US" sz="1200" dirty="0"/>
          </a:p>
          <a:p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1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AAD01-070A-A3A5-9FAF-1DE9DEDB4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695089"/>
              </p:ext>
            </p:extLst>
          </p:nvPr>
        </p:nvGraphicFramePr>
        <p:xfrm>
          <a:off x="5249779" y="1047750"/>
          <a:ext cx="3788093" cy="222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107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Approach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Naïve mutex lock on all global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Huge overhead due to locking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Execution time slower by 7-8 times in magnitude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Workloads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of small size allocation requests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with large size allocation requests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with both small and large size allocation requests</a:t>
            </a:r>
          </a:p>
          <a:p>
            <a:endParaRPr lang="en-US" sz="1200" dirty="0"/>
          </a:p>
          <a:p>
            <a:r>
              <a:rPr lang="en-US" sz="1200" b="1" dirty="0"/>
              <a:t>Approach 2 - Custom Malloc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arenas and thread local storage but still maintaining locks on global queues and heap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Performs almost twice as better on workload 1 against the </a:t>
            </a:r>
            <a:r>
              <a:rPr lang="en-US" sz="1200" dirty="0" err="1"/>
              <a:t>libc</a:t>
            </a:r>
            <a:r>
              <a:rPr lang="en-US" sz="1200" dirty="0"/>
              <a:t> </a:t>
            </a:r>
            <a:r>
              <a:rPr lang="en-US" sz="1200" dirty="0" err="1"/>
              <a:t>ptmalloc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Almost 25% slower when tested against large size requests as in workload 2</a:t>
            </a:r>
          </a:p>
          <a:p>
            <a:endParaRPr lang="en-US" sz="1200" dirty="0"/>
          </a:p>
          <a:p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1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02ADA3-CF60-DDA0-022C-5A67588B5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615965"/>
              </p:ext>
            </p:extLst>
          </p:nvPr>
        </p:nvGraphicFramePr>
        <p:xfrm>
          <a:off x="5410200" y="971550"/>
          <a:ext cx="3641725" cy="244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82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Approach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Naïve mutex lock on all global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Huge overhead due to locking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Execution time slower by 7-8 times in magnitude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Workloads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of small size allocation requests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with large size allocation requests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with both small and large size allocation requests</a:t>
            </a:r>
          </a:p>
          <a:p>
            <a:endParaRPr lang="en-US" sz="1200" dirty="0"/>
          </a:p>
          <a:p>
            <a:r>
              <a:rPr lang="en-US" sz="1200" b="1" dirty="0"/>
              <a:t>Approach 2 - Custom Malloc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arenas and thread local storage but still maintaining locks on global queues and heap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Performs almost twice as better on workload 1 against the </a:t>
            </a:r>
            <a:r>
              <a:rPr lang="en-US" sz="1200" dirty="0" err="1"/>
              <a:t>libc</a:t>
            </a:r>
            <a:r>
              <a:rPr lang="en-US" sz="1200" dirty="0"/>
              <a:t> </a:t>
            </a:r>
            <a:r>
              <a:rPr lang="en-US" sz="1200" dirty="0" err="1"/>
              <a:t>ptmalloc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Almost 25% slower when tested against large size requests as in workload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Overlapping execution times in case of a mixed workload as is the case in workload 3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1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6B2E92-7395-9950-667D-36FDDF693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870485"/>
              </p:ext>
            </p:extLst>
          </p:nvPr>
        </p:nvGraphicFramePr>
        <p:xfrm>
          <a:off x="5257800" y="1123950"/>
          <a:ext cx="3810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514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Approach 3 - VVMalloc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Eliminating overhead of mutex lock in approach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Done by lock free implementation on the central queue (Michael &amp; Scott)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workload 1, i.e., smaller allocation requests, VVMalloc does better than </a:t>
            </a:r>
            <a:r>
              <a:rPr lang="en-US" sz="1100" dirty="0" err="1"/>
              <a:t>ptmalloc</a:t>
            </a:r>
            <a:r>
              <a:rPr lang="en-US" sz="1100" dirty="0"/>
              <a:t> by almost 1.7 times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E5EDFA-4D95-C783-951D-2E37ABCD7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401214"/>
              </p:ext>
            </p:extLst>
          </p:nvPr>
        </p:nvGraphicFramePr>
        <p:xfrm>
          <a:off x="5402138" y="1123950"/>
          <a:ext cx="3533140" cy="212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950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Approach 3 - VVMalloc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Eliminating overhead of mutex lock in approach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Done by lock free implementation on the central queue (Michael &amp; Scott)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workload 1, i.e., smaller allocation requests, VVMalloc does better than </a:t>
            </a:r>
            <a:r>
              <a:rPr lang="en-US" sz="1100" dirty="0" err="1"/>
              <a:t>ptmalloc</a:t>
            </a:r>
            <a:r>
              <a:rPr lang="en-US" sz="1100" dirty="0"/>
              <a:t> by almost 1.7 times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VVMalloc drops its performance by 25% as compared to </a:t>
            </a:r>
            <a:r>
              <a:rPr lang="en-US" sz="1100" dirty="0" err="1"/>
              <a:t>ptmalloc</a:t>
            </a:r>
            <a:r>
              <a:rPr lang="en-US" sz="1100" dirty="0"/>
              <a:t> due to the large size requests from workload 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7AAFAF-160E-C9AF-7271-C31B94A21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18200"/>
              </p:ext>
            </p:extLst>
          </p:nvPr>
        </p:nvGraphicFramePr>
        <p:xfrm>
          <a:off x="5334000" y="1200150"/>
          <a:ext cx="3713747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670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Approach 3 - VVMalloc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Eliminating overhead of mutex lock in approach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Done by lock free implementation on the central queue (Michael &amp; Scott)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workload 1, i.e., smaller allocation requests, VVMalloc does better than </a:t>
            </a:r>
            <a:r>
              <a:rPr lang="en-US" sz="1100" dirty="0" err="1"/>
              <a:t>ptmalloc</a:t>
            </a:r>
            <a:r>
              <a:rPr lang="en-US" sz="1100" dirty="0"/>
              <a:t> by almost 1.7 times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VVMalloc drops its performance by 25% as compared to </a:t>
            </a:r>
            <a:r>
              <a:rPr lang="en-US" sz="1100" dirty="0" err="1"/>
              <a:t>ptmalloc</a:t>
            </a:r>
            <a:r>
              <a:rPr lang="en-US" sz="1100" dirty="0"/>
              <a:t> due to the large size requests from workload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performance of VVMalloc is identical to </a:t>
            </a:r>
            <a:r>
              <a:rPr lang="en-US" sz="1100" dirty="0" err="1"/>
              <a:t>ptmalloc</a:t>
            </a:r>
            <a:r>
              <a:rPr lang="en-US" sz="1100" dirty="0"/>
              <a:t> for a mixed workload which is present in workload 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E93B16-E27F-093B-2E4D-E7AA65827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836701"/>
              </p:ext>
            </p:extLst>
          </p:nvPr>
        </p:nvGraphicFramePr>
        <p:xfrm>
          <a:off x="5350703" y="1345434"/>
          <a:ext cx="3584575" cy="2100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705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Approach 3 - VVMalloc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Eliminating overhead of mutex lock in approach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Done by lock free implementation on the central queue (Michael &amp; Scott)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workload 1, i.e., smaller allocation requests, VVMalloc does better than </a:t>
            </a:r>
            <a:r>
              <a:rPr lang="en-US" sz="1100" dirty="0" err="1"/>
              <a:t>ptmalloc</a:t>
            </a:r>
            <a:r>
              <a:rPr lang="en-US" sz="1100" dirty="0"/>
              <a:t> by almost 1.7 times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VVMalloc drops its performance by 25% as compared to </a:t>
            </a:r>
            <a:r>
              <a:rPr lang="en-US" sz="1100" dirty="0" err="1"/>
              <a:t>ptmalloc</a:t>
            </a:r>
            <a:r>
              <a:rPr lang="en-US" sz="1100" dirty="0"/>
              <a:t> due to the large size requests from workload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performance of VVMalloc is identical to </a:t>
            </a:r>
            <a:r>
              <a:rPr lang="en-US" sz="1100" dirty="0" err="1"/>
              <a:t>ptmalloc</a:t>
            </a:r>
            <a:r>
              <a:rPr lang="en-US" sz="1100" dirty="0"/>
              <a:t> for a mixed workload which is present in workload 3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just"/>
            <a:r>
              <a:rPr lang="en-US" sz="1200" b="1" dirty="0"/>
              <a:t>Approach 4 - VVMalloc with increased arena size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One drawback from approach 3 was in providing smaller arenas to the threads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This approach increased the arena size from a minimum of 64kb to a minimum of 256kB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This reduces the number of accesses made to the global queue as well as heap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overhead of spinlock reduces drastically since a greater number of requests are catered for with fewer allocation of arenas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smaller sized requests (workload 1), the speedup is 1.5x in comparison with </a:t>
            </a:r>
            <a:r>
              <a:rPr lang="en-US" sz="1100" dirty="0" err="1"/>
              <a:t>ptmalloc</a:t>
            </a:r>
            <a:endParaRPr lang="en-US" sz="11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4EF25D2-5292-0942-8742-4CF66CBB8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228945"/>
              </p:ext>
            </p:extLst>
          </p:nvPr>
        </p:nvGraphicFramePr>
        <p:xfrm>
          <a:off x="5257800" y="1401280"/>
          <a:ext cx="3810000" cy="2340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788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Approach 3 - VVMalloc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Eliminating overhead of mutex lock in approach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Done by lock free implementation on the central queue (Michael &amp; Scott)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workload 1, i.e., smaller allocation requests, VVMalloc does better than </a:t>
            </a:r>
            <a:r>
              <a:rPr lang="en-US" sz="1100" dirty="0" err="1"/>
              <a:t>ptmalloc</a:t>
            </a:r>
            <a:r>
              <a:rPr lang="en-US" sz="1100" dirty="0"/>
              <a:t> by almost 1.7 times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VVMalloc drops its performance by 25% as compared to </a:t>
            </a:r>
            <a:r>
              <a:rPr lang="en-US" sz="1100" dirty="0" err="1"/>
              <a:t>ptmalloc</a:t>
            </a:r>
            <a:r>
              <a:rPr lang="en-US" sz="1100" dirty="0"/>
              <a:t> due to the large size requests from workload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performance of VVMalloc is identical to </a:t>
            </a:r>
            <a:r>
              <a:rPr lang="en-US" sz="1100" dirty="0" err="1"/>
              <a:t>ptmalloc</a:t>
            </a:r>
            <a:r>
              <a:rPr lang="en-US" sz="1100" dirty="0"/>
              <a:t> for a mixed workload which is present in workload 3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just"/>
            <a:r>
              <a:rPr lang="en-US" sz="1200" b="1" dirty="0"/>
              <a:t>Approach 4 - VVMalloc with increased arena size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One drawback from approach 3 was in providing smaller arenas to the threads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This approach increased the arena size from a minimum of 64kb to a minimum of 256kB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This reduces the number of accesses made to the global queue as well as heap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overhead of spinlock reduces drastically since a greater number of requests are catered for with fewer allocation of arenas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smaller sized requests (workload 1), the speedup is 1.5x in comparison with </a:t>
            </a:r>
            <a:r>
              <a:rPr lang="en-US" sz="1100" dirty="0" err="1"/>
              <a:t>ptmalloc</a:t>
            </a: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larger sized requests (workload 2), the speedup is much greater at around 2x in comparison with </a:t>
            </a:r>
            <a:r>
              <a:rPr lang="en-US" sz="1100" dirty="0" err="1"/>
              <a:t>ptmalloc</a:t>
            </a:r>
            <a:r>
              <a:rPr lang="en-US" sz="1100" dirty="0"/>
              <a:t> and ~3x against custom malloc in approach 2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855609-2854-814E-9A50-4D3E5A43A8E5}"/>
              </a:ext>
            </a:extLst>
          </p:cNvPr>
          <p:cNvGraphicFramePr/>
          <p:nvPr/>
        </p:nvGraphicFramePr>
        <p:xfrm>
          <a:off x="5343266" y="1402873"/>
          <a:ext cx="3592012" cy="233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238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Approach 3 - VVMalloc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Eliminating overhead of mutex lock in approach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Done by lock free implementation on the central queue (Michael &amp; Scott)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workload 1, i.e., smaller allocation requests, VVMalloc does better than </a:t>
            </a:r>
            <a:r>
              <a:rPr lang="en-US" sz="1100" dirty="0" err="1"/>
              <a:t>ptmalloc</a:t>
            </a:r>
            <a:r>
              <a:rPr lang="en-US" sz="1100" dirty="0"/>
              <a:t> by almost 1.7 times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VVMalloc drops its performance by 25% as compared to </a:t>
            </a:r>
            <a:r>
              <a:rPr lang="en-US" sz="1100" dirty="0" err="1"/>
              <a:t>ptmalloc</a:t>
            </a:r>
            <a:r>
              <a:rPr lang="en-US" sz="1100" dirty="0"/>
              <a:t> due to the large size requests from workload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performance of VVMalloc is identical to </a:t>
            </a:r>
            <a:r>
              <a:rPr lang="en-US" sz="1100" dirty="0" err="1"/>
              <a:t>ptmalloc</a:t>
            </a:r>
            <a:r>
              <a:rPr lang="en-US" sz="1100" dirty="0"/>
              <a:t> for a mixed workload which is present in workload 3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just"/>
            <a:r>
              <a:rPr lang="en-US" sz="1200" b="1" dirty="0"/>
              <a:t>Approach 4 – VVMalloc with increased arena size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One drawback from approach 3 was in providing smaller arenas to the threads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This approach increased the arena size from a minimum of 64kb to a minimum of 256kB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This reduces the number of accesses made to the global queue as well as heap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The overhead of spinlock reduces drastically since a greater number of requests are catered for with fewer allocation of arenas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smaller sized requests (workload 1), the speedup is 1.5x in comparison with </a:t>
            </a:r>
            <a:r>
              <a:rPr lang="en-US" sz="1100" dirty="0" err="1"/>
              <a:t>ptmalloc</a:t>
            </a: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For larger sized requests (workload 2), the speedup is much greater at around 2x in comparison with </a:t>
            </a:r>
            <a:r>
              <a:rPr lang="en-US" sz="1100" dirty="0" err="1"/>
              <a:t>ptmalloc</a:t>
            </a:r>
            <a:r>
              <a:rPr lang="en-US" sz="1100" dirty="0"/>
              <a:t> and ~3x against custom malloc in approach 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This approach has a speedup of around 1.7x for a mixed workload as well!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1ACE185-9979-1A40-9899-3494168E0D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96438"/>
              </p:ext>
            </p:extLst>
          </p:nvPr>
        </p:nvGraphicFramePr>
        <p:xfrm>
          <a:off x="5257800" y="1323536"/>
          <a:ext cx="3708717" cy="255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321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675861" y="28575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675861" y="1200150"/>
            <a:ext cx="7792278" cy="218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Dynamic Memory is frequently used by programs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modern programs are also multi-threaded in a multicore environment to reap the benefits of parallel computing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But there is a single global heap for most programs – source of contention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would require the allocator to be thread safe to ensure correctness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82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335687"/>
            <a:ext cx="534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 1 - How do we ensure correctness?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EA6A90-D533-82AE-E694-CBD894780C45}"/>
              </a:ext>
            </a:extLst>
          </p:cNvPr>
          <p:cNvSpPr txBox="1">
            <a:spLocks/>
          </p:cNvSpPr>
          <p:nvPr/>
        </p:nvSpPr>
        <p:spPr>
          <a:xfrm>
            <a:off x="304800" y="1276350"/>
            <a:ext cx="4566484" cy="3276600"/>
          </a:xfrm>
          <a:prstGeom prst="rect">
            <a:avLst/>
          </a:prstGeom>
        </p:spPr>
        <p:txBody>
          <a:bodyPr>
            <a:norm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>
                <a:latin typeface="Helvetica" pitchFamily="2" charset="0"/>
              </a:rPr>
              <a:t>Use a global lock to protect the heap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>
                <a:latin typeface="Helvetica" pitchFamily="2" charset="0"/>
              </a:rPr>
              <a:t>But not a good idea as performance takes a hit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>
                <a:latin typeface="Helvetica" pitchFamily="2" charset="0"/>
              </a:rPr>
              <a:t>High overhead due to contention, false sharing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>
                <a:latin typeface="Helvetica" pitchFamily="2" charset="0"/>
              </a:rPr>
              <a:t>The locks moreover cause additional overhead due to scheduling preemption and page faults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>
                <a:latin typeface="Helvetica" pitchFamily="2" charset="0"/>
              </a:rPr>
              <a:t>At least 8 times slower than the version wherein different workloads are run sequentially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>
                <a:latin typeface="Helvetica" pitchFamily="2" charset="0"/>
              </a:rPr>
              <a:t>Hence, not the best way to tackle this problem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6E7711-CE8E-8ECD-2BE4-5BBD31F78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700000"/>
              </p:ext>
            </p:extLst>
          </p:nvPr>
        </p:nvGraphicFramePr>
        <p:xfrm>
          <a:off x="5029200" y="919858"/>
          <a:ext cx="4010536" cy="315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93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228600" y="308023"/>
            <a:ext cx="534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2 &amp; 3 - 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EA6A90-D533-82AE-E694-CBD894780C45}"/>
              </a:ext>
            </a:extLst>
          </p:cNvPr>
          <p:cNvSpPr txBox="1">
            <a:spLocks/>
          </p:cNvSpPr>
          <p:nvPr/>
        </p:nvSpPr>
        <p:spPr>
          <a:xfrm>
            <a:off x="228600" y="971550"/>
            <a:ext cx="4566484" cy="34931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Try and reduce the access to global data structures since the bottleneck is contention on the global heap and global data structures. But how?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Thread Local Storage to the rescue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Divide the available heap into arenas (minimum size 64kB) and assign to thread to satisfy future memory requests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Arenas are a chunk of contagious memory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Create a prologue and epilogue to ensure that arenas assigned to different threads don’t coalesce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Each thread maintains a thread local free list to keep track of its free blocks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Apart from the thread local list, we have a global central queue which stores arenas that have not yet been assigned to any of the threads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7B0B5-C0B7-9C5B-2F1C-6CD8CD02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84" y="1123950"/>
            <a:ext cx="4170995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4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228600" y="308023"/>
            <a:ext cx="534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2 &amp; 3 - 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EA6A90-D533-82AE-E694-CBD894780C45}"/>
              </a:ext>
            </a:extLst>
          </p:cNvPr>
          <p:cNvSpPr txBox="1">
            <a:spLocks/>
          </p:cNvSpPr>
          <p:nvPr/>
        </p:nvSpPr>
        <p:spPr>
          <a:xfrm>
            <a:off x="228600" y="971550"/>
            <a:ext cx="4566484" cy="3493107"/>
          </a:xfrm>
          <a:prstGeom prst="rect">
            <a:avLst/>
          </a:prstGeom>
        </p:spPr>
        <p:txBody>
          <a:bodyPr>
            <a:norm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Helvetica" pitchFamily="2" charset="0"/>
              </a:rPr>
              <a:t>If the threads exhaust the arenas assigned, a new one is assigned from the central queue.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Helvetica" pitchFamily="2" charset="0"/>
              </a:rPr>
              <a:t>If the central queue is out of arenas, it requests to extend the heap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71472-BBC6-C425-2CEA-7DB6A30B1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84" y="831243"/>
            <a:ext cx="3937000" cy="260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17F44-60D2-3403-FF18-F7041B9448E9}"/>
              </a:ext>
            </a:extLst>
          </p:cNvPr>
          <p:cNvSpPr txBox="1"/>
          <p:nvPr/>
        </p:nvSpPr>
        <p:spPr>
          <a:xfrm>
            <a:off x="5119009" y="3257550"/>
            <a:ext cx="328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Segregated List of arenas in the central queue</a:t>
            </a:r>
          </a:p>
        </p:txBody>
      </p:sp>
    </p:spTree>
    <p:extLst>
      <p:ext uri="{BB962C8B-B14F-4D97-AF65-F5344CB8AC3E}">
        <p14:creationId xmlns:p14="http://schemas.microsoft.com/office/powerpoint/2010/main" val="348779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228600" y="308023"/>
            <a:ext cx="534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2 &amp; 3 - 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EA6A90-D533-82AE-E694-CBD894780C45}"/>
              </a:ext>
            </a:extLst>
          </p:cNvPr>
          <p:cNvSpPr txBox="1">
            <a:spLocks/>
          </p:cNvSpPr>
          <p:nvPr/>
        </p:nvSpPr>
        <p:spPr>
          <a:xfrm>
            <a:off x="228600" y="971550"/>
            <a:ext cx="4566484" cy="3493107"/>
          </a:xfrm>
          <a:prstGeom prst="rect">
            <a:avLst/>
          </a:prstGeom>
        </p:spPr>
        <p:txBody>
          <a:bodyPr>
            <a:norm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Helvetica" pitchFamily="2" charset="0"/>
              </a:rPr>
              <a:t>If the threads exhaust the arenas assigned, a new one is assigned from the central queue.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Helvetica" pitchFamily="2" charset="0"/>
              </a:rPr>
              <a:t>If the central queue is out of arenas, it requests to extend the heap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Helvetica" pitchFamily="2" charset="0"/>
              </a:rPr>
              <a:t>Perform garbage collection on arenas assigned to threads which are not being utilized and add them to the central queue for other threads to use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Helvetica" pitchFamily="2" charset="0"/>
              </a:rPr>
              <a:t>Adds abstraction in terms of accessing the global heap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Helvetica" pitchFamily="2" charset="0"/>
              </a:rPr>
              <a:t>Overhead of a mutex protecting the central queue is reduced by implementing the Michael and Scott queue algorithm which uses CAS  (Compare &amp; Swap)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Helvetica" pitchFamily="2" charset="0"/>
              </a:rPr>
              <a:t>To generalize the allocation requests, maintain a segregated list of arenas in the queue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832B7-3D7A-EC9B-C71E-73D7096A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84" y="1123950"/>
            <a:ext cx="4170995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0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Approach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Naïve mutex lock on all global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Huge overhead due to locking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Execution time slower by 7-8 times in magnitude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1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885CDF-553B-D3A3-8E64-C24D6390E1D6}"/>
              </a:ext>
            </a:extLst>
          </p:cNvPr>
          <p:cNvGraphicFramePr/>
          <p:nvPr/>
        </p:nvGraphicFramePr>
        <p:xfrm>
          <a:off x="5334000" y="1047750"/>
          <a:ext cx="3721100" cy="2263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415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Approach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Naïve mutex lock on all global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Huge overhead due to locking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Execution time slower by 7-8 times in magnitude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Approach 2 – Custom Malloc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arenas and thread local storage but still maintaining locks on global queues and heap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1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BC918A-AE87-21B5-00B8-87ED2D924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622302"/>
              </p:ext>
            </p:extLst>
          </p:nvPr>
        </p:nvGraphicFramePr>
        <p:xfrm>
          <a:off x="5410200" y="1321013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988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CF3F-4F5B-FEC4-BED7-CDFABB53D176}"/>
              </a:ext>
            </a:extLst>
          </p:cNvPr>
          <p:cNvSpPr txBox="1"/>
          <p:nvPr/>
        </p:nvSpPr>
        <p:spPr>
          <a:xfrm>
            <a:off x="3048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63F6-2CA7-2AFF-1080-DDFFFAABDEEE}"/>
              </a:ext>
            </a:extLst>
          </p:cNvPr>
          <p:cNvSpPr txBox="1"/>
          <p:nvPr/>
        </p:nvSpPr>
        <p:spPr>
          <a:xfrm>
            <a:off x="208722" y="595015"/>
            <a:ext cx="504907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Approach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Naïve mutex lock on all global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Huge overhead due to locking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Execution time slower by 7-8 times in magnitude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Workloads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of small size allocation requests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with large size allocation requests</a:t>
            </a:r>
          </a:p>
          <a:p>
            <a:pPr marL="228600" indent="-228600">
              <a:buAutoNum type="arabicPeriod"/>
            </a:pPr>
            <a:r>
              <a:rPr lang="en-US" sz="1200" dirty="0"/>
              <a:t>Trace with several operations with both small and large size allocation requests</a:t>
            </a:r>
          </a:p>
          <a:p>
            <a:endParaRPr lang="en-US" sz="1200" dirty="0"/>
          </a:p>
          <a:p>
            <a:r>
              <a:rPr lang="en-US" sz="1200" b="1" dirty="0"/>
              <a:t>Approach 2 - Custom Malloc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arenas and thread local storage but still maintaining locks on global queues and heap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0924994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PPT Theme</Template>
  <TotalTime>1116</TotalTime>
  <Words>1899</Words>
  <Application>Microsoft Macintosh PowerPoint</Application>
  <PresentationFormat>On-screen Show (16:9)</PresentationFormat>
  <Paragraphs>261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.AppleSystemUIFont</vt:lpstr>
      <vt:lpstr>45 Helvetica Light</vt:lpstr>
      <vt:lpstr>Arial</vt:lpstr>
      <vt:lpstr>Helvetica</vt:lpstr>
      <vt:lpstr>Open Sans</vt:lpstr>
      <vt:lpstr>Open Sans Light</vt:lpstr>
      <vt:lpstr>Open Sans Regular</vt:lpstr>
      <vt:lpstr>Times</vt:lpstr>
      <vt:lpstr>CMU PPT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Harish Kashyap</dc:creator>
  <cp:lastModifiedBy>Vignesh Harish Kashyap</cp:lastModifiedBy>
  <cp:revision>87</cp:revision>
  <cp:lastPrinted>2016-12-06T18:52:42Z</cp:lastPrinted>
  <dcterms:created xsi:type="dcterms:W3CDTF">2022-05-05T04:27:16Z</dcterms:created>
  <dcterms:modified xsi:type="dcterms:W3CDTF">2022-05-05T23:07:31Z</dcterms:modified>
</cp:coreProperties>
</file>