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 type="screen16x9"/>
  <p:notesSz cx="6858000" cy="9144000"/>
  <p:embeddedFontLst>
    <p:embeddedFont>
      <p:font typeface="Istok Web" panose="020B0604020202020204" charset="0"/>
      <p:regular r:id="rId17"/>
      <p:bold r:id="rId18"/>
      <p:italic r:id="rId19"/>
      <p:boldItalic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Black" panose="00000A00000000000000" pitchFamily="2" charset="0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5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3.fntdata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Hugo Machado Gomide" userId="6235312ce0c2ff25" providerId="LiveId" clId="{8A8135BB-FE12-4647-AA83-A729645FB67D}"/>
    <pc:docChg chg="modSld">
      <pc:chgData name="Victor Hugo Machado Gomide" userId="6235312ce0c2ff25" providerId="LiveId" clId="{8A8135BB-FE12-4647-AA83-A729645FB67D}" dt="2021-11-06T21:24:25.044" v="1"/>
      <pc:docMkLst>
        <pc:docMk/>
      </pc:docMkLst>
      <pc:sldChg chg="modSp mod">
        <pc:chgData name="Victor Hugo Machado Gomide" userId="6235312ce0c2ff25" providerId="LiveId" clId="{8A8135BB-FE12-4647-AA83-A729645FB67D}" dt="2021-11-06T21:24:25.044" v="1"/>
        <pc:sldMkLst>
          <pc:docMk/>
          <pc:sldMk cId="0" sldId="267"/>
        </pc:sldMkLst>
        <pc:spChg chg="mod">
          <ac:chgData name="Victor Hugo Machado Gomide" userId="6235312ce0c2ff25" providerId="LiveId" clId="{8A8135BB-FE12-4647-AA83-A729645FB67D}" dt="2021-11-06T21:24:25.044" v="1"/>
          <ac:spMkLst>
            <pc:docMk/>
            <pc:sldMk cId="0" sldId="267"/>
            <ac:spMk id="25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afd1c5c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fafd1c5c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afd1c5c5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6" name="Google Shape;236;gfafd1c5c5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afd1c5c5f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44" name="Google Shape;244;gfafd1c5c5f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afd1c5c5f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2" name="Google Shape;252;gfafd1c5c5f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afd1c5c5f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72" name="Google Shape;172;gfafd1c5c5f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afd1c5c5f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fafd1c5c5f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afd1c5c5f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fafd1c5c5f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afd1c5c5f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gfafd1c5c5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afd1c5c5f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4" name="Google Shape;204;gfafd1c5c5f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fafd1c5c5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fafd1c5c5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afd1c5c5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fafd1c5c5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fafd1c5c5f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gfafd1c5c5f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6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61" name="Google Shape;61;p16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63" name="Google Shape;6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" name="Google Shape;66;p17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7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8" name="Google Shape;68;p17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bg>
      <p:bgPr>
        <a:solidFill>
          <a:schemeClr val="accent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5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8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Montserrat Black"/>
              <a:buNone/>
              <a:defRPr sz="3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 flipH="1">
            <a:off x="-105075" y="4857750"/>
            <a:ext cx="9391500" cy="1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">
  <p:cSld name="CUSTOM_14_1"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31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1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/>
          <p:nvPr/>
        </p:nvSpPr>
        <p:spPr>
          <a:xfrm rot="5400000">
            <a:off x="7497575" y="27870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32"/>
          <p:cNvCxnSpPr/>
          <p:nvPr/>
        </p:nvCxnSpPr>
        <p:spPr>
          <a:xfrm>
            <a:off x="8466550" y="-2890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32"/>
          <p:cNvSpPr/>
          <p:nvPr/>
        </p:nvSpPr>
        <p:spPr>
          <a:xfrm rot="-5400000">
            <a:off x="-491950" y="3842550"/>
            <a:ext cx="1945800" cy="1388400"/>
          </a:xfrm>
          <a:prstGeom prst="diagStripe">
            <a:avLst>
              <a:gd name="adj" fmla="val 7029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2"/>
          <p:cNvCxnSpPr/>
          <p:nvPr/>
        </p:nvCxnSpPr>
        <p:spPr>
          <a:xfrm rot="10800000">
            <a:off x="-314625" y="4469350"/>
            <a:ext cx="799500" cy="106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3"/>
          <p:cNvSpPr/>
          <p:nvPr/>
        </p:nvSpPr>
        <p:spPr>
          <a:xfrm rot="10800000" flipH="1">
            <a:off x="-48150" y="-27575"/>
            <a:ext cx="1117200" cy="4902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3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_preto 1">
  <p:cSld name="TITLE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4"/>
          <p:cNvSpPr/>
          <p:nvPr/>
        </p:nvSpPr>
        <p:spPr>
          <a:xfrm>
            <a:off x="2764400" y="-19275"/>
            <a:ext cx="6379500" cy="517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4"/>
          <p:cNvSpPr/>
          <p:nvPr/>
        </p:nvSpPr>
        <p:spPr>
          <a:xfrm>
            <a:off x="-163750" y="-19275"/>
            <a:ext cx="4238100" cy="5172300"/>
          </a:xfrm>
          <a:prstGeom prst="parallelogram">
            <a:avLst>
              <a:gd name="adj" fmla="val 25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4"/>
          <p:cNvSpPr txBox="1">
            <a:spLocks noGrp="1"/>
          </p:cNvSpPr>
          <p:nvPr>
            <p:ph type="title"/>
          </p:nvPr>
        </p:nvSpPr>
        <p:spPr>
          <a:xfrm>
            <a:off x="4161025" y="1358125"/>
            <a:ext cx="430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ontserrat Black"/>
              <a:buNone/>
              <a:defRPr sz="33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7" name="Google Shape;127;p34"/>
          <p:cNvCxnSpPr/>
          <p:nvPr/>
        </p:nvCxnSpPr>
        <p:spPr>
          <a:xfrm>
            <a:off x="4228450" y="2928125"/>
            <a:ext cx="402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34"/>
          <p:cNvSpPr txBox="1">
            <a:spLocks noGrp="1"/>
          </p:cNvSpPr>
          <p:nvPr>
            <p:ph type="subTitle" idx="1"/>
          </p:nvPr>
        </p:nvSpPr>
        <p:spPr>
          <a:xfrm>
            <a:off x="4247725" y="3245975"/>
            <a:ext cx="4026300" cy="15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9" name="Google Shape;12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6966" y="1798966"/>
            <a:ext cx="1259925" cy="124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4">
    <p:bg>
      <p:bgPr>
        <a:solidFill>
          <a:schemeClr val="accen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5"/>
          <p:cNvSpPr/>
          <p:nvPr/>
        </p:nvSpPr>
        <p:spPr>
          <a:xfrm>
            <a:off x="0" y="2427275"/>
            <a:ext cx="9144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5"/>
          <p:cNvPicPr preferRelativeResize="0"/>
          <p:nvPr/>
        </p:nvPicPr>
        <p:blipFill rotWithShape="1">
          <a:blip r:embed="rId2">
            <a:alphaModFix/>
          </a:blip>
          <a:srcRect t="308" b="308"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288" y="444025"/>
            <a:ext cx="1346612" cy="57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35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O AGENDA">
  <p:cSld name="BLANK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0"/>
          <p:cNvSpPr txBox="1">
            <a:spLocks noGrp="1"/>
          </p:cNvSpPr>
          <p:nvPr>
            <p:ph type="title"/>
          </p:nvPr>
        </p:nvSpPr>
        <p:spPr>
          <a:xfrm>
            <a:off x="455964" y="585590"/>
            <a:ext cx="78867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lnSpcReduction="10000"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twoTxTwoObj">
  <p:cSld name="TWO_OBJECTS_WITH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 1 1">
  <p:cSld name="CUSTOM_14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7125" y="304800"/>
            <a:ext cx="6712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3325" y="4476410"/>
            <a:ext cx="671275" cy="380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63325" y="234213"/>
            <a:ext cx="671275" cy="66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01">
  <p:cSld name="BLANK_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57775" y="4254125"/>
            <a:ext cx="1509124" cy="10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911100" y="-150000"/>
            <a:ext cx="1509124" cy="10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3"/>
          <p:cNvSpPr txBox="1">
            <a:spLocks noGrp="1"/>
          </p:cNvSpPr>
          <p:nvPr>
            <p:ph type="title"/>
          </p:nvPr>
        </p:nvSpPr>
        <p:spPr>
          <a:xfrm>
            <a:off x="1351350" y="430325"/>
            <a:ext cx="6787500" cy="9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Montserrat Black"/>
              <a:buNone/>
              <a:defRPr sz="3000" b="0" i="0" u="none" strike="noStrike" cap="none">
                <a:solidFill>
                  <a:srgbClr val="00000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ubTitle" idx="1"/>
          </p:nvPr>
        </p:nvSpPr>
        <p:spPr>
          <a:xfrm>
            <a:off x="874875" y="1570925"/>
            <a:ext cx="7036200" cy="30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2777" y="176950"/>
            <a:ext cx="798445" cy="79844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4"/>
          <p:cNvSpPr txBox="1"/>
          <p:nvPr/>
        </p:nvSpPr>
        <p:spPr>
          <a:xfrm>
            <a:off x="1554750" y="4669968"/>
            <a:ext cx="6034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©dnc group. Todos os direitos reservados.</a:t>
            </a:r>
            <a:endParaRPr sz="110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p44"/>
          <p:cNvSpPr txBox="1"/>
          <p:nvPr/>
        </p:nvSpPr>
        <p:spPr>
          <a:xfrm>
            <a:off x="3894150" y="768119"/>
            <a:ext cx="1355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2000" b="0" i="0" u="none" strike="noStrike" cap="none">
              <a:solidFill>
                <a:srgbClr val="000000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pic>
        <p:nvPicPr>
          <p:cNvPr id="169" name="Google Shape;169;p44"/>
          <p:cNvPicPr preferRelativeResize="0"/>
          <p:nvPr/>
        </p:nvPicPr>
        <p:blipFill rotWithShape="1">
          <a:blip r:embed="rId5">
            <a:alphaModFix/>
          </a:blip>
          <a:srcRect l="17768" t="22749" r="16567" b="21778"/>
          <a:stretch/>
        </p:blipFill>
        <p:spPr>
          <a:xfrm>
            <a:off x="2170770" y="1623313"/>
            <a:ext cx="4802460" cy="22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3"/>
          <p:cNvSpPr txBox="1">
            <a:spLocks noGrp="1"/>
          </p:cNvSpPr>
          <p:nvPr>
            <p:ph type="body" idx="1"/>
          </p:nvPr>
        </p:nvSpPr>
        <p:spPr>
          <a:xfrm>
            <a:off x="549950" y="1414425"/>
            <a:ext cx="80271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Vocês vão receber quatro Datasets, que serão necessários para a realização do desafio.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DNC_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products_weight_g – peso do produto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em g;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products_lenght_cm – comprimento do produto em cm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products_height_cm – Altura do produto em cm;</a:t>
            </a:r>
            <a:endParaRPr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product_widht_cm – largura do produto em cm;</a:t>
            </a: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53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4"/>
          <p:cNvSpPr txBox="1"/>
          <p:nvPr/>
        </p:nvSpPr>
        <p:spPr>
          <a:xfrm>
            <a:off x="1435100" y="1472250"/>
            <a:ext cx="7249800" cy="22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450" tIns="47450" rIns="47450" bIns="474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56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ENTREGA</a:t>
            </a:r>
            <a:endParaRPr sz="56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54"/>
          <p:cNvSpPr txBox="1">
            <a:spLocks noGrp="1"/>
          </p:cNvSpPr>
          <p:nvPr>
            <p:ph type="subTitle" idx="1"/>
          </p:nvPr>
        </p:nvSpPr>
        <p:spPr>
          <a:xfrm>
            <a:off x="3497850" y="3167250"/>
            <a:ext cx="51870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en" sz="1800" b="1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Entregue </a:t>
            </a:r>
            <a:r>
              <a:rPr lang="en" sz="18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lang="en" sz="1800" b="1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Portfólios</a:t>
            </a:r>
            <a:r>
              <a:rPr lang="en" sz="1800" b="1" i="0" u="none" strike="noStrike" cap="none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8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0" y="2427275"/>
            <a:ext cx="5187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5"/>
          <p:cNvSpPr txBox="1">
            <a:spLocks noGrp="1"/>
          </p:cNvSpPr>
          <p:nvPr>
            <p:ph type="body" idx="1"/>
          </p:nvPr>
        </p:nvSpPr>
        <p:spPr>
          <a:xfrm>
            <a:off x="549950" y="1414425"/>
            <a:ext cx="80271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Vocês devem entregar o Link do repositório onde o desenvolvimento do desafio foi feito. Para isso coloque o Repositório em modo Público, copie o Link e cole no local indicado abaixo.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LINK: </a:t>
            </a:r>
            <a:r>
              <a:rPr lang="pt-BR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https://github.com/vhmgomide/Projetos-DEX</a:t>
            </a:r>
            <a:endParaRPr sz="15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i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*Salve esta apresentação em PDF e envie no link de submissão enviado no Slack.</a:t>
            </a:r>
            <a:endParaRPr sz="15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55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55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INSTRUÇÕES DE ENTREGA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7" name="Google Shape;257;p55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5"/>
          <p:cNvSpPr txBox="1"/>
          <p:nvPr/>
        </p:nvSpPr>
        <p:spPr>
          <a:xfrm>
            <a:off x="1435100" y="1472250"/>
            <a:ext cx="7249800" cy="22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450" tIns="47450" rIns="47450" bIns="4745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300"/>
              <a:buFont typeface="Arial"/>
              <a:buNone/>
            </a:pPr>
            <a:r>
              <a:rPr lang="en"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SISTEMA DE </a:t>
            </a:r>
            <a:br>
              <a:rPr lang="en"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5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RECOMENDAÇÃO</a:t>
            </a:r>
            <a:endParaRPr sz="56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45"/>
          <p:cNvSpPr txBox="1">
            <a:spLocks noGrp="1"/>
          </p:cNvSpPr>
          <p:nvPr>
            <p:ph type="subTitle" idx="1"/>
          </p:nvPr>
        </p:nvSpPr>
        <p:spPr>
          <a:xfrm>
            <a:off x="3497850" y="3776850"/>
            <a:ext cx="5187000" cy="8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 b="1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[O DESAFIO]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p45"/>
          <p:cNvSpPr/>
          <p:nvPr/>
        </p:nvSpPr>
        <p:spPr>
          <a:xfrm>
            <a:off x="0" y="2427275"/>
            <a:ext cx="5187000" cy="2715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5"/>
          <p:cNvSpPr/>
          <p:nvPr/>
        </p:nvSpPr>
        <p:spPr>
          <a:xfrm rot="-5400000">
            <a:off x="-367150" y="3341250"/>
            <a:ext cx="2103600" cy="1500900"/>
          </a:xfrm>
          <a:prstGeom prst="diagStripe">
            <a:avLst>
              <a:gd name="adj" fmla="val 55723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6"/>
          <p:cNvSpPr txBox="1">
            <a:spLocks noGrp="1"/>
          </p:cNvSpPr>
          <p:nvPr>
            <p:ph type="body" idx="1"/>
          </p:nvPr>
        </p:nvSpPr>
        <p:spPr>
          <a:xfrm>
            <a:off x="549950" y="13799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Montserrat"/>
                <a:ea typeface="Montserrat"/>
                <a:cs typeface="Montserrat"/>
                <a:sym typeface="Montserrat"/>
              </a:rPr>
              <a:t>Durante a pandemia os números de vendas da </a:t>
            </a:r>
            <a:r>
              <a:rPr lang="en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Razzle Dazzle</a:t>
            </a:r>
            <a:r>
              <a:rPr lang="en" sz="1500" dirty="0">
                <a:latin typeface="Montserrat"/>
                <a:ea typeface="Montserrat"/>
                <a:cs typeface="Montserrat"/>
                <a:sym typeface="Montserrat"/>
              </a:rPr>
              <a:t> (e-commerce de variedades) dispararam, bem como o da concorrência. Uma das maneiras de se destacar nesse mercado cada vez mais competitivo é oferecer o produto certo para a pessoa certa.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Montserrat"/>
                <a:ea typeface="Montserrat"/>
                <a:cs typeface="Montserrat"/>
                <a:sym typeface="Montserrat"/>
              </a:rPr>
              <a:t>Então, você foi contratado desenvolver pelo menos um modelo de recomendação, que será disponibilizado no novo site da empresa. Além do modelo, é necessário informar qual o melhor momento para usá-lo, em propagandas, quando o cliente estiver fazendo uma pesquisa ou quando o cliente estiver vendo um produto. É fundamental que isso seja pensado no desenvolvimento do modelo.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5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46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46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SISTEMA DE RECOMENDAÇÃO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85" name="Google Shape;185;p46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>
            <a:spLocks noGrp="1"/>
          </p:cNvSpPr>
          <p:nvPr>
            <p:ph type="body" idx="1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2385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 desenvolvimento deste desafio será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individual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;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Cada um deverá, ao final do dia, ter seu próprio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portfólio postado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(de forma pública) no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GitHub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Receberão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250 pontos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aqueles que submeterem o notebook ao final do Hackathon;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Vocês terão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5 horas e 30 mintutos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para realizar este desafio;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Os 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facilitadores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 estarão disponíveis nas salas, em caso de dúvidas, entrem em contato com eles;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p47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7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INSTRUÇÕES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93" name="Google Shape;193;p47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8"/>
          <p:cNvSpPr txBox="1">
            <a:spLocks noGrp="1"/>
          </p:cNvSpPr>
          <p:nvPr>
            <p:ph type="body" idx="1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Definição do Modelo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 a base de dados disponibilizada, quais modelos de recomendação podem ser feitos?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Exploração dos Dados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que os dados nos dizem?  Quais são as hipóteses que podem ser levantadas disso? Será que os dados são suficientes para o modelo que se propôs a fazer?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dos Dados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Quais devem ser os dados de Treino? E os de Teste? Preciso juntar as informações entre as tabelas?</a:t>
            </a:r>
            <a:endParaRPr sz="15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48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8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MILESTONES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1" name="Google Shape;201;p48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9"/>
          <p:cNvSpPr txBox="1">
            <a:spLocks noGrp="1"/>
          </p:cNvSpPr>
          <p:nvPr>
            <p:ph type="body" idx="1"/>
          </p:nvPr>
        </p:nvSpPr>
        <p:spPr>
          <a:xfrm>
            <a:off x="549950" y="1532350"/>
            <a:ext cx="80271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Tratamento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Como pode ser feita a seleção e filtragem dos dados? Quais tratamentos devem ser feitos considerando os dados existentes?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Criação do Modelo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Desenvolva o modelo!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Teste do Modelo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Faça testes para validar se os modelos estão retornando valores esperados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Ajustes no Portfólio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 que pode ser melhorado para que o portfólio seja bem explicativo e estruturado?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Submissão do Desafio → </a:t>
            </a:r>
            <a:r>
              <a:rPr lang="en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Envie o notebook com o modelo no link enviado no Slack.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49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9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MILESTONES</a:t>
            </a:r>
            <a:endParaRPr sz="30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9" name="Google Shape;209;p49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0"/>
          <p:cNvSpPr txBox="1">
            <a:spLocks noGrp="1"/>
          </p:cNvSpPr>
          <p:nvPr>
            <p:ph type="body" idx="1"/>
          </p:nvPr>
        </p:nvSpPr>
        <p:spPr>
          <a:xfrm>
            <a:off x="549950" y="1414425"/>
            <a:ext cx="80271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Vocês vão receber</a:t>
            </a:r>
            <a:r>
              <a:rPr lang="en" sz="1500" dirty="0">
                <a:latin typeface="Montserrat"/>
                <a:ea typeface="Montserrat"/>
                <a:cs typeface="Montserrat"/>
                <a:sym typeface="Montserrat"/>
              </a:rPr>
              <a:t> quatro Datasets, que serão necessários para a</a:t>
            </a: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realização do desafio.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1" dirty="0">
                <a:latin typeface="Montserrat"/>
                <a:ea typeface="Montserrat"/>
                <a:cs typeface="Montserrat"/>
                <a:sym typeface="Montserrat"/>
              </a:rPr>
              <a:t>DNC_</a:t>
            </a:r>
            <a:r>
              <a:rPr lang="en" sz="15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orders</a:t>
            </a:r>
            <a:r>
              <a:rPr lang="en" sz="1500" b="1" dirty="0"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15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 dirty="0"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order_id – Id do pedido de compra;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customer_id – Id do consumidor que realizou a compra;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order_status – Status da compra;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5" name="Google Shape;215;p50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50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17" name="Google Shape;217;p50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 txBox="1">
            <a:spLocks noGrp="1"/>
          </p:cNvSpPr>
          <p:nvPr>
            <p:ph type="body" idx="1"/>
          </p:nvPr>
        </p:nvSpPr>
        <p:spPr>
          <a:xfrm>
            <a:off x="549950" y="1414425"/>
            <a:ext cx="80271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Vocês vão receber quatro Datasets, que serão necessários para a realização do desafio.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DNC_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order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items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order_id - Id do pedido de compra;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order_item_id – Número de produtos em uma mesma compra;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product_id – Id do produto;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price - preço;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51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51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25" name="Google Shape;225;p51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2"/>
          <p:cNvSpPr txBox="1">
            <a:spLocks noGrp="1"/>
          </p:cNvSpPr>
          <p:nvPr>
            <p:ph type="body" idx="1"/>
          </p:nvPr>
        </p:nvSpPr>
        <p:spPr>
          <a:xfrm>
            <a:off x="549950" y="1414425"/>
            <a:ext cx="80271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Vocês vão receber quatro Datasets, que serão necessários para a realização do desafio.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DNC_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products</a:t>
            </a: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_</a:t>
            </a:r>
            <a:r>
              <a:rPr lang="en" sz="15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dataset</a:t>
            </a:r>
            <a:endParaRPr/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product_id – Id do produto;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product_category_name – Categoria do produto;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product_name_length – Tamanho do nome do produto;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product_description_length – comprimento do produto;</a:t>
            </a:r>
            <a:endParaRPr sz="15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335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1300" b="0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1" name="Google Shape;231;p52"/>
          <p:cNvSpPr/>
          <p:nvPr/>
        </p:nvSpPr>
        <p:spPr>
          <a:xfrm>
            <a:off x="489125" y="470525"/>
            <a:ext cx="816300" cy="816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52"/>
          <p:cNvSpPr txBox="1">
            <a:spLocks noGrp="1"/>
          </p:cNvSpPr>
          <p:nvPr>
            <p:ph type="ctrTitle"/>
          </p:nvPr>
        </p:nvSpPr>
        <p:spPr>
          <a:xfrm>
            <a:off x="1411650" y="389975"/>
            <a:ext cx="72864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DATASET</a:t>
            </a:r>
            <a:endParaRPr sz="3000" b="0" i="0" u="none" strike="noStrike" cap="none">
              <a:solidFill>
                <a:srgbClr val="000000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33" name="Google Shape;233;p52"/>
          <p:cNvSpPr/>
          <p:nvPr/>
        </p:nvSpPr>
        <p:spPr>
          <a:xfrm>
            <a:off x="662670" y="628394"/>
            <a:ext cx="469213" cy="50054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1DE07"/>
      </a:accent1>
      <a:accent2>
        <a:srgbClr val="212121"/>
      </a:accent2>
      <a:accent3>
        <a:srgbClr val="78909C"/>
      </a:accent3>
      <a:accent4>
        <a:srgbClr val="B4B4B4"/>
      </a:accent4>
      <a:accent5>
        <a:srgbClr val="838383"/>
      </a:accent5>
      <a:accent6>
        <a:srgbClr val="5A5A59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</Words>
  <Application>Microsoft Office PowerPoint</Application>
  <PresentationFormat>Apresentação na tela (16:9)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Montserrat Black</vt:lpstr>
      <vt:lpstr>Istok Web</vt:lpstr>
      <vt:lpstr>Montserrat</vt:lpstr>
      <vt:lpstr>Arial</vt:lpstr>
      <vt:lpstr>Simple Light</vt:lpstr>
      <vt:lpstr>Simple Light</vt:lpstr>
      <vt:lpstr>Simple Light</vt:lpstr>
      <vt:lpstr>Apresentação do PowerPoint</vt:lpstr>
      <vt:lpstr>Apresentação do PowerPoint</vt:lpstr>
      <vt:lpstr>SISTEMA DE RECOMENDAÇÃO</vt:lpstr>
      <vt:lpstr>INSTRUÇÕES</vt:lpstr>
      <vt:lpstr>MILESTONES</vt:lpstr>
      <vt:lpstr>MILESTONES</vt:lpstr>
      <vt:lpstr>DATASET</vt:lpstr>
      <vt:lpstr>DATASET</vt:lpstr>
      <vt:lpstr>DATASET</vt:lpstr>
      <vt:lpstr>DATASET</vt:lpstr>
      <vt:lpstr>Apresentação do PowerPoint</vt:lpstr>
      <vt:lpstr>INSTRUÇÕES DE ENTREGA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Victor Hugo Machado Gomide</cp:lastModifiedBy>
  <cp:revision>1</cp:revision>
  <dcterms:modified xsi:type="dcterms:W3CDTF">2021-11-06T21:24:29Z</dcterms:modified>
</cp:coreProperties>
</file>