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268" r:id="rId6"/>
    <p:sldId id="293" r:id="rId7"/>
    <p:sldId id="300" r:id="rId8"/>
    <p:sldId id="301" r:id="rId9"/>
    <p:sldId id="297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74B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86717" autoAdjust="0"/>
  </p:normalViewPr>
  <p:slideViewPr>
    <p:cSldViewPr snapToGrid="0">
      <p:cViewPr>
        <p:scale>
          <a:sx n="80" d="100"/>
          <a:sy n="80" d="100"/>
        </p:scale>
        <p:origin x="1123" y="13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1BCF06-1C28-4B0D-9FE4-64520A8BD0D6}" type="datetime1">
              <a:rPr lang="pt-BR" smtClean="0"/>
              <a:t>18/11/2019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1C099-8713-4864-A75E-DC5C31A7078B}" type="datetime1">
              <a:rPr lang="pt-BR" smtClean="0"/>
              <a:pPr/>
              <a:t>18/11/2019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3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1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49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20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1B1CF-A309-49E4-BA89-6C94A1244D9C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91035-C430-43B6-BC84-4E40FA348A60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0" name="Espaço Reservado para Imagem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Imagem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2" name="Espaço Reservado para Imagem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Imagem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Espaço Reservado para Imagem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38A4F-8FA0-4741-A8D9-1B968FFB1ACB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Espaço Reservado para Imagem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Espaço Reservado para Imagem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1942E-ED4E-4C9B-82A1-89CE5996B32F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7636B-A754-4E2E-9ADC-B4850F89C749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37918-E07F-4A29-84B5-20F32248E746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71D5B-D313-4931-BA88-C335B37EB4D8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1C7A0E-B42A-456B-AEBA-571F75507D2F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8F8C-B5DE-427F-B7A8-944F8380312C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403E-CEEB-486E-BFFE-F2ABD3EA2B9D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0B5BA-228F-4A1E-AABA-D1BC480BDDE5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088DAC1-3464-443E-9DEF-E31CD1B6A9EE}" type="datetime1">
              <a:rPr lang="pt-BR" noProof="0" smtClean="0"/>
              <a:t>18/11/2019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SAO PAULO TOP BACKGROUND">
            <a:extLst>
              <a:ext uri="{FF2B5EF4-FFF2-40B4-BE49-F238E27FC236}">
                <a16:creationId xmlns:a16="http://schemas.microsoft.com/office/drawing/2014/main" id="{13F0ADA6-85AA-4CDA-9577-5BFD4E599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4" y="0"/>
            <a:ext cx="121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bjeto 3" descr="Retângulo azul">
            <a:extLst>
              <a:ext uri="{FF2B5EF4-FFF2-40B4-BE49-F238E27FC236}">
                <a16:creationId xmlns:a16="http://schemas.microsoft.com/office/drawing/2014/main" id="{D8ABB59A-2669-4366-8E2C-49E6BE20B5F6}"/>
              </a:ext>
            </a:extLst>
          </p:cNvPr>
          <p:cNvSpPr/>
          <p:nvPr/>
        </p:nvSpPr>
        <p:spPr>
          <a:xfrm>
            <a:off x="-8134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rgbClr val="DF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1</a:t>
            </a:fld>
            <a:endParaRPr lang="pt-BR" sz="10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DCE337A-345B-4BB8-B479-788DB6E13F73}"/>
              </a:ext>
            </a:extLst>
          </p:cNvPr>
          <p:cNvSpPr txBox="1">
            <a:spLocks/>
          </p:cNvSpPr>
          <p:nvPr/>
        </p:nvSpPr>
        <p:spPr bwMode="white">
          <a:xfrm>
            <a:off x="1370209" y="3218050"/>
            <a:ext cx="9522333" cy="1035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9600" b="0" dirty="0">
              <a:solidFill>
                <a:schemeClr val="bg1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6B440274-DA76-4599-B85B-BE169D129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47" y="2121763"/>
            <a:ext cx="5742648" cy="2131593"/>
          </a:xfrm>
          <a:prstGeom prst="rect">
            <a:avLst/>
          </a:prstGeom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A4EF515E-E388-4957-A92B-B4B5D534DBF4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886782" y="3746939"/>
            <a:ext cx="8187613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3000" dirty="0">
                <a:solidFill>
                  <a:schemeClr val="bg1"/>
                </a:solidFill>
              </a:rPr>
              <a:t>SOLUÇÕES DE MOBILIDADE</a:t>
            </a:r>
            <a:endParaRPr lang="pt-BR" sz="3000" b="0" dirty="0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F34935F-6A36-4210-BBDE-5B094D12B93A}"/>
              </a:ext>
            </a:extLst>
          </p:cNvPr>
          <p:cNvGrpSpPr/>
          <p:nvPr/>
        </p:nvGrpSpPr>
        <p:grpSpPr>
          <a:xfrm>
            <a:off x="4535429" y="5545922"/>
            <a:ext cx="3605396" cy="903294"/>
            <a:chOff x="4325557" y="5372700"/>
            <a:chExt cx="4042015" cy="902786"/>
          </a:xfrm>
        </p:grpSpPr>
        <p:pic>
          <p:nvPicPr>
            <p:cNvPr id="33" name="Picture 2" descr="Resultado de imagem para MOBILAB+">
              <a:extLst>
                <a:ext uri="{FF2B5EF4-FFF2-40B4-BE49-F238E27FC236}">
                  <a16:creationId xmlns:a16="http://schemas.microsoft.com/office/drawing/2014/main" id="{2E37E061-9DC4-4E58-ACE5-5F5F57DA0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895" y="5446809"/>
              <a:ext cx="828677" cy="828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ítulo 1">
              <a:extLst>
                <a:ext uri="{FF2B5EF4-FFF2-40B4-BE49-F238E27FC236}">
                  <a16:creationId xmlns:a16="http://schemas.microsoft.com/office/drawing/2014/main" id="{6A72A1B5-2E86-4947-97E7-EA154FA65BDC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7106086" y="5372700"/>
              <a:ext cx="343091" cy="8286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125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ts val="5000"/>
                </a:lnSpc>
              </a:pPr>
              <a:r>
                <a:rPr lang="pt-BR" sz="5000" spc="-150" dirty="0"/>
                <a:t>|</a:t>
              </a:r>
              <a:endParaRPr lang="pt-BR" sz="5000" b="0" spc="-150" dirty="0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CA8FB1C-00FB-40D1-8424-50BAD30BC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5557" y="5499199"/>
              <a:ext cx="2690811" cy="776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Espaço Reservado para Imagem 46" descr="As pessoas discutem algo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to 3" descr="Retângulo azul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8" name="Oval 47" descr="Oval be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6" name="Retângulo 25" descr="Retângulo azul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3131596"/>
            <a:ext cx="12192000" cy="955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2</a:t>
            </a:fld>
            <a:endParaRPr lang="pt-BR" sz="1000" dirty="0"/>
          </a:p>
        </p:txBody>
      </p:sp>
      <p:sp>
        <p:nvSpPr>
          <p:cNvPr id="20" name="Oval 26" descr="Círculo azul">
            <a:extLst>
              <a:ext uri="{FF2B5EF4-FFF2-40B4-BE49-F238E27FC236}">
                <a16:creationId xmlns:a16="http://schemas.microsoft.com/office/drawing/2014/main" id="{23B165D3-177E-4028-890C-D8EEF46DD113}"/>
              </a:ext>
            </a:extLst>
          </p:cNvPr>
          <p:cNvSpPr/>
          <p:nvPr/>
        </p:nvSpPr>
        <p:spPr>
          <a:xfrm>
            <a:off x="480402" y="2572275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Espaço Reservado para Texto 41">
            <a:extLst>
              <a:ext uri="{FF2B5EF4-FFF2-40B4-BE49-F238E27FC236}">
                <a16:creationId xmlns:a16="http://schemas.microsoft.com/office/drawing/2014/main" id="{D3FABF96-9E09-48E7-A32D-5F8CCE1877D3}"/>
              </a:ext>
            </a:extLst>
          </p:cNvPr>
          <p:cNvSpPr txBox="1">
            <a:spLocks/>
          </p:cNvSpPr>
          <p:nvPr/>
        </p:nvSpPr>
        <p:spPr bwMode="white">
          <a:xfrm>
            <a:off x="-187468" y="4753517"/>
            <a:ext cx="3399939" cy="116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Aluísio Junior</a:t>
            </a: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Relações Públicas</a:t>
            </a:r>
          </a:p>
        </p:txBody>
      </p:sp>
      <p:pic>
        <p:nvPicPr>
          <p:cNvPr id="22" name="Espaço Reservado para Imagem 52" descr="Um Homem">
            <a:extLst>
              <a:ext uri="{FF2B5EF4-FFF2-40B4-BE49-F238E27FC236}">
                <a16:creationId xmlns:a16="http://schemas.microsoft.com/office/drawing/2014/main" id="{D7EFC049-269C-4AFC-84BE-78382039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378" y="2728252"/>
            <a:ext cx="1752249" cy="1752249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37" name="Oval 26" descr="Círculo azul">
            <a:extLst>
              <a:ext uri="{FF2B5EF4-FFF2-40B4-BE49-F238E27FC236}">
                <a16:creationId xmlns:a16="http://schemas.microsoft.com/office/drawing/2014/main" id="{3AA4EB8D-4C17-43BD-8F0B-173CD02FBBDD}"/>
              </a:ext>
            </a:extLst>
          </p:cNvPr>
          <p:cNvSpPr/>
          <p:nvPr/>
        </p:nvSpPr>
        <p:spPr>
          <a:xfrm>
            <a:off x="2740025" y="2559413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9" name="Oval 26" descr="Círculo azul">
            <a:extLst>
              <a:ext uri="{FF2B5EF4-FFF2-40B4-BE49-F238E27FC236}">
                <a16:creationId xmlns:a16="http://schemas.microsoft.com/office/drawing/2014/main" id="{09067251-9639-46CF-8C98-5DAC13B0BDD4}"/>
              </a:ext>
            </a:extLst>
          </p:cNvPr>
          <p:cNvSpPr/>
          <p:nvPr/>
        </p:nvSpPr>
        <p:spPr>
          <a:xfrm>
            <a:off x="5049211" y="2576642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Oval 26" descr="Círculo azul">
            <a:extLst>
              <a:ext uri="{FF2B5EF4-FFF2-40B4-BE49-F238E27FC236}">
                <a16:creationId xmlns:a16="http://schemas.microsoft.com/office/drawing/2014/main" id="{D98342DF-39CB-4B8F-8433-A93501721C88}"/>
              </a:ext>
            </a:extLst>
          </p:cNvPr>
          <p:cNvSpPr/>
          <p:nvPr/>
        </p:nvSpPr>
        <p:spPr>
          <a:xfrm>
            <a:off x="7322110" y="2576642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45" name="Espaço Reservado para Imagem 52" descr="Um Homem">
            <a:extLst>
              <a:ext uri="{FF2B5EF4-FFF2-40B4-BE49-F238E27FC236}">
                <a16:creationId xmlns:a16="http://schemas.microsoft.com/office/drawing/2014/main" id="{F3CF71C0-4532-45FC-9066-207A72494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8086" y="2732619"/>
            <a:ext cx="1752249" cy="1752249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46" name="Oval 26" descr="Círculo azul">
            <a:extLst>
              <a:ext uri="{FF2B5EF4-FFF2-40B4-BE49-F238E27FC236}">
                <a16:creationId xmlns:a16="http://schemas.microsoft.com/office/drawing/2014/main" id="{E3425BE1-EB43-40E0-80D8-818192795681}"/>
              </a:ext>
            </a:extLst>
          </p:cNvPr>
          <p:cNvSpPr/>
          <p:nvPr/>
        </p:nvSpPr>
        <p:spPr>
          <a:xfrm>
            <a:off x="9739611" y="2570138"/>
            <a:ext cx="2064203" cy="20642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50" name="Espaço Reservado para Imagem 52" descr="Um Homem">
            <a:extLst>
              <a:ext uri="{FF2B5EF4-FFF2-40B4-BE49-F238E27FC236}">
                <a16:creationId xmlns:a16="http://schemas.microsoft.com/office/drawing/2014/main" id="{B5DBEA51-6990-4381-95C1-DAA4B2089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95587" y="2726115"/>
            <a:ext cx="1752249" cy="1752249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51" name="Espaço Reservado para Texto 41">
            <a:extLst>
              <a:ext uri="{FF2B5EF4-FFF2-40B4-BE49-F238E27FC236}">
                <a16:creationId xmlns:a16="http://schemas.microsoft.com/office/drawing/2014/main" id="{DBB71DC5-5CFA-44B1-BA48-BB91CCDD7EBA}"/>
              </a:ext>
            </a:extLst>
          </p:cNvPr>
          <p:cNvSpPr txBox="1">
            <a:spLocks/>
          </p:cNvSpPr>
          <p:nvPr/>
        </p:nvSpPr>
        <p:spPr bwMode="white">
          <a:xfrm>
            <a:off x="2072155" y="4740654"/>
            <a:ext cx="3399939" cy="102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Bruno</a:t>
            </a:r>
            <a:r>
              <a:rPr lang="pt-BR" dirty="0"/>
              <a:t> </a:t>
            </a:r>
            <a:r>
              <a:rPr lang="pt-BR" sz="1800" b="1" dirty="0"/>
              <a:t>Gonçalves</a:t>
            </a:r>
            <a:r>
              <a:rPr lang="pt-BR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Engenheiro Civil</a:t>
            </a:r>
          </a:p>
        </p:txBody>
      </p:sp>
      <p:sp>
        <p:nvSpPr>
          <p:cNvPr id="52" name="Espaço Reservado para Texto 41">
            <a:extLst>
              <a:ext uri="{FF2B5EF4-FFF2-40B4-BE49-F238E27FC236}">
                <a16:creationId xmlns:a16="http://schemas.microsoft.com/office/drawing/2014/main" id="{21E8319A-CE4D-482F-B6CE-249219E4893E}"/>
              </a:ext>
            </a:extLst>
          </p:cNvPr>
          <p:cNvSpPr txBox="1">
            <a:spLocks/>
          </p:cNvSpPr>
          <p:nvPr/>
        </p:nvSpPr>
        <p:spPr bwMode="white">
          <a:xfrm>
            <a:off x="4381341" y="4745878"/>
            <a:ext cx="3399939" cy="104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Bruno</a:t>
            </a:r>
            <a:r>
              <a:rPr lang="pt-BR" dirty="0"/>
              <a:t> </a:t>
            </a:r>
            <a:r>
              <a:rPr lang="pt-BR" sz="1800" b="1" dirty="0"/>
              <a:t>Coppo</a:t>
            </a:r>
            <a:r>
              <a:rPr lang="pt-BR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Engenheiro Civil</a:t>
            </a:r>
          </a:p>
        </p:txBody>
      </p:sp>
      <p:sp>
        <p:nvSpPr>
          <p:cNvPr id="54" name="Espaço Reservado para Texto 41">
            <a:extLst>
              <a:ext uri="{FF2B5EF4-FFF2-40B4-BE49-F238E27FC236}">
                <a16:creationId xmlns:a16="http://schemas.microsoft.com/office/drawing/2014/main" id="{DBCD7C12-57F2-4C0B-945F-45F022474C49}"/>
              </a:ext>
            </a:extLst>
          </p:cNvPr>
          <p:cNvSpPr txBox="1">
            <a:spLocks/>
          </p:cNvSpPr>
          <p:nvPr/>
        </p:nvSpPr>
        <p:spPr bwMode="white">
          <a:xfrm>
            <a:off x="6651175" y="4778441"/>
            <a:ext cx="3399939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Rafael </a:t>
            </a:r>
            <a:r>
              <a:rPr lang="pt-BR" b="1" dirty="0" err="1"/>
              <a:t>Nonino</a:t>
            </a: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Dev. Front-</a:t>
            </a:r>
            <a:r>
              <a:rPr lang="pt-BR" sz="1600" i="1" dirty="0" err="1">
                <a:solidFill>
                  <a:schemeClr val="bg2"/>
                </a:solidFill>
                <a:latin typeface="+mn-lt"/>
              </a:rPr>
              <a:t>End</a:t>
            </a:r>
            <a:endParaRPr lang="pt-BR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5" name="Espaço Reservado para Texto 41">
            <a:extLst>
              <a:ext uri="{FF2B5EF4-FFF2-40B4-BE49-F238E27FC236}">
                <a16:creationId xmlns:a16="http://schemas.microsoft.com/office/drawing/2014/main" id="{CFDDE896-56BD-4A3C-B5D7-7560564A67A6}"/>
              </a:ext>
            </a:extLst>
          </p:cNvPr>
          <p:cNvSpPr txBox="1">
            <a:spLocks/>
          </p:cNvSpPr>
          <p:nvPr/>
        </p:nvSpPr>
        <p:spPr bwMode="white">
          <a:xfrm>
            <a:off x="9077272" y="4771937"/>
            <a:ext cx="3399939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Victor </a:t>
            </a:r>
            <a:r>
              <a:rPr lang="pt-BR" b="1" dirty="0" err="1"/>
              <a:t>Negrisoli</a:t>
            </a: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1" dirty="0">
                <a:solidFill>
                  <a:schemeClr val="bg2"/>
                </a:solidFill>
                <a:latin typeface="+mn-lt"/>
              </a:rPr>
              <a:t>Dev. Back-</a:t>
            </a:r>
            <a:r>
              <a:rPr lang="pt-BR" sz="1600" i="1" dirty="0" err="1">
                <a:solidFill>
                  <a:schemeClr val="bg2"/>
                </a:solidFill>
                <a:latin typeface="+mn-lt"/>
              </a:rPr>
              <a:t>End</a:t>
            </a:r>
            <a:endParaRPr lang="pt-BR" sz="1600" i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6AE88C2-75A7-44B7-AB0B-63B77D935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77" y="2668028"/>
            <a:ext cx="2064203" cy="189906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644921C-C972-4731-9744-8FA12F7D2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5" y="2735640"/>
            <a:ext cx="1752249" cy="1752249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0676A4F7-48F8-4758-B6ED-5A926C863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86" y="2726114"/>
            <a:ext cx="1752249" cy="17522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479ED0-45A8-477B-A253-A8EF1E757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08" y="2677479"/>
            <a:ext cx="1765826" cy="18340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11DF78-8EB2-4D64-9962-D1943D755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36" y="2691205"/>
            <a:ext cx="1747454" cy="18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rgbClr val="DF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3</a:t>
            </a:fld>
            <a:endParaRPr lang="pt-BR" sz="1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4864FC-EFA5-4DD6-937E-1A6EBD3B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451"/>
            <a:ext cx="12192000" cy="3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Aperto de mão de duas pesso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tâ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11195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3" name="Oval 22" descr="Oval be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4</a:t>
            </a:fld>
            <a:endParaRPr lang="pt-BR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dirty="0"/>
              <a:t>PROPOSTA PARA DOCUMENTAÇÃO E REGISTRO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-180192" y="1566775"/>
            <a:ext cx="12192000" cy="601838"/>
          </a:xfrm>
        </p:spPr>
        <p:txBody>
          <a:bodyPr rtlCol="0">
            <a:noAutofit/>
          </a:bodyPr>
          <a:lstStyle/>
          <a:p>
            <a:pPr marL="12700" algn="ctr" rtl="0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DOCUMENTAÇÃO SOLICITADA EM EDITAL (ITEM 10)</a:t>
            </a:r>
          </a:p>
        </p:txBody>
      </p:sp>
      <p:sp>
        <p:nvSpPr>
          <p:cNvPr id="24" name="objeto 5" descr="Retângulo be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947634" y="1405077"/>
            <a:ext cx="2781161" cy="4889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52E5E4A-33BE-4634-B977-CC56AAC5FB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05C66ED4-CFAD-4502-B685-3C70A23F796F}"/>
              </a:ext>
            </a:extLst>
          </p:cNvPr>
          <p:cNvSpPr txBox="1">
            <a:spLocks/>
          </p:cNvSpPr>
          <p:nvPr/>
        </p:nvSpPr>
        <p:spPr bwMode="ltGray">
          <a:xfrm>
            <a:off x="818028" y="3195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PROPOSTA TRANSFERÊNCIA DE CONHECIMENTO</a:t>
            </a:r>
          </a:p>
        </p:txBody>
      </p:sp>
      <p:sp>
        <p:nvSpPr>
          <p:cNvPr id="19" name="objeto 5" descr="Retângulo bege">
            <a:extLst>
              <a:ext uri="{FF2B5EF4-FFF2-40B4-BE49-F238E27FC236}">
                <a16:creationId xmlns:a16="http://schemas.microsoft.com/office/drawing/2014/main" id="{42B213D7-766F-4484-A0AC-3AE204A27FD4}"/>
              </a:ext>
            </a:extLst>
          </p:cNvPr>
          <p:cNvSpPr/>
          <p:nvPr/>
        </p:nvSpPr>
        <p:spPr bwMode="ltGray">
          <a:xfrm flipV="1">
            <a:off x="947634" y="4333074"/>
            <a:ext cx="2781161" cy="4889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0" name="Espaço Reservado para Conteúdo 6">
            <a:extLst>
              <a:ext uri="{FF2B5EF4-FFF2-40B4-BE49-F238E27FC236}">
                <a16:creationId xmlns:a16="http://schemas.microsoft.com/office/drawing/2014/main" id="{EE3D7181-32B9-427A-87AC-E6DB23248D09}"/>
              </a:ext>
            </a:extLst>
          </p:cNvPr>
          <p:cNvSpPr txBox="1">
            <a:spLocks/>
          </p:cNvSpPr>
          <p:nvPr/>
        </p:nvSpPr>
        <p:spPr bwMode="white">
          <a:xfrm>
            <a:off x="-1904217" y="4519382"/>
            <a:ext cx="12192000" cy="60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README + DOCUMENTAÇÃO API</a:t>
            </a:r>
          </a:p>
        </p:txBody>
      </p:sp>
      <p:sp>
        <p:nvSpPr>
          <p:cNvPr id="25" name="Espaço Reservado para Conteúdo 6">
            <a:extLst>
              <a:ext uri="{FF2B5EF4-FFF2-40B4-BE49-F238E27FC236}">
                <a16:creationId xmlns:a16="http://schemas.microsoft.com/office/drawing/2014/main" id="{916C6A2E-F4B3-4D4E-9351-2F8EDE3E24BC}"/>
              </a:ext>
            </a:extLst>
          </p:cNvPr>
          <p:cNvSpPr txBox="1">
            <a:spLocks/>
          </p:cNvSpPr>
          <p:nvPr/>
        </p:nvSpPr>
        <p:spPr bwMode="white">
          <a:xfrm>
            <a:off x="-723156" y="5347142"/>
            <a:ext cx="12192000" cy="60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AUXÍLIO TÉCNICO PRESENCIAL E VIA CALLS</a:t>
            </a:r>
          </a:p>
        </p:txBody>
      </p:sp>
      <p:sp>
        <p:nvSpPr>
          <p:cNvPr id="27" name="Espaço Reservado para Conteúdo 6">
            <a:extLst>
              <a:ext uri="{FF2B5EF4-FFF2-40B4-BE49-F238E27FC236}">
                <a16:creationId xmlns:a16="http://schemas.microsoft.com/office/drawing/2014/main" id="{B3B19B53-75E0-478F-895B-B4965097BFF4}"/>
              </a:ext>
            </a:extLst>
          </p:cNvPr>
          <p:cNvSpPr txBox="1">
            <a:spLocks/>
          </p:cNvSpPr>
          <p:nvPr/>
        </p:nvSpPr>
        <p:spPr bwMode="white">
          <a:xfrm>
            <a:off x="-1780392" y="2245189"/>
            <a:ext cx="12192000" cy="60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SUPORTE CONTÁBIL + ADVOCACIA</a:t>
            </a:r>
          </a:p>
        </p:txBody>
      </p:sp>
    </p:spTree>
    <p:extLst>
      <p:ext uri="{BB962C8B-B14F-4D97-AF65-F5344CB8AC3E}">
        <p14:creationId xmlns:p14="http://schemas.microsoft.com/office/powerpoint/2010/main" val="160657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Aperto de mão de duas pesso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tâ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14465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3" name="Oval 22" descr="Oval be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5</a:t>
            </a:fld>
            <a:endParaRPr lang="pt-BR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dirty="0"/>
              <a:t>ESTRATÉGIA PARA TRANSFERÊNCIA DE CONHECIMENTO</a:t>
            </a:r>
          </a:p>
        </p:txBody>
      </p:sp>
      <p:sp>
        <p:nvSpPr>
          <p:cNvPr id="24" name="objeto 5" descr="Retângulo be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947634" y="1405077"/>
            <a:ext cx="2781161" cy="4889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52E5E4A-33BE-4634-B977-CC56AAC5FB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6" name="Espaço Reservado para Conteúdo 6">
            <a:extLst>
              <a:ext uri="{FF2B5EF4-FFF2-40B4-BE49-F238E27FC236}">
                <a16:creationId xmlns:a16="http://schemas.microsoft.com/office/drawing/2014/main" id="{DDF7D9BD-8A62-4182-AC91-52660829D7D3}"/>
              </a:ext>
            </a:extLst>
          </p:cNvPr>
          <p:cNvSpPr txBox="1">
            <a:spLocks/>
          </p:cNvSpPr>
          <p:nvPr/>
        </p:nvSpPr>
        <p:spPr bwMode="white">
          <a:xfrm>
            <a:off x="-1123167" y="1679576"/>
            <a:ext cx="12192000" cy="60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1 – SOCIALIZAÇÃO COM A PLATAFORMA</a:t>
            </a:r>
          </a:p>
        </p:txBody>
      </p:sp>
      <p:sp>
        <p:nvSpPr>
          <p:cNvPr id="18" name="Espaço Reservado para Conteúdo 6">
            <a:extLst>
              <a:ext uri="{FF2B5EF4-FFF2-40B4-BE49-F238E27FC236}">
                <a16:creationId xmlns:a16="http://schemas.microsoft.com/office/drawing/2014/main" id="{B1EC3A41-1064-47F6-80FD-A168809C4269}"/>
              </a:ext>
            </a:extLst>
          </p:cNvPr>
          <p:cNvSpPr txBox="1">
            <a:spLocks/>
          </p:cNvSpPr>
          <p:nvPr/>
        </p:nvSpPr>
        <p:spPr bwMode="white">
          <a:xfrm>
            <a:off x="-629763" y="2297548"/>
            <a:ext cx="12192000" cy="60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2 – INTERNALIZAÇÃO JUNTO A ADM PÚBLICA</a:t>
            </a:r>
          </a:p>
        </p:txBody>
      </p:sp>
      <p:sp>
        <p:nvSpPr>
          <p:cNvPr id="26" name="Espaço Reservado para Conteúdo 6">
            <a:extLst>
              <a:ext uri="{FF2B5EF4-FFF2-40B4-BE49-F238E27FC236}">
                <a16:creationId xmlns:a16="http://schemas.microsoft.com/office/drawing/2014/main" id="{0F4B653A-13C3-4894-8D8F-9382675DBCDA}"/>
              </a:ext>
            </a:extLst>
          </p:cNvPr>
          <p:cNvSpPr txBox="1">
            <a:spLocks/>
          </p:cNvSpPr>
          <p:nvPr/>
        </p:nvSpPr>
        <p:spPr bwMode="white">
          <a:xfrm>
            <a:off x="-2367205" y="2947366"/>
            <a:ext cx="12192000" cy="60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3 – TREINAMENTO TÉCNICO</a:t>
            </a:r>
          </a:p>
        </p:txBody>
      </p:sp>
      <p:sp>
        <p:nvSpPr>
          <p:cNvPr id="27" name="Espaço Reservado para Conteúdo 6">
            <a:extLst>
              <a:ext uri="{FF2B5EF4-FFF2-40B4-BE49-F238E27FC236}">
                <a16:creationId xmlns:a16="http://schemas.microsoft.com/office/drawing/2014/main" id="{B1336300-085E-43BE-B036-4BB86831C7C6}"/>
              </a:ext>
            </a:extLst>
          </p:cNvPr>
          <p:cNvSpPr txBox="1">
            <a:spLocks/>
          </p:cNvSpPr>
          <p:nvPr/>
        </p:nvSpPr>
        <p:spPr bwMode="white">
          <a:xfrm>
            <a:off x="-2805355" y="3595865"/>
            <a:ext cx="12192000" cy="60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4 – COMPLEMENTAÇÃO</a:t>
            </a:r>
          </a:p>
        </p:txBody>
      </p:sp>
      <p:sp>
        <p:nvSpPr>
          <p:cNvPr id="28" name="Espaço Reservado para Conteúdo 6">
            <a:extLst>
              <a:ext uri="{FF2B5EF4-FFF2-40B4-BE49-F238E27FC236}">
                <a16:creationId xmlns:a16="http://schemas.microsoft.com/office/drawing/2014/main" id="{2B1D9253-4F16-4F0D-AE0B-9A4E08D7EB94}"/>
              </a:ext>
            </a:extLst>
          </p:cNvPr>
          <p:cNvSpPr txBox="1">
            <a:spLocks/>
          </p:cNvSpPr>
          <p:nvPr/>
        </p:nvSpPr>
        <p:spPr bwMode="white">
          <a:xfrm>
            <a:off x="-2519605" y="4214353"/>
            <a:ext cx="12192000" cy="60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20000"/>
              </a:lnSpc>
              <a:spcBef>
                <a:spcPts val="100"/>
              </a:spcBef>
            </a:pPr>
            <a:r>
              <a:rPr lang="pt-BR" sz="3200" b="1" dirty="0">
                <a:solidFill>
                  <a:schemeClr val="bg1"/>
                </a:solidFill>
              </a:rPr>
              <a:t>5 – OPERAÇÃO ASSISTIDA</a:t>
            </a:r>
          </a:p>
        </p:txBody>
      </p:sp>
    </p:spTree>
    <p:extLst>
      <p:ext uri="{BB962C8B-B14F-4D97-AF65-F5344CB8AC3E}">
        <p14:creationId xmlns:p14="http://schemas.microsoft.com/office/powerpoint/2010/main" val="336470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programação">
            <a:extLst>
              <a:ext uri="{FF2B5EF4-FFF2-40B4-BE49-F238E27FC236}">
                <a16:creationId xmlns:a16="http://schemas.microsoft.com/office/drawing/2014/main" id="{594C474D-885E-4A91-8520-782E75D0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53" y="0"/>
            <a:ext cx="121895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18861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rgbClr val="DF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85725" y="2236787"/>
            <a:ext cx="12192000" cy="1325563"/>
          </a:xfrm>
        </p:spPr>
        <p:txBody>
          <a:bodyPr rtlCol="0">
            <a:noAutofit/>
          </a:bodyPr>
          <a:lstStyle/>
          <a:p>
            <a:pPr algn="ctr" rtl="0"/>
            <a:r>
              <a:rPr lang="pt-BR" sz="9600" dirty="0">
                <a:solidFill>
                  <a:schemeClr val="bg1"/>
                </a:solidFill>
              </a:rPr>
              <a:t>API</a:t>
            </a:r>
            <a:endParaRPr lang="pt-BR" sz="9600" b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6</a:t>
            </a:fld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3495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00292E"/>
      </a:dk2>
      <a:lt2>
        <a:srgbClr val="FFFF00"/>
      </a:lt2>
      <a:accent1>
        <a:srgbClr val="F0CDA1"/>
      </a:accent1>
      <a:accent2>
        <a:srgbClr val="DFC74B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98_TF23188392.potx" id="{F43E48E8-3178-4A73-92D2-8A44575E9477}" vid="{ED9F4325-229D-4C1B-8828-374716A5FAE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elements/1.1/"/>
    <ds:schemaRef ds:uri="http://purl.org/dc/dcmitype/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99</Words>
  <Application>Microsoft Office PowerPoint</Application>
  <PresentationFormat>Widescreen</PresentationFormat>
  <Paragraphs>37</Paragraphs>
  <Slides>6</Slides>
  <Notes>6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</vt:lpstr>
      <vt:lpstr>Calibri</vt:lpstr>
      <vt:lpstr>Gill Sans MT</vt:lpstr>
      <vt:lpstr>Tema do Office</vt:lpstr>
      <vt:lpstr>SOLUÇÕES DE MOBILIDADE</vt:lpstr>
      <vt:lpstr>Apresentação do PowerPoint</vt:lpstr>
      <vt:lpstr>Apresentação do PowerPoint</vt:lpstr>
      <vt:lpstr>PROPOSTA PARA DOCUMENTAÇÃO E REGISTRO</vt:lpstr>
      <vt:lpstr>ESTRATÉGIA PARA TRANSFERÊNCIA DE CONHECIMENTO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2019-11-10T05:23:29Z</dcterms:created>
  <dcterms:modified xsi:type="dcterms:W3CDTF">2019-11-18T16:54:00Z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