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3" r:id="rId6"/>
    <p:sldId id="294" r:id="rId7"/>
    <p:sldId id="287" r:id="rId8"/>
    <p:sldId id="270" r:id="rId9"/>
    <p:sldId id="295" r:id="rId10"/>
    <p:sldId id="298" r:id="rId11"/>
    <p:sldId id="299" r:id="rId12"/>
    <p:sldId id="297" r:id="rId13"/>
    <p:sldId id="268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4B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0.4019</cdr:x>
      <cdr:y>0.33627</cdr:y>
    </cdr:from>
    <cdr:to>
      <cdr:x>0.59777</cdr:x>
      <cdr:y>0.68977</cdr:y>
    </cdr:to>
    <cdr:pic>
      <cdr:nvPicPr>
        <cdr:cNvPr id="3" name="Imagem 2">
          <a:extLst xmlns:a="http://schemas.openxmlformats.org/drawingml/2006/main">
            <a:ext uri="{FF2B5EF4-FFF2-40B4-BE49-F238E27FC236}">
              <a16:creationId xmlns:a16="http://schemas.microsoft.com/office/drawing/2014/main" id="{DBB5FE2B-89CE-4BD8-86CC-3C49BB1BC52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874254" y="1452569"/>
          <a:ext cx="1400777" cy="152697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10/11/2019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10/11/2019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3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9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82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51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6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20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91035-C430-43B6-BC84-4E40FA348A60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Imagem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Espaço Reservado para Imagem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38A4F-8FA0-4741-A8D9-1B968FFB1ACB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Imagem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10/11/2019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76DE10A7-2C48-4A52-9CF5-8DAEEC6B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-8572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85725" y="2236787"/>
            <a:ext cx="12192000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9600" dirty="0">
                <a:solidFill>
                  <a:schemeClr val="bg1"/>
                </a:solidFill>
              </a:rPr>
              <a:t>RADARES</a:t>
            </a:r>
            <a:endParaRPr lang="pt-BR" sz="9600" b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1</a:t>
            </a:fld>
            <a:endParaRPr lang="pt-BR" sz="1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2972400" y="3562350"/>
            <a:ext cx="6247200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MUITO ALÉM DAS INFRAÇÕES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D78D2B-B86B-4EE3-8535-B902D68361D9}"/>
              </a:ext>
            </a:extLst>
          </p:cNvPr>
          <p:cNvGrpSpPr/>
          <p:nvPr/>
        </p:nvGrpSpPr>
        <p:grpSpPr>
          <a:xfrm>
            <a:off x="4535429" y="5545922"/>
            <a:ext cx="3605396" cy="903294"/>
            <a:chOff x="4325557" y="5372700"/>
            <a:chExt cx="4042015" cy="902786"/>
          </a:xfrm>
        </p:grpSpPr>
        <p:pic>
          <p:nvPicPr>
            <p:cNvPr id="16" name="Picture 2" descr="Resultado de imagem para MOBILAB+">
              <a:extLst>
                <a:ext uri="{FF2B5EF4-FFF2-40B4-BE49-F238E27FC236}">
                  <a16:creationId xmlns:a16="http://schemas.microsoft.com/office/drawing/2014/main" id="{3F99B68E-28DD-4119-BD67-B410958EF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895" y="5446809"/>
              <a:ext cx="828677" cy="82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ítulo 1">
              <a:extLst>
                <a:ext uri="{FF2B5EF4-FFF2-40B4-BE49-F238E27FC236}">
                  <a16:creationId xmlns:a16="http://schemas.microsoft.com/office/drawing/2014/main" id="{ED878656-37CC-4BA9-9E99-4CB1BC1F0A80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7106086" y="5372700"/>
              <a:ext cx="343091" cy="8286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125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ts val="5000"/>
                </a:lnSpc>
              </a:pPr>
              <a:r>
                <a:rPr lang="pt-BR" sz="5000" spc="-150" dirty="0"/>
                <a:t>|</a:t>
              </a:r>
              <a:endParaRPr lang="pt-BR" sz="5000" b="0" spc="-150" dirty="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F9DDF2B-72BB-4E5D-B66D-4D76F160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5557" y="5499199"/>
              <a:ext cx="2690811" cy="776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Espaço Reservado para Imagem 46" descr="As pessoas discutem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tâ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8" name="Oval 47" descr="Oval be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6" name="Retângulo 25" descr="Retâ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3131596"/>
            <a:ext cx="12192000" cy="955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10</a:t>
            </a:fld>
            <a:endParaRPr lang="pt-BR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2740025" y="735077"/>
            <a:ext cx="59436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7200" dirty="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49" name="objeto 6" descr="Retângulo be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 flipV="1">
            <a:off x="2885502" y="1754614"/>
            <a:ext cx="2308605" cy="57014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0" name="Oval 26" descr="Círculo azul">
            <a:extLst>
              <a:ext uri="{FF2B5EF4-FFF2-40B4-BE49-F238E27FC236}">
                <a16:creationId xmlns:a16="http://schemas.microsoft.com/office/drawing/2014/main" id="{23B165D3-177E-4028-890C-D8EEF46DD113}"/>
              </a:ext>
            </a:extLst>
          </p:cNvPr>
          <p:cNvSpPr/>
          <p:nvPr/>
        </p:nvSpPr>
        <p:spPr>
          <a:xfrm>
            <a:off x="480402" y="2572275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Espaço Reservado para Texto 41">
            <a:extLst>
              <a:ext uri="{FF2B5EF4-FFF2-40B4-BE49-F238E27FC236}">
                <a16:creationId xmlns:a16="http://schemas.microsoft.com/office/drawing/2014/main" id="{D3FABF96-9E09-48E7-A32D-5F8CCE1877D3}"/>
              </a:ext>
            </a:extLst>
          </p:cNvPr>
          <p:cNvSpPr txBox="1">
            <a:spLocks/>
          </p:cNvSpPr>
          <p:nvPr/>
        </p:nvSpPr>
        <p:spPr bwMode="white">
          <a:xfrm>
            <a:off x="-187468" y="4753517"/>
            <a:ext cx="3399939" cy="116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Aluísio Junior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Relações Públicas</a:t>
            </a:r>
          </a:p>
        </p:txBody>
      </p:sp>
      <p:pic>
        <p:nvPicPr>
          <p:cNvPr id="22" name="Espaço Reservado para Imagem 52" descr="Um Homem">
            <a:extLst>
              <a:ext uri="{FF2B5EF4-FFF2-40B4-BE49-F238E27FC236}">
                <a16:creationId xmlns:a16="http://schemas.microsoft.com/office/drawing/2014/main" id="{D7EFC049-269C-4AFC-84BE-78382039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378" y="2728252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37" name="Oval 26" descr="Círculo azul">
            <a:extLst>
              <a:ext uri="{FF2B5EF4-FFF2-40B4-BE49-F238E27FC236}">
                <a16:creationId xmlns:a16="http://schemas.microsoft.com/office/drawing/2014/main" id="{3AA4EB8D-4C17-43BD-8F0B-173CD02FBBDD}"/>
              </a:ext>
            </a:extLst>
          </p:cNvPr>
          <p:cNvSpPr/>
          <p:nvPr/>
        </p:nvSpPr>
        <p:spPr>
          <a:xfrm>
            <a:off x="2740025" y="2559413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26" descr="Círculo azul">
            <a:extLst>
              <a:ext uri="{FF2B5EF4-FFF2-40B4-BE49-F238E27FC236}">
                <a16:creationId xmlns:a16="http://schemas.microsoft.com/office/drawing/2014/main" id="{09067251-9639-46CF-8C98-5DAC13B0BDD4}"/>
              </a:ext>
            </a:extLst>
          </p:cNvPr>
          <p:cNvSpPr/>
          <p:nvPr/>
        </p:nvSpPr>
        <p:spPr>
          <a:xfrm>
            <a:off x="5049211" y="2576642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26" descr="Círculo azul">
            <a:extLst>
              <a:ext uri="{FF2B5EF4-FFF2-40B4-BE49-F238E27FC236}">
                <a16:creationId xmlns:a16="http://schemas.microsoft.com/office/drawing/2014/main" id="{D98342DF-39CB-4B8F-8433-A93501721C88}"/>
              </a:ext>
            </a:extLst>
          </p:cNvPr>
          <p:cNvSpPr/>
          <p:nvPr/>
        </p:nvSpPr>
        <p:spPr>
          <a:xfrm>
            <a:off x="7322110" y="2576642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45" name="Espaço Reservado para Imagem 52" descr="Um Homem">
            <a:extLst>
              <a:ext uri="{FF2B5EF4-FFF2-40B4-BE49-F238E27FC236}">
                <a16:creationId xmlns:a16="http://schemas.microsoft.com/office/drawing/2014/main" id="{F3CF71C0-4532-45FC-9066-207A72494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8086" y="2732619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46" name="Oval 26" descr="Círculo azul">
            <a:extLst>
              <a:ext uri="{FF2B5EF4-FFF2-40B4-BE49-F238E27FC236}">
                <a16:creationId xmlns:a16="http://schemas.microsoft.com/office/drawing/2014/main" id="{E3425BE1-EB43-40E0-80D8-818192795681}"/>
              </a:ext>
            </a:extLst>
          </p:cNvPr>
          <p:cNvSpPr/>
          <p:nvPr/>
        </p:nvSpPr>
        <p:spPr>
          <a:xfrm>
            <a:off x="9739611" y="2570138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0" name="Espaço Reservado para Imagem 52" descr="Um Homem">
            <a:extLst>
              <a:ext uri="{FF2B5EF4-FFF2-40B4-BE49-F238E27FC236}">
                <a16:creationId xmlns:a16="http://schemas.microsoft.com/office/drawing/2014/main" id="{B5DBEA51-6990-4381-95C1-DAA4B2089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5587" y="2726115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51" name="Espaço Reservado para Texto 41">
            <a:extLst>
              <a:ext uri="{FF2B5EF4-FFF2-40B4-BE49-F238E27FC236}">
                <a16:creationId xmlns:a16="http://schemas.microsoft.com/office/drawing/2014/main" id="{DBB71DC5-5CFA-44B1-BA48-BB91CCDD7EBA}"/>
              </a:ext>
            </a:extLst>
          </p:cNvPr>
          <p:cNvSpPr txBox="1">
            <a:spLocks/>
          </p:cNvSpPr>
          <p:nvPr/>
        </p:nvSpPr>
        <p:spPr bwMode="white">
          <a:xfrm>
            <a:off x="2072155" y="4740654"/>
            <a:ext cx="3399939" cy="102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Bruno</a:t>
            </a:r>
            <a:r>
              <a:rPr lang="pt-BR" dirty="0"/>
              <a:t> </a:t>
            </a:r>
            <a:r>
              <a:rPr lang="pt-BR" sz="1800" b="1" dirty="0"/>
              <a:t>Gonçalves</a:t>
            </a:r>
            <a:r>
              <a:rPr lang="pt-BR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Engenheiro Civil</a:t>
            </a:r>
          </a:p>
        </p:txBody>
      </p:sp>
      <p:sp>
        <p:nvSpPr>
          <p:cNvPr id="52" name="Espaço Reservado para Texto 41">
            <a:extLst>
              <a:ext uri="{FF2B5EF4-FFF2-40B4-BE49-F238E27FC236}">
                <a16:creationId xmlns:a16="http://schemas.microsoft.com/office/drawing/2014/main" id="{21E8319A-CE4D-482F-B6CE-249219E4893E}"/>
              </a:ext>
            </a:extLst>
          </p:cNvPr>
          <p:cNvSpPr txBox="1">
            <a:spLocks/>
          </p:cNvSpPr>
          <p:nvPr/>
        </p:nvSpPr>
        <p:spPr bwMode="white">
          <a:xfrm>
            <a:off x="4381341" y="4745878"/>
            <a:ext cx="3399939" cy="104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Bruno</a:t>
            </a:r>
            <a:r>
              <a:rPr lang="pt-BR" dirty="0"/>
              <a:t> </a:t>
            </a:r>
            <a:r>
              <a:rPr lang="pt-BR" sz="1800" b="1" dirty="0"/>
              <a:t>Coppo</a:t>
            </a:r>
            <a:r>
              <a:rPr lang="pt-BR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Engenheiro Civil</a:t>
            </a:r>
          </a:p>
        </p:txBody>
      </p:sp>
      <p:sp>
        <p:nvSpPr>
          <p:cNvPr id="54" name="Espaço Reservado para Texto 41">
            <a:extLst>
              <a:ext uri="{FF2B5EF4-FFF2-40B4-BE49-F238E27FC236}">
                <a16:creationId xmlns:a16="http://schemas.microsoft.com/office/drawing/2014/main" id="{DBCD7C12-57F2-4C0B-945F-45F022474C49}"/>
              </a:ext>
            </a:extLst>
          </p:cNvPr>
          <p:cNvSpPr txBox="1">
            <a:spLocks/>
          </p:cNvSpPr>
          <p:nvPr/>
        </p:nvSpPr>
        <p:spPr bwMode="white">
          <a:xfrm>
            <a:off x="6651175" y="4778441"/>
            <a:ext cx="3399939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Rafael </a:t>
            </a:r>
            <a:r>
              <a:rPr lang="pt-BR" b="1" dirty="0" err="1"/>
              <a:t>Nonino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Dev. Front-</a:t>
            </a:r>
            <a:r>
              <a:rPr lang="pt-BR" sz="1600" i="1" dirty="0" err="1">
                <a:solidFill>
                  <a:schemeClr val="bg2"/>
                </a:solidFill>
                <a:latin typeface="+mn-lt"/>
              </a:rPr>
              <a:t>End</a:t>
            </a:r>
            <a:endParaRPr lang="pt-BR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5" name="Espaço Reservado para Texto 41">
            <a:extLst>
              <a:ext uri="{FF2B5EF4-FFF2-40B4-BE49-F238E27FC236}">
                <a16:creationId xmlns:a16="http://schemas.microsoft.com/office/drawing/2014/main" id="{CFDDE896-56BD-4A3C-B5D7-7560564A67A6}"/>
              </a:ext>
            </a:extLst>
          </p:cNvPr>
          <p:cNvSpPr txBox="1">
            <a:spLocks/>
          </p:cNvSpPr>
          <p:nvPr/>
        </p:nvSpPr>
        <p:spPr bwMode="white">
          <a:xfrm>
            <a:off x="9077272" y="4771937"/>
            <a:ext cx="3399939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Victor </a:t>
            </a:r>
            <a:r>
              <a:rPr lang="pt-BR" b="1" dirty="0" err="1"/>
              <a:t>Negrisoli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Dev. Back-</a:t>
            </a:r>
            <a:r>
              <a:rPr lang="pt-BR" sz="1600" i="1" dirty="0" err="1">
                <a:solidFill>
                  <a:schemeClr val="bg2"/>
                </a:solidFill>
                <a:latin typeface="+mn-lt"/>
              </a:rPr>
              <a:t>End</a:t>
            </a:r>
            <a:endParaRPr lang="pt-BR" sz="1600" i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6AE88C2-75A7-44B7-AB0B-63B77D93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77" y="2668028"/>
            <a:ext cx="2064203" cy="189906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644921C-C972-4731-9744-8FA12F7D2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" y="2735640"/>
            <a:ext cx="1752249" cy="1752249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0676A4F7-48F8-4758-B6ED-5A926C863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86" y="2726114"/>
            <a:ext cx="1752249" cy="17522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479ED0-45A8-477B-A253-A8EF1E757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08" y="2677479"/>
            <a:ext cx="1765826" cy="18340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11DF78-8EB2-4D64-9962-D1943D755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36" y="2691205"/>
            <a:ext cx="1747454" cy="18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PARDAL">
            <a:extLst>
              <a:ext uri="{FF2B5EF4-FFF2-40B4-BE49-F238E27FC236}">
                <a16:creationId xmlns:a16="http://schemas.microsoft.com/office/drawing/2014/main" id="{D30293BC-4A92-4F01-BCC8-3781BA63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1324" y="-1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85725" y="2236787"/>
            <a:ext cx="12192000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11000" dirty="0">
                <a:solidFill>
                  <a:schemeClr val="bg1"/>
                </a:solidFill>
              </a:rPr>
              <a:t>PARDAL</a:t>
            </a:r>
            <a:endParaRPr lang="pt-BR" sz="9600" b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2</a:t>
            </a:fld>
            <a:endParaRPr lang="pt-BR" sz="1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1384569" y="3562350"/>
            <a:ext cx="9422860" cy="114935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4400" b="1" dirty="0">
                <a:solidFill>
                  <a:schemeClr val="tx2"/>
                </a:solidFill>
                <a:latin typeface="+mj-lt"/>
              </a:rPr>
              <a:t>INDÚSTRIA DA MULTA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EEBD1C-825C-450A-843A-94A09D30AE2C}"/>
              </a:ext>
            </a:extLst>
          </p:cNvPr>
          <p:cNvSpPr txBox="1">
            <a:spLocks/>
          </p:cNvSpPr>
          <p:nvPr/>
        </p:nvSpPr>
        <p:spPr bwMode="white">
          <a:xfrm rot="534693">
            <a:off x="9100034" y="3536099"/>
            <a:ext cx="1481210" cy="1263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700" dirty="0">
                <a:solidFill>
                  <a:schemeClr val="bg1"/>
                </a:solidFill>
                <a:latin typeface="+mn-lt"/>
              </a:rPr>
              <a:t>?</a:t>
            </a:r>
            <a:endParaRPr lang="pt-BR" sz="20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ABIÁ">
            <a:extLst>
              <a:ext uri="{FF2B5EF4-FFF2-40B4-BE49-F238E27FC236}">
                <a16:creationId xmlns:a16="http://schemas.microsoft.com/office/drawing/2014/main" id="{1E527485-52B9-43A9-A992-16C0C985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0" y="-43960"/>
            <a:ext cx="12189600" cy="69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-43960"/>
            <a:ext cx="12189600" cy="690196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243791" y="568246"/>
            <a:ext cx="12192000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12000" spc="-300" dirty="0">
                <a:solidFill>
                  <a:schemeClr val="bg1"/>
                </a:solidFill>
              </a:rPr>
              <a:t>S A B I Á  </a:t>
            </a:r>
            <a:endParaRPr lang="pt-BR" sz="12000" b="0" spc="-3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3</a:t>
            </a:fld>
            <a:endParaRPr lang="pt-BR" sz="1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801375-B4B0-4B22-A9FE-6B1AE273E3C2}"/>
              </a:ext>
            </a:extLst>
          </p:cNvPr>
          <p:cNvSpPr/>
          <p:nvPr/>
        </p:nvSpPr>
        <p:spPr>
          <a:xfrm rot="16200000">
            <a:off x="1784412" y="3145563"/>
            <a:ext cx="3212974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SOLUÇÕES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413E683-BF1A-47E6-8681-DE39A25464F3}"/>
              </a:ext>
            </a:extLst>
          </p:cNvPr>
          <p:cNvSpPr/>
          <p:nvPr/>
        </p:nvSpPr>
        <p:spPr>
          <a:xfrm rot="16200000">
            <a:off x="2931707" y="3164175"/>
            <a:ext cx="3212973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APLICADAS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30F920-D63E-4C49-A833-7BB1A5BC8D73}"/>
              </a:ext>
            </a:extLst>
          </p:cNvPr>
          <p:cNvSpPr/>
          <p:nvPr/>
        </p:nvSpPr>
        <p:spPr>
          <a:xfrm rot="16200000">
            <a:off x="4400612" y="3145565"/>
            <a:ext cx="3212973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BASEADAS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FB9815-092A-4E97-A7DD-6AE7D72A4C87}"/>
              </a:ext>
            </a:extLst>
          </p:cNvPr>
          <p:cNvSpPr/>
          <p:nvPr/>
        </p:nvSpPr>
        <p:spPr>
          <a:xfrm rot="16200000">
            <a:off x="5555042" y="3156919"/>
            <a:ext cx="3212973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INTELIGÊNCIA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B5C4014-22F3-4520-9D84-19682EC996C1}"/>
              </a:ext>
            </a:extLst>
          </p:cNvPr>
          <p:cNvSpPr/>
          <p:nvPr/>
        </p:nvSpPr>
        <p:spPr>
          <a:xfrm rot="16200000">
            <a:off x="6701208" y="3166674"/>
            <a:ext cx="3212971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ANALÍTICA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20F6C30-8541-4742-A0B2-A0C4D668BD5C}"/>
              </a:ext>
            </a:extLst>
          </p:cNvPr>
          <p:cNvSpPr txBox="1">
            <a:spLocks/>
          </p:cNvSpPr>
          <p:nvPr/>
        </p:nvSpPr>
        <p:spPr bwMode="white">
          <a:xfrm>
            <a:off x="-2400" y="533273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bg1"/>
                </a:solidFill>
              </a:rPr>
              <a:t>SOLUÇÕES APLICADAS </a:t>
            </a:r>
            <a:r>
              <a:rPr lang="pt-BR" sz="3600" b="0" dirty="0">
                <a:solidFill>
                  <a:schemeClr val="bg1"/>
                </a:solidFill>
              </a:rPr>
              <a:t>e</a:t>
            </a:r>
            <a:r>
              <a:rPr lang="pt-BR" sz="3600" dirty="0">
                <a:solidFill>
                  <a:schemeClr val="bg1"/>
                </a:solidFill>
              </a:rPr>
              <a:t> BASEADAS </a:t>
            </a:r>
          </a:p>
          <a:p>
            <a:pPr algn="ctr"/>
            <a:r>
              <a:rPr lang="pt-BR" sz="3600" b="0" dirty="0">
                <a:solidFill>
                  <a:schemeClr val="bg1"/>
                </a:solidFill>
              </a:rPr>
              <a:t>em</a:t>
            </a:r>
            <a:r>
              <a:rPr lang="pt-BR" sz="3600" dirty="0">
                <a:solidFill>
                  <a:schemeClr val="bg1"/>
                </a:solidFill>
              </a:rPr>
              <a:t> INTELIGÊNCIA ANALÍTICA</a:t>
            </a:r>
            <a:endParaRPr lang="pt-BR" sz="3600" b="0" dirty="0"/>
          </a:p>
        </p:txBody>
      </p:sp>
    </p:spTree>
    <p:extLst>
      <p:ext uri="{BB962C8B-B14F-4D97-AF65-F5344CB8AC3E}">
        <p14:creationId xmlns:p14="http://schemas.microsoft.com/office/powerpoint/2010/main" val="12464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radar transito">
            <a:extLst>
              <a:ext uri="{FF2B5EF4-FFF2-40B4-BE49-F238E27FC236}">
                <a16:creationId xmlns:a16="http://schemas.microsoft.com/office/drawing/2014/main" id="{81F2D133-506A-42C4-AB88-7E2EAD47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9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to 3" descr="Retângulo azul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7" name="Oval 6" descr="Oval bege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4</a:t>
            </a:fld>
            <a:endParaRPr lang="pt-BR" sz="1000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F1F731B-BD95-4756-8C94-6CC92B3211D2}"/>
              </a:ext>
            </a:extLst>
          </p:cNvPr>
          <p:cNvGrpSpPr/>
          <p:nvPr/>
        </p:nvGrpSpPr>
        <p:grpSpPr>
          <a:xfrm>
            <a:off x="2518956" y="1002224"/>
            <a:ext cx="7151687" cy="4494508"/>
            <a:chOff x="2520157" y="1611824"/>
            <a:chExt cx="7151687" cy="4494508"/>
          </a:xfrm>
        </p:grpSpPr>
        <p:sp>
          <p:nvSpPr>
            <p:cNvPr id="6" name="Oval 5" descr="Círculo branco">
              <a:extLst>
                <a:ext uri="{FF2B5EF4-FFF2-40B4-BE49-F238E27FC236}">
                  <a16:creationId xmlns:a16="http://schemas.microsoft.com/office/drawing/2014/main" id="{18308D5A-12F5-4BB2-A4E0-37BA17CB1AB5}"/>
                </a:ext>
              </a:extLst>
            </p:cNvPr>
            <p:cNvSpPr/>
            <p:nvPr/>
          </p:nvSpPr>
          <p:spPr>
            <a:xfrm>
              <a:off x="3848746" y="1611824"/>
              <a:ext cx="4494508" cy="44945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aphicFrame>
          <p:nvGraphicFramePr>
            <p:cNvPr id="10" name="Espaço Reservado para Conteúdo 24" descr="Gráfico">
              <a:extLst>
                <a:ext uri="{FF2B5EF4-FFF2-40B4-BE49-F238E27FC236}">
                  <a16:creationId xmlns:a16="http://schemas.microsoft.com/office/drawing/2014/main" id="{4AF4332F-83BC-4DC5-9516-227508BC57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3369008"/>
                </p:ext>
              </p:extLst>
            </p:nvPr>
          </p:nvGraphicFramePr>
          <p:xfrm>
            <a:off x="2520157" y="1699285"/>
            <a:ext cx="7151687" cy="43195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1" name="objeto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487297" y="2237246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INFRAÇÕES</a:t>
            </a:r>
          </a:p>
        </p:txBody>
      </p:sp>
      <p:sp>
        <p:nvSpPr>
          <p:cNvPr id="24" name="objeto 7">
            <a:extLst>
              <a:ext uri="{FF2B5EF4-FFF2-40B4-BE49-F238E27FC236}">
                <a16:creationId xmlns:a16="http://schemas.microsoft.com/office/drawing/2014/main" id="{E1FA3D42-D6B0-4AFF-8374-AACAC1DA108C}"/>
              </a:ext>
            </a:extLst>
          </p:cNvPr>
          <p:cNvSpPr txBox="1"/>
          <p:nvPr/>
        </p:nvSpPr>
        <p:spPr>
          <a:xfrm>
            <a:off x="8212255" y="3690975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ACIDENTES</a:t>
            </a:r>
          </a:p>
        </p:txBody>
      </p:sp>
      <p:sp>
        <p:nvSpPr>
          <p:cNvPr id="25" name="objeto 7">
            <a:extLst>
              <a:ext uri="{FF2B5EF4-FFF2-40B4-BE49-F238E27FC236}">
                <a16:creationId xmlns:a16="http://schemas.microsoft.com/office/drawing/2014/main" id="{E4BD7198-3318-4724-B5A8-AEDC35E21E5F}"/>
              </a:ext>
            </a:extLst>
          </p:cNvPr>
          <p:cNvSpPr txBox="1"/>
          <p:nvPr/>
        </p:nvSpPr>
        <p:spPr>
          <a:xfrm>
            <a:off x="487297" y="3555234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FLUXO</a:t>
            </a:r>
          </a:p>
        </p:txBody>
      </p:sp>
      <p:sp>
        <p:nvSpPr>
          <p:cNvPr id="26" name="objeto 7">
            <a:extLst>
              <a:ext uri="{FF2B5EF4-FFF2-40B4-BE49-F238E27FC236}">
                <a16:creationId xmlns:a16="http://schemas.microsoft.com/office/drawing/2014/main" id="{A26F4572-AEF6-402C-AD9A-1EEE7127C5C9}"/>
              </a:ext>
            </a:extLst>
          </p:cNvPr>
          <p:cNvSpPr txBox="1"/>
          <p:nvPr/>
        </p:nvSpPr>
        <p:spPr>
          <a:xfrm>
            <a:off x="2890697" y="5845605"/>
            <a:ext cx="6133545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CONGESTIONAMENTOS</a:t>
            </a:r>
          </a:p>
        </p:txBody>
      </p:sp>
      <p:sp>
        <p:nvSpPr>
          <p:cNvPr id="27" name="objeto 7">
            <a:extLst>
              <a:ext uri="{FF2B5EF4-FFF2-40B4-BE49-F238E27FC236}">
                <a16:creationId xmlns:a16="http://schemas.microsoft.com/office/drawing/2014/main" id="{C4206ABE-32CF-47F6-A404-790B783E4A2A}"/>
              </a:ext>
            </a:extLst>
          </p:cNvPr>
          <p:cNvSpPr txBox="1"/>
          <p:nvPr/>
        </p:nvSpPr>
        <p:spPr>
          <a:xfrm>
            <a:off x="8519340" y="2257453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VELOCIDADE</a:t>
            </a:r>
          </a:p>
        </p:txBody>
      </p:sp>
      <p:sp>
        <p:nvSpPr>
          <p:cNvPr id="28" name="objeto 7">
            <a:extLst>
              <a:ext uri="{FF2B5EF4-FFF2-40B4-BE49-F238E27FC236}">
                <a16:creationId xmlns:a16="http://schemas.microsoft.com/office/drawing/2014/main" id="{BB226EBB-B5CE-408C-9F11-FC81E573D134}"/>
              </a:ext>
            </a:extLst>
          </p:cNvPr>
          <p:cNvSpPr txBox="1"/>
          <p:nvPr/>
        </p:nvSpPr>
        <p:spPr>
          <a:xfrm>
            <a:off x="7727884" y="4899133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VÍTIMAS</a:t>
            </a:r>
          </a:p>
        </p:txBody>
      </p:sp>
      <p:sp>
        <p:nvSpPr>
          <p:cNvPr id="30" name="objeto 7">
            <a:extLst>
              <a:ext uri="{FF2B5EF4-FFF2-40B4-BE49-F238E27FC236}">
                <a16:creationId xmlns:a16="http://schemas.microsoft.com/office/drawing/2014/main" id="{94E4B93C-EA71-4058-94DA-13E9BFD83B94}"/>
              </a:ext>
            </a:extLst>
          </p:cNvPr>
          <p:cNvSpPr txBox="1"/>
          <p:nvPr/>
        </p:nvSpPr>
        <p:spPr>
          <a:xfrm>
            <a:off x="668641" y="4552533"/>
            <a:ext cx="3271348" cy="11515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EMISSÃO DE GASES</a:t>
            </a:r>
          </a:p>
        </p:txBody>
      </p:sp>
      <p:sp>
        <p:nvSpPr>
          <p:cNvPr id="17" name="objeto 7">
            <a:extLst>
              <a:ext uri="{FF2B5EF4-FFF2-40B4-BE49-F238E27FC236}">
                <a16:creationId xmlns:a16="http://schemas.microsoft.com/office/drawing/2014/main" id="{4C97D21D-7FB4-46D1-A70B-3BF1B7FD9712}"/>
              </a:ext>
            </a:extLst>
          </p:cNvPr>
          <p:cNvSpPr txBox="1"/>
          <p:nvPr/>
        </p:nvSpPr>
        <p:spPr>
          <a:xfrm>
            <a:off x="4321795" y="246043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SEGURANÇA</a:t>
            </a:r>
          </a:p>
        </p:txBody>
      </p:sp>
      <p:sp>
        <p:nvSpPr>
          <p:cNvPr id="18" name="objeto 7">
            <a:extLst>
              <a:ext uri="{FF2B5EF4-FFF2-40B4-BE49-F238E27FC236}">
                <a16:creationId xmlns:a16="http://schemas.microsoft.com/office/drawing/2014/main" id="{43340EE8-E4C9-4F9F-8A29-330ABDE6B1A8}"/>
              </a:ext>
            </a:extLst>
          </p:cNvPr>
          <p:cNvSpPr txBox="1"/>
          <p:nvPr/>
        </p:nvSpPr>
        <p:spPr>
          <a:xfrm>
            <a:off x="7942525" y="1217327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ECONOMIA</a:t>
            </a:r>
          </a:p>
        </p:txBody>
      </p:sp>
      <p:sp>
        <p:nvSpPr>
          <p:cNvPr id="19" name="objeto 7">
            <a:extLst>
              <a:ext uri="{FF2B5EF4-FFF2-40B4-BE49-F238E27FC236}">
                <a16:creationId xmlns:a16="http://schemas.microsoft.com/office/drawing/2014/main" id="{56D082FA-B92E-4209-80FE-5ABECFDA58DB}"/>
              </a:ext>
            </a:extLst>
          </p:cNvPr>
          <p:cNvSpPr txBox="1"/>
          <p:nvPr/>
        </p:nvSpPr>
        <p:spPr>
          <a:xfrm>
            <a:off x="705996" y="1002223"/>
            <a:ext cx="3271348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 rtl="0">
              <a:spcBef>
                <a:spcPts val="340"/>
              </a:spcBef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TRÂNSITO</a:t>
            </a:r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8" grpId="0"/>
      <p:bldP spid="30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1119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-606843" y="3736431"/>
            <a:ext cx="5805996" cy="869335"/>
          </a:xfrm>
        </p:spPr>
        <p:txBody>
          <a:bodyPr rtlCol="0">
            <a:noAutofit/>
          </a:bodyPr>
          <a:lstStyle/>
          <a:p>
            <a:pPr marR="5080" algn="ctr" rtl="0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SEMÁFOROS COM DEFEITOS</a:t>
            </a:r>
          </a:p>
          <a:p>
            <a:pPr marR="5080" algn="ctr" rtl="0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X</a:t>
            </a:r>
          </a:p>
          <a:p>
            <a:pPr marR="5080" algn="ctr" rtl="0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ACIDENTES DE TRÂNSITO</a:t>
            </a:r>
          </a:p>
          <a:p>
            <a:pPr marR="5080" algn="ctr" rtl="0">
              <a:lnSpc>
                <a:spcPct val="100000"/>
              </a:lnSpc>
              <a:spcBef>
                <a:spcPts val="600"/>
              </a:spcBef>
            </a:pPr>
            <a:endParaRPr lang="pt-BR" sz="1400" b="1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5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SOLUÇÕES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0" y="1794429"/>
            <a:ext cx="12192000" cy="1154534"/>
          </a:xfrm>
        </p:spPr>
        <p:txBody>
          <a:bodyPr rtlCol="0">
            <a:noAutofit/>
          </a:bodyPr>
          <a:lstStyle/>
          <a:p>
            <a:pPr marL="12700" algn="ctr" rtl="0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EMISSÃO DE RELATÓRIO COMPARATIVOS</a:t>
            </a:r>
          </a:p>
        </p:txBody>
      </p:sp>
      <p:pic>
        <p:nvPicPr>
          <p:cNvPr id="36" name="Espaço Reservado para Imagem 35" descr="Ícone de verificação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248863" y="1838590"/>
            <a:ext cx="576000" cy="576000"/>
          </a:xfrm>
        </p:spPr>
      </p:pic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5" y="1290224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56" name="Espaço Reservado para Conteúdo 9">
            <a:extLst>
              <a:ext uri="{FF2B5EF4-FFF2-40B4-BE49-F238E27FC236}">
                <a16:creationId xmlns:a16="http://schemas.microsoft.com/office/drawing/2014/main" id="{4CDDF1FF-F6FB-4165-8885-2CBDF5931710}"/>
              </a:ext>
            </a:extLst>
          </p:cNvPr>
          <p:cNvSpPr txBox="1">
            <a:spLocks/>
          </p:cNvSpPr>
          <p:nvPr/>
        </p:nvSpPr>
        <p:spPr bwMode="white">
          <a:xfrm>
            <a:off x="4186198" y="3711221"/>
            <a:ext cx="3819881" cy="94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OBRAS </a:t>
            </a:r>
          </a:p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X</a:t>
            </a:r>
          </a:p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FLUXO DE VEÍCULOS</a:t>
            </a:r>
          </a:p>
        </p:txBody>
      </p:sp>
      <p:sp>
        <p:nvSpPr>
          <p:cNvPr id="18" name="Espaço Reservado para Conteúdo 9">
            <a:extLst>
              <a:ext uri="{FF2B5EF4-FFF2-40B4-BE49-F238E27FC236}">
                <a16:creationId xmlns:a16="http://schemas.microsoft.com/office/drawing/2014/main" id="{C3D461D2-6BA7-4422-9185-68941B7B9982}"/>
              </a:ext>
            </a:extLst>
          </p:cNvPr>
          <p:cNvSpPr txBox="1">
            <a:spLocks/>
          </p:cNvSpPr>
          <p:nvPr/>
        </p:nvSpPr>
        <p:spPr bwMode="white">
          <a:xfrm>
            <a:off x="8006079" y="3793458"/>
            <a:ext cx="3819881" cy="94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EFICIÊNCIA RADAR</a:t>
            </a:r>
          </a:p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X</a:t>
            </a:r>
          </a:p>
          <a:p>
            <a:pPr marR="5080" algn="ctr">
              <a:lnSpc>
                <a:spcPct val="100000"/>
              </a:lnSpc>
              <a:spcBef>
                <a:spcPts val="600"/>
              </a:spcBef>
            </a:pPr>
            <a:r>
              <a:rPr lang="pt-BR" sz="18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CONCESSÃO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r>
              <a:rPr lang="pt-BR" dirty="0"/>
              <a:t>t</a:t>
            </a:r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6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SOLUÇÕES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0" y="1686954"/>
            <a:ext cx="12192000" cy="1154534"/>
          </a:xfrm>
        </p:spPr>
        <p:txBody>
          <a:bodyPr rtlCol="0">
            <a:noAutofit/>
          </a:bodyPr>
          <a:lstStyle/>
          <a:p>
            <a:pPr marL="12700" algn="ctr" rtl="0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MAPA DE CALOR DE OCORRÊNCIAS</a:t>
            </a:r>
          </a:p>
        </p:txBody>
      </p:sp>
      <p:pic>
        <p:nvPicPr>
          <p:cNvPr id="36" name="Espaço Reservado para Imagem 35" descr="Ícone de verificação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854568" y="1734988"/>
            <a:ext cx="576000" cy="576000"/>
          </a:xfrm>
        </p:spPr>
      </p:pic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5" y="1290224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E3773F-8032-4F13-B4DE-6CF7FA53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165" y="2614700"/>
            <a:ext cx="3846847" cy="3129152"/>
          </a:xfrm>
          <a:prstGeom prst="rect">
            <a:avLst/>
          </a:prstGeom>
        </p:spPr>
      </p:pic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9B9CF37-CD38-4133-8F43-7D09886D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16" y="2614699"/>
            <a:ext cx="4180913" cy="31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1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r>
              <a:rPr lang="pt-BR" dirty="0"/>
              <a:t>t</a:t>
            </a:r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7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SOLUÇÕES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965618" y="1806797"/>
            <a:ext cx="8856261" cy="1154534"/>
          </a:xfrm>
        </p:spPr>
        <p:txBody>
          <a:bodyPr rtlCol="0">
            <a:noAutofit/>
          </a:bodyPr>
          <a:lstStyle/>
          <a:p>
            <a:pPr marL="12700" algn="ctr" rtl="0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INTEGRAÇÃO COM BASES DE </a:t>
            </a:r>
          </a:p>
          <a:p>
            <a:pPr marL="12700" algn="ctr" rtl="0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DADOS PÚBLICOS </a:t>
            </a:r>
          </a:p>
        </p:txBody>
      </p:sp>
      <p:pic>
        <p:nvPicPr>
          <p:cNvPr id="36" name="Espaço Reservado para Imagem 35" descr="Ícone de verificação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817434" y="1839842"/>
            <a:ext cx="576000" cy="576000"/>
          </a:xfrm>
        </p:spPr>
      </p:pic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5" y="1290224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4F02630-420D-48CB-A7A5-08A958AD8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58" y="3929720"/>
            <a:ext cx="2373552" cy="174933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54A3A47-361A-4659-9767-B6F9545A4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65" y="3429000"/>
            <a:ext cx="4873839" cy="24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r>
              <a:rPr lang="pt-BR" dirty="0"/>
              <a:t>t</a:t>
            </a:r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8</a:t>
            </a:fld>
            <a:endParaRPr lang="pt-BR" sz="10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408F01D-07DD-47B6-AD1A-5424CE166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" y="214416"/>
            <a:ext cx="10152624" cy="64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programação">
            <a:extLst>
              <a:ext uri="{FF2B5EF4-FFF2-40B4-BE49-F238E27FC236}">
                <a16:creationId xmlns:a16="http://schemas.microsoft.com/office/drawing/2014/main" id="{594C474D-885E-4A91-8520-782E75D0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3" y="0"/>
            <a:ext cx="12189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18861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85725" y="2236787"/>
            <a:ext cx="12192000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9600" dirty="0">
                <a:solidFill>
                  <a:schemeClr val="bg1"/>
                </a:solidFill>
              </a:rPr>
              <a:t>API</a:t>
            </a:r>
            <a:endParaRPr lang="pt-BR" sz="9600" b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9</a:t>
            </a:fld>
            <a:endParaRPr lang="pt-BR" sz="1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2972400" y="3562350"/>
            <a:ext cx="6247200" cy="762000"/>
          </a:xfrm>
          <a:prstGeom prst="rect">
            <a:avLst/>
          </a:prstGeom>
          <a:solidFill>
            <a:srgbClr val="DFC74B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2800" b="1" dirty="0">
                <a:solidFill>
                  <a:schemeClr val="tx2"/>
                </a:solidFill>
                <a:latin typeface="+mj-lt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33495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00292E"/>
      </a:dk2>
      <a:lt2>
        <a:srgbClr val="FFFF00"/>
      </a:lt2>
      <a:accent1>
        <a:srgbClr val="F0CDA1"/>
      </a:accent1>
      <a:accent2>
        <a:srgbClr val="DFC74B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123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Tema do Office</vt:lpstr>
      <vt:lpstr>RADARES</vt:lpstr>
      <vt:lpstr>PARDAL</vt:lpstr>
      <vt:lpstr>S A B I Á  </vt:lpstr>
      <vt:lpstr>Apresentação do PowerPoint</vt:lpstr>
      <vt:lpstr>SOLUÇÕES</vt:lpstr>
      <vt:lpstr>SOLUÇÕES</vt:lpstr>
      <vt:lpstr>SOLUÇÕES</vt:lpstr>
      <vt:lpstr>Apresentação do PowerPoint</vt:lpstr>
      <vt:lpstr>API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2019-11-10T05:23:29Z</dcterms:created>
  <dcterms:modified xsi:type="dcterms:W3CDTF">2019-11-10T16:44:59Z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