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16" r:id="rId2"/>
    <p:sldId id="721" r:id="rId3"/>
    <p:sldId id="723" r:id="rId4"/>
    <p:sldId id="717" r:id="rId5"/>
    <p:sldId id="718" r:id="rId6"/>
    <p:sldId id="719" r:id="rId7"/>
    <p:sldId id="720" r:id="rId8"/>
    <p:sldId id="724" r:id="rId9"/>
    <p:sldId id="725" r:id="rId10"/>
    <p:sldId id="726" r:id="rId11"/>
    <p:sldId id="729" r:id="rId12"/>
    <p:sldId id="728" r:id="rId13"/>
    <p:sldId id="727" r:id="rId14"/>
    <p:sldId id="730" r:id="rId15"/>
    <p:sldId id="732" r:id="rId16"/>
    <p:sldId id="733" r:id="rId17"/>
    <p:sldId id="734" r:id="rId18"/>
    <p:sldId id="735" r:id="rId19"/>
    <p:sldId id="731" r:id="rId20"/>
    <p:sldId id="736" r:id="rId21"/>
    <p:sldId id="72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IO NUNES GUAZELLI" initials="MNG" lastIdx="3" clrIdx="0">
    <p:extLst>
      <p:ext uri="{19B8F6BF-5375-455C-9EA6-DF929625EA0E}">
        <p15:presenceInfo xmlns:p15="http://schemas.microsoft.com/office/powerpoint/2012/main" userId="S-1-5-21-3784134384-3066337679-2225348439-354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F6600"/>
    <a:srgbClr val="CC3300"/>
    <a:srgbClr val="DC452C"/>
    <a:srgbClr val="BB744D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9CEF-B53E-475B-8012-BD9B4F5DEA75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DAD4B-DC67-41D0-891E-484A08C65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24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93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530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276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004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34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302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58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909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39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77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0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47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61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0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3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8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89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91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AD4B-DC67-41D0-891E-484A08C6546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82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60900-6EE5-4610-B463-44AB88548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66D33-5BED-47E7-8F0A-B1BC1F341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B006D-359B-4106-BA8D-5CF018DB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068AC-0C26-4DDD-AA25-9273037C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674F0-C82C-4A6A-B83F-943A5B5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43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CBB34-5032-4280-97DC-7DC37DF9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396DEE-304E-4201-8E6E-E3594275E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8E8B6-1F9A-4264-A860-9DB152A7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85E634-00AC-4847-8E15-3142D5FE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A8E972-B44C-4CE2-971F-D58D58ED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2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BF8E11-CD4E-429C-B7F9-EA325CB46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0DFDC1-F237-43E7-9FF7-59B44F2DE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946F4-C07B-40C8-83C6-E71CF4F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A9288-F795-42A9-9E38-EE8F5567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16A33-F9D6-46CB-BBB0-160F07AA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3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ECE14-DD55-4D82-BE2C-C0A00D65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B7FF2-AB19-4F88-A6F4-3867DDF9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6FCFB-C47E-4F0F-8672-961CD62F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D0782-739C-40F8-B6A9-91C81070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135FE-3481-4470-859E-2BC434C4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9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19F5-87D4-43DB-8881-993F6FB4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E4603-7EBD-45B1-8F11-E85F5CEC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97F5BC-B268-46AF-ACA0-FA967EE4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31422-5C0B-4815-A5B1-D6CC5125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4775D-2B23-4F48-B9C6-CB7C7F8B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D9BF5-BA1C-4D40-A166-2280D1B7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06EDA-03AB-47C3-8D21-7BB7D7551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2916FA-B02E-4078-A339-C0D47902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4CD7B5-6F03-4D39-B164-ACF68313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1DE6B0-AA71-4725-88D0-E9057418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97C1A-F205-4F22-A9A1-98D863FA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7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36DE8-2073-46FC-B2C3-34BEFE7E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47259E-1C03-44C4-88BB-ECE00A63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4FE092-F1FF-4F4E-A047-CF4249F1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5639E6-E437-415D-8CE8-E619C1389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05FD8B-C27B-40C0-891B-9B9A8341F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CF3D02-12AC-43A5-A70F-83BB7B10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82BC93-C1CC-4FC2-94C0-0A0E0AB4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3D7EE4-3929-4140-8DF0-4E013BF5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3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1337E-74ED-4123-B960-A20FD495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F6E54D-1E75-458C-9B7B-C7EB241D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364DBE-A672-4810-A23B-B4E493C9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B4C8CD-184C-418E-988B-34EEBC22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71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DC2B07-2940-4D4E-AE75-33E7FC2C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C112B9-E789-4D36-AAF0-A0AA8ECC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618DC5-929B-400B-ABBA-F7C36D46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5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8F66-9835-40FE-8315-44A34F4C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93483-1E3A-4C20-AC1D-6D5BE09F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D5434-9D25-4AAE-AA6C-1FCD1DE04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156161-85EA-41FB-9CC4-56A52F49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6A57F-D693-4A69-A6DE-93E07C47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FA264D-EEFE-4D41-BD01-C6422414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0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26F49-1B80-49AD-9EA2-4F69B38D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838DD2-5700-4D2F-A034-3FED20D07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B10D78-6257-4B6A-A45D-D3303760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C7C0A9-E7CC-4C73-897D-F59429A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581912-1160-4696-8131-66DAAA5F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D194C1-334F-4DDE-AD3A-9CE17535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5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1577DA-0146-405F-A515-4998BA34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1FD2D4-3D6C-41F8-AC4D-CA69BD52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CA4CC-3585-483A-BE6A-67E44C74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EBE3-DC0B-4958-A50F-AB0DD77BB12F}" type="datetimeFigureOut">
              <a:rPr lang="pt-BR" smtClean="0"/>
              <a:t>06/06/2021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EB4B2C-52F8-4E4D-B14C-74174F03D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219AA-92FC-42FA-8481-71B78B5F5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2251-F1B1-4EE5-83BD-1BBF81EAAF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0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hnegrisoli/apresentacao-autenticacao-microsservico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piyumimdasanayaka/json-web-token-jwt-vs-opaque-token-984791a3e715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ocs.mashery.com/connectorsguide/GUID-3812EE8B-3770-445C-83F2-FB6D1D54C18A.html" TargetMode="External"/><Relationship Id="rId12" Type="http://schemas.openxmlformats.org/officeDocument/2006/relationships/hyperlink" Target="https://medium.com/@kennch/stateful-and-stateless-authentication-10aa3e3d498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wt.io/introduction" TargetMode="External"/><Relationship Id="rId11" Type="http://schemas.openxmlformats.org/officeDocument/2006/relationships/hyperlink" Target="https://github.com/facg3/Stateless-vs-stateful-authentication" TargetMode="External"/><Relationship Id="rId5" Type="http://schemas.openxmlformats.org/officeDocument/2006/relationships/hyperlink" Target="https://tools.ietf.org/html/rfc7519" TargetMode="External"/><Relationship Id="rId10" Type="http://schemas.openxmlformats.org/officeDocument/2006/relationships/hyperlink" Target="https://www.redhat.com/pt-br/topics/cloud-native-apps/stateful-vs-stateless" TargetMode="External"/><Relationship Id="rId4" Type="http://schemas.openxmlformats.org/officeDocument/2006/relationships/hyperlink" Target="https://auth0.com/docs/tokens/access-tokens" TargetMode="External"/><Relationship Id="rId9" Type="http://schemas.openxmlformats.org/officeDocument/2006/relationships/hyperlink" Target="https://fusionauth.io/learn/expert-advice/tokens/pros-and-cons-of-jw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Autenticação </a:t>
            </a:r>
            <a:r>
              <a:rPr lang="pt-BR" sz="4000" dirty="0" err="1">
                <a:solidFill>
                  <a:schemeClr val="bg1"/>
                </a:solidFill>
              </a:rPr>
              <a:t>stateless</a:t>
            </a:r>
            <a:r>
              <a:rPr lang="pt-BR" sz="4000" dirty="0">
                <a:solidFill>
                  <a:schemeClr val="bg1"/>
                </a:solidFill>
              </a:rPr>
              <a:t> e </a:t>
            </a:r>
            <a:r>
              <a:rPr lang="pt-BR" sz="4000" dirty="0" err="1">
                <a:solidFill>
                  <a:schemeClr val="bg1"/>
                </a:solidFill>
              </a:rPr>
              <a:t>stateful</a:t>
            </a:r>
            <a:r>
              <a:rPr lang="pt-BR" sz="4000" dirty="0">
                <a:solidFill>
                  <a:schemeClr val="bg1"/>
                </a:solidFill>
              </a:rPr>
              <a:t> na comunicação entre </a:t>
            </a:r>
            <a:r>
              <a:rPr lang="pt-BR" sz="4000" dirty="0" err="1">
                <a:solidFill>
                  <a:schemeClr val="bg1"/>
                </a:solidFill>
              </a:rPr>
              <a:t>microsserviços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2806120" y="1830059"/>
            <a:ext cx="65797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Tokens JWT e Token Opaco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Conceitos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Vantagens e desvantagens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Arquitetura de cada modelo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Quando usar cada modelo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Exemplos práticos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87CDD3-694E-4423-918A-A2C8DDF172DE}"/>
              </a:ext>
            </a:extLst>
          </p:cNvPr>
          <p:cNvSpPr txBox="1"/>
          <p:nvPr/>
        </p:nvSpPr>
        <p:spPr>
          <a:xfrm>
            <a:off x="8652900" y="6231264"/>
            <a:ext cx="353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Victor Hugo Negrisoli</a:t>
            </a:r>
          </a:p>
        </p:txBody>
      </p:sp>
    </p:spTree>
    <p:extLst>
      <p:ext uri="{BB962C8B-B14F-4D97-AF65-F5344CB8AC3E}">
        <p14:creationId xmlns:p14="http://schemas.microsoft.com/office/powerpoint/2010/main" val="53217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Vantagens do uso de um Token JWT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547254" y="2118407"/>
            <a:ext cx="1109749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Baixo consumo de memória do servidor.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Excelente no quesito escalabilidade.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Excelente para aplicações distribuídas, APIs, </a:t>
            </a:r>
            <a:r>
              <a:rPr lang="pt-BR" sz="2600" dirty="0" err="1">
                <a:solidFill>
                  <a:schemeClr val="bg1"/>
                </a:solidFill>
              </a:rPr>
              <a:t>microsserviços</a:t>
            </a:r>
            <a:r>
              <a:rPr lang="pt-BR" sz="2600" dirty="0">
                <a:solidFill>
                  <a:schemeClr val="bg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Maior facilidade para uso da aplicação por integrações de sistemas terceiros.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A geração e distribuição de tokens fica em uma aplicação isolada, que não é uma dependência de outras aplicações ao validar este token.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Facilidade de validação dos dados do usuário pertencente ao token em cada aplicação, não necessitando um cliente com a API de autenticação ou de implementação de um servidor de armazenamento em cada aplicação para recuperar os dados do usuário.</a:t>
            </a:r>
            <a:endParaRPr lang="pt-BR" sz="2800" dirty="0">
              <a:solidFill>
                <a:schemeClr val="bg1"/>
              </a:solidFill>
            </a:endParaRP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Desvantagens do uso de um Token JWT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547254" y="2021424"/>
            <a:ext cx="110974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Dificuldade de controle de acessos.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Não é possível revogar o token com facilidade ou a qualquer momento.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Pode tornar mais fácil a entrada de terceiros mal-intencionados caso alguém tenha contato com o token, </a:t>
            </a:r>
            <a:r>
              <a:rPr lang="pt-BR" sz="2600" dirty="0" err="1">
                <a:solidFill>
                  <a:schemeClr val="bg1"/>
                </a:solidFill>
              </a:rPr>
              <a:t>ex</a:t>
            </a:r>
            <a:r>
              <a:rPr lang="pt-BR" sz="2600" dirty="0">
                <a:solidFill>
                  <a:schemeClr val="bg1"/>
                </a:solidFill>
              </a:rPr>
              <a:t>: manter dados sensíveis no </a:t>
            </a:r>
            <a:r>
              <a:rPr lang="pt-BR" sz="2600" dirty="0" err="1">
                <a:solidFill>
                  <a:schemeClr val="bg1"/>
                </a:solidFill>
              </a:rPr>
              <a:t>payload</a:t>
            </a:r>
            <a:r>
              <a:rPr lang="pt-BR" sz="2600" dirty="0">
                <a:solidFill>
                  <a:schemeClr val="bg1"/>
                </a:solidFill>
              </a:rPr>
              <a:t> do token.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A sessão não pode ser alterada até o fim de seu tempo de expiração. Em caso de um vazamento do token, não será possível proibir o acesso até que ele fique inválido.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Mais complexo e desnecessário de se implementar para aplicações centralizadas como MVC ou monolíticas.</a:t>
            </a:r>
          </a:p>
        </p:txBody>
      </p:sp>
    </p:spTree>
    <p:extLst>
      <p:ext uri="{BB962C8B-B14F-4D97-AF65-F5344CB8AC3E}">
        <p14:creationId xmlns:p14="http://schemas.microsoft.com/office/powerpoint/2010/main" val="20938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657988A-AE8D-47DC-864A-FC9FE6C7F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Quando utilizar cada abordagem?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547254" y="1813606"/>
            <a:ext cx="1109749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>
                <a:solidFill>
                  <a:schemeClr val="bg1"/>
                </a:solidFill>
              </a:rPr>
              <a:t>Token Opaco</a:t>
            </a:r>
          </a:p>
          <a:p>
            <a:pPr algn="just"/>
            <a:endParaRPr lang="pt-BR" sz="26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Preciso ter total controle dos acessos dos meus usuários, principalmente definir hierarquia de acessos. Exemplo: Roles de Vendedor, Coordenador, Gerente, Diretor.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Preciso, sempre que necessário, </a:t>
            </a:r>
            <a:r>
              <a:rPr lang="pt-BR" sz="2600" dirty="0" err="1">
                <a:solidFill>
                  <a:schemeClr val="bg1"/>
                </a:solidFill>
              </a:rPr>
              <a:t>deslogar</a:t>
            </a:r>
            <a:r>
              <a:rPr lang="pt-BR" sz="2600" dirty="0">
                <a:solidFill>
                  <a:schemeClr val="bg1"/>
                </a:solidFill>
              </a:rPr>
              <a:t> um usuário.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Minha aplicação é centralizada, apenas um </a:t>
            </a:r>
            <a:r>
              <a:rPr lang="pt-BR" sz="2600" dirty="0" err="1">
                <a:solidFill>
                  <a:schemeClr val="bg1"/>
                </a:solidFill>
              </a:rPr>
              <a:t>back-end</a:t>
            </a:r>
            <a:r>
              <a:rPr lang="pt-BR" sz="2600" dirty="0">
                <a:solidFill>
                  <a:schemeClr val="bg1"/>
                </a:solidFill>
              </a:rPr>
              <a:t> e um front-</a:t>
            </a:r>
            <a:r>
              <a:rPr lang="pt-BR" sz="2600" dirty="0" err="1">
                <a:solidFill>
                  <a:schemeClr val="bg1"/>
                </a:solidFill>
              </a:rPr>
              <a:t>end</a:t>
            </a:r>
            <a:r>
              <a:rPr lang="pt-BR" sz="2600" dirty="0">
                <a:solidFill>
                  <a:schemeClr val="bg1"/>
                </a:solidFill>
              </a:rPr>
              <a:t> se comunicando, sem serviços distribuídos e sem integrações terceiras.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Estou desenvolvendo uma aplicação para acesso interno dos funcionários para definir o que cada um poderá acessar dos sistemas internos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14813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Quando utilizar cada abordagem?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547254" y="1758187"/>
            <a:ext cx="1109749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>
                <a:solidFill>
                  <a:schemeClr val="bg1"/>
                </a:solidFill>
              </a:rPr>
              <a:t>Token JWT</a:t>
            </a:r>
          </a:p>
          <a:p>
            <a:pPr algn="just"/>
            <a:endParaRPr lang="pt-BR" sz="26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bg1"/>
                </a:solidFill>
              </a:rPr>
              <a:t>Preciso apenas identificar qual usuário está realizando uma determinada ação no sistema nos diferentes serviços.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bg1"/>
                </a:solidFill>
              </a:rPr>
              <a:t>Tenho várias comunicações distribuídas entre serviços.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bg1"/>
                </a:solidFill>
              </a:rPr>
              <a:t>Quero ter maior performance sem me preocupar com estresse na API por conta de técnicas de autenticação.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bg1"/>
                </a:solidFill>
              </a:rPr>
              <a:t>Não pretendo nunca persistir informações relativas ao usuário, apenas seu registro inicial.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bg1"/>
                </a:solidFill>
              </a:rPr>
              <a:t>Preciso gerar acessos externos a outros serviços.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bg1"/>
                </a:solidFill>
              </a:rPr>
              <a:t>Preciso limitar um tempo determinado de acesso através de um token.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bg1"/>
                </a:solidFill>
              </a:rPr>
              <a:t>Preciso de facilidade para manipular os dados de quem está realizando tal ação com o mínimo de impacto.</a:t>
            </a:r>
          </a:p>
        </p:txBody>
      </p:sp>
    </p:spTree>
    <p:extLst>
      <p:ext uri="{BB962C8B-B14F-4D97-AF65-F5344CB8AC3E}">
        <p14:creationId xmlns:p14="http://schemas.microsoft.com/office/powerpoint/2010/main" val="192229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Questões discutidas na comunidade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547254" y="1758187"/>
            <a:ext cx="110974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Validar autenticação a cada </a:t>
            </a:r>
            <a:r>
              <a:rPr lang="pt-BR" sz="2600" dirty="0" err="1">
                <a:solidFill>
                  <a:schemeClr val="bg1"/>
                </a:solidFill>
              </a:rPr>
              <a:t>request</a:t>
            </a:r>
            <a:r>
              <a:rPr lang="pt-BR" sz="2600" dirty="0">
                <a:solidFill>
                  <a:schemeClr val="bg1"/>
                </a:solidFill>
              </a:rPr>
              <a:t> via </a:t>
            </a:r>
            <a:r>
              <a:rPr lang="pt-BR" sz="2600" dirty="0" err="1">
                <a:solidFill>
                  <a:schemeClr val="bg1"/>
                </a:solidFill>
              </a:rPr>
              <a:t>endpoint</a:t>
            </a:r>
            <a:r>
              <a:rPr lang="pt-BR" sz="2600" dirty="0">
                <a:solidFill>
                  <a:schemeClr val="bg1"/>
                </a:solidFill>
              </a:rPr>
              <a:t> (</a:t>
            </a:r>
            <a:r>
              <a:rPr lang="pt-BR" sz="2600" dirty="0" err="1">
                <a:solidFill>
                  <a:schemeClr val="bg1"/>
                </a:solidFill>
              </a:rPr>
              <a:t>stateful</a:t>
            </a:r>
            <a:r>
              <a:rPr lang="pt-BR" sz="2600" dirty="0">
                <a:solidFill>
                  <a:schemeClr val="bg1"/>
                </a:solidFill>
              </a:rPr>
              <a:t>) ou na própria aplicação (</a:t>
            </a:r>
            <a:r>
              <a:rPr lang="pt-BR" sz="2600" dirty="0" err="1">
                <a:solidFill>
                  <a:schemeClr val="bg1"/>
                </a:solidFill>
              </a:rPr>
              <a:t>stateless</a:t>
            </a:r>
            <a:r>
              <a:rPr lang="pt-BR" sz="2600" dirty="0">
                <a:solidFill>
                  <a:schemeClr val="bg1"/>
                </a:solidFill>
              </a:rPr>
              <a:t>)?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Quem deve assumir a responsabilidade de verificar os credenciais do token? Cada aplicação individual (ou biblioteca criada para isso) ou a própria API de autenticação?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Controle de sessão, login  e acessos com JWT é possível, mesmo que parcialmente?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Vemos muitas pessoas implementando </a:t>
            </a:r>
            <a:r>
              <a:rPr lang="pt-BR" sz="2600" dirty="0" err="1">
                <a:solidFill>
                  <a:schemeClr val="bg1"/>
                </a:solidFill>
              </a:rPr>
              <a:t>black-lists</a:t>
            </a:r>
            <a:r>
              <a:rPr lang="pt-BR" sz="2600" dirty="0">
                <a:solidFill>
                  <a:schemeClr val="bg1"/>
                </a:solidFill>
              </a:rPr>
              <a:t> com JWT (eu já fiz isso) para bloquear alguma ação. Isso não estaria quebrando o conceito de </a:t>
            </a:r>
            <a:r>
              <a:rPr lang="pt-BR" sz="2600" dirty="0" err="1">
                <a:solidFill>
                  <a:schemeClr val="bg1"/>
                </a:solidFill>
              </a:rPr>
              <a:t>stateless</a:t>
            </a:r>
            <a:r>
              <a:rPr lang="pt-BR" sz="2600" dirty="0">
                <a:solidFill>
                  <a:schemeClr val="bg1"/>
                </a:solidFill>
              </a:rPr>
              <a:t>? Nesse caso, por quê utilizar o JWT?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Tenho uma aplicação distribuída que, a cada </a:t>
            </a:r>
            <a:r>
              <a:rPr lang="pt-BR" sz="2600" dirty="0" err="1">
                <a:solidFill>
                  <a:schemeClr val="bg1"/>
                </a:solidFill>
              </a:rPr>
              <a:t>request</a:t>
            </a:r>
            <a:r>
              <a:rPr lang="pt-BR" sz="2600" dirty="0">
                <a:solidFill>
                  <a:schemeClr val="bg1"/>
                </a:solidFill>
              </a:rPr>
              <a:t>, valida o token na API de autenticação. Terei problemas por isso? Estou ferindo o conceito do REST?</a:t>
            </a:r>
            <a:endParaRPr lang="pt-B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1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Exemplo prático de autenticação </a:t>
            </a:r>
            <a:r>
              <a:rPr lang="pt-BR" sz="40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stateful</a:t>
            </a:r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 com arquitetura de </a:t>
            </a:r>
            <a:r>
              <a:rPr lang="pt-BR" sz="40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microsserviços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CC5FAD-FF20-400A-8F52-A60B33C95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4" y="2272146"/>
            <a:ext cx="11213191" cy="35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1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03327" cy="1212952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Exemplo prático de autenticação </a:t>
            </a:r>
            <a:r>
              <a:rPr lang="pt-BR" sz="40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stateless</a:t>
            </a:r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 com arquitetura de </a:t>
            </a:r>
            <a:r>
              <a:rPr lang="pt-BR" sz="40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microsserviços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8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03327" cy="1212952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Exemplo prático de autenticação </a:t>
            </a:r>
            <a:r>
              <a:rPr lang="pt-BR" sz="40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stateless</a:t>
            </a:r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 com arquitetura de </a:t>
            </a:r>
            <a:r>
              <a:rPr lang="pt-BR" sz="40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microsserviços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402A51-02B9-4EB7-A458-3B90E933D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0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7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Resumindo: </a:t>
            </a:r>
            <a:b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Existe um jeito melhor ou mais correto?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547253" y="5457351"/>
            <a:ext cx="110974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Existe apenas o que vai te atender no momento da maneira mais segura, performática e de fácil manutenção!</a:t>
            </a:r>
            <a:endParaRPr lang="pt-BR" sz="2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ata:image/jpeg;base64,/9j/4AAQSkZJRgABAQAAAQABAAD/2wCEAAoHCBIVFRgSFRIYGBgYGhgaGRkYGBgcHBgYGhoZGhgZHBgcIS4lHB4rIRoZJzgmKy8xNTU1GiQ7QDs0Py40NTEBDAwMEA8QHhISGjQrJCs0MTQ0NDY0MTQ0NDE0NDQ0NDQ2NDQ0MTExNDQ0NDQ0NDQ0NDQ0NDE0MTE0NDE0NDE0Mf/AABEIALcBEwMBIgACEQEDEQH/xAAcAAABBAMBAAAAAAAAAAAAAAAABAUGBwECAwj/xABOEAACAQMBBAYFBwYLBgcAAAABAgADBBEhBRIxQQYHUWFxgRMiMpGhQlJicrHB0RSCg6LC0iMkM0RTVHSSs9PwJWOUo7ThFRYXNUNkk//EABkBAQADAQEAAAAAAAAAAAAAAAABAwQCBf/EACIRAQEAAwACAgIDAQAAAAAAAAABAgMRITESIjJRExRxBP/aAAwDAQACEQMRAD8AteEIQCEIQCEIQCEhnSvrCoWdRqC02rVFGXAYKiEjKqzaknUEgDQGVftXp/tKuT/GDTQ59Sl6gA7N4euffAvbam17e3Xfr1kpj6bYJ7gvEnwEg21etm0TIt6L1TyZ8U0+OW/VEpypUZiWZizHizEknxJ1M5MTxHKBN9qdY+0q+QtRaCHlSXDY7C7ZbzGJE7i4d2LO7Ox4szFifMnM4JWB04Hs/CZaSNGacszdpyqNoYF+9A03bSiv0E+IE5NZmm7Y0wxI8CciRPpHf3dslrSo1Wpp6Mb5TAJYbo1bGQPCSbo5fPXoL6Ri1RMgseLqfZbxHCU7cexdqy5f9S7Z9XfQHuncjEQ7KXdUrFVxUwDKZ6XWfZrVrbqljK/6U31SqVopks7AADnmS7bNUrT8pHdgWBd2uXGeKp+033e+McfllxOV+ONrew2lZWVNKL1wGJ1IVyXbn7Kn/Qh02uKF1YO1GormkyVCBneUA4bKnUeqzSI9YFylO5oncyFJZl57nA6dupx4R4S0pshqoQ1J6bqxHNGQhv8AXaJqk4yW9VwjYM1ZiGyGKtyIJBB8phCCB5TFy6jifKduUy6O9Y17bYSt/GKfAb7euvhU1J8GB8ZOtldZ1hVIWpv0SebjeT+8mceYEokVd7w5TdTIHqa1uqdRBUp1FdDwZGDA+YnWeY9l7Vr27b9Gq9M9qMRnxHA+cm+xOtK6p4W4Ray9owj+8DdPu85AuWEauje36N7R9NSyMEq6NjeRhrg47iCDzzHWAQhCAQhCAQhCAQhCAQhCAThe3Ip03qkZCI7kDiQqliPhO8ZOmlz6Owunzg+hcD6zjcX4sIHnq6vGrPUqt7dRmdvFiWx4DOPKJFEzT4zbEkanQZmo4nyMxXPKZHHyEAamDrAA8znxgzQzAwROFURQZjdzAtmui3O4eJNvTcfnjMcujVqVRCOOuVPFe3B5jujd0XTFK1qnUNRWmx7NzIX7JLrejuDeXkTkfEke+c2OpSy2Yzd9TCivETpuzLY2Sz2ZtuAuFpr7TkKPPnHOnRVFCKAAoAHkOM4UkDVDU5JlV+sfaPu08zOe2bncRiOODLtWPJ1Ruz7Zj+lQ9P3V7lmBzy49mPxjVs3bNWjSq266pVRlwSfULaMy+IyMefj16Q59JrxIyfMk/hGoiXT0pvtjEyKY7ILNu+ShqVA5TkJ3rH1fhOQEDAm5XUTdEGMQRcnwECw+qHaSpcVKDvj0yruA83QscDvKk/3ZcM8wpcMjo6HDIVcH6SkMPiJ6atqwdEqDg6qw/OAP3yKOkIQkAhCEAhCEAhCEAhCEAkH63NopTsDSLevWdFVeZCMHc+AAHmRJxKL647p2vxTJ9VKKbo7C5LMfPT3CBBEfXE7kziVBE621N3ZKaDed2VFA4szEBRrzJIEkcKx1nRh63lJH/wCnu1yc/kL+b0h+3FY6uNrlgfyTGmuatEftwIjuwAk2HVltY/zdB41af3NOi9Vm1f6OkPGqPuBgQWZWTwdVO1Pm0B+lP7k3Xqm2nzNuP0rf5cCU9FLbFjQRuIUE9xb1vvkjoMOBPIcPdDZPR6ulMU2KaKo0JIyAAeUVJsKqDnfX3n8PGQlii41GZvcVQiFjyBM7U9kONSy/H8JptDYtSohQVFXPPBMoyxvbyNGOeMklpLZ6IoB1xk+J1PxMQbU9cFeXEnlHyjsZwoDVATgAkKRy15zS92AzoUWqFyOO5n75dJyM9vb15+2+QbioQcgtn4DTwjaRLhrdUYZixvjqc/yI/fmB1O0+d6/lTUfaxnUqKp2brLiXqctud3W8lpj7VM6p1P2g43Vwf/y/ck9FKuvAec2CS7V6orDia1wfzqY/YncdVGzvn1z+en7kdFIKJqo48dZaPTzoNZ2do1ej6TfDovrPkYY4OgAlXFuQgdKdMCW51UbaepTe0dt40gGQn+jJwV8FOMdzAcpUKk+/4CTbqg32v3YewlBwx5ZZ03ffun3GKLphCE5BCEIBCEIBCEIBCEIBKE63K9N9oN6NstTREfs313iQDzwGXPfnsly9KNuJZWz3L67owi83dtFX38e4GeZbi5Z2LsxLMSzHtZjkn3wNFqY4iO/RjH5Zakf1m3/xUjSH5kef4xx6PEC7tmHD09A/8xJI9XTMxMiQCEIQMwhCAQhCAQhCAQhCAQhCAQhCAQhCBCOtw/7NqHsqUv8AEUffKDDnyl/9bI/2ZV7nof4qTz85B458OUmDZq3yVGp+EuTqcs6SWbujb1R6hFTT2d0DcXww29+eZTdM47u4SX9COl4sC+/TZ6dTdyEI3lZc+sA2h0JyO4SaL1hONndJVRKqNvI6q6HtVhkGdpyCEIQCEIQCEIQCEJpXrIitUdgqICzMeCqBkk+AgVH13bWLNRswuQg9Mx723kQY8Ax85VQTs08Y69Lttte3dW41CscIOymvqoPHGviTGgUe+BvnHERZsggXFFhyq0j+usQqhHAxVZECrTPPfQ/rLJHriEIQMwhCQCZiW9vaVJQ9R1VSyqCxwN5juqM95OIpgZhMThb3SPvbjBtxijY+S64yp7xkQO8MxPeI5R1psFcqwRiMhXIO6xXmAcHEiq7Gr0XWjb7WqCq6F2S5AuN4LhWqoGKsh3mGgO7r7MCZZhEthb+jppSLs5RFUu5yzlVALM3NjjJPfFMDaEbNo7btqDBKlUB2GVpqGeow7VpoCxHgIlpdKrIsEaqaZYhQK9KrQ3mPBVNZVDHuEB9hCEAmITnUqqvE4g9op1qf+2V+40j7qtOeeDk+tw7z+E9EdYzh9m3AU7xwhwupOKiHQDWedF9c+scAcvxkypssZLqdM/b92IoXA14nl/27JqKK8hNKr4wBxPDwk9Q9BdXVUPs63I5B1/u1HH3SSxi6EWgpWFqgIP8ABq5I4Fqn8I2PNjH2cghCEAhCEAhCEAkF639oNTsfRqcGvUVCc49UAuw890Dzk6lc9dFsz21sqjJa5CAd7o4H2QKRVMTrQoszbqKzN81FLH3CWVsXq7ophrh/Stj2QCqr8ct548JK7WypUV3VRUXsVQo+Ery2yemjD/nyvvwqmw6G39XhSCDtqMF/VGT8I8WvVldhldq9EYYHALngc/NEn9vdIrEKd7PJQWx440EcFrVW9hAPrtj4DMr/AJqt/r4xIKe2QxChDk94jhQq7wzjHdIWUrKRvOoPLdB07dT+Ec7C7ZQT6TGpyDgnSTjtvfLnPROfVKITnRqZAPaMzpL2RGendFHoUqboHR7q1RlPAq9VUb4NMdFb+orVNn3Db1e3xuueNe3OlKt3tgbrccMO+dOmv8nb/wBtsf8AqKc16XbNqsEvLYZubYlkGcempn+VoN2hgNOxgOHGBJYw9Fv51/a6/wCxF+xdp0rmhTuKTZR1yO0HgynsYEEEdoMQdFv51/a6/wCxAfpXl5VJaptkaihcrTUjXNlR36Ffy36ld+/0a9klfSi/ejbO1P8AlX3adEdtaqwp0/IMwJ7gZ2tNkUktls93epLSFIg/KXd3Gz4jOfGA4gxk6T7SqUaaJRANeu60aO9qFdgS1RhzVEV2Pbugc5p0OrsbcUKhzUtma2cnixp4COc/OplG/OnC/UPtO1U8KdvdVF+sz0KefHdZh+cYDlsbY1K2UhMs7a1Kr61Krc2duJPYOAGgAEW3NulRGpuiurDDKwDKwPIg6ETtCSIlsQvZ3R2czM1B0araMxyUCFRVtyxOWC7yspPBSRnQSXyMdKwFr7PqAesLvcB+jUt64YfAe6SeQEl1dqmM840161TeJVlbOsdNohdwkjOJHzSUao7Ak8GGfOV7LZPDRpmNapXI9pGGupC5H6uZtXo21VcmnTf6yq32iKbd2XQrnvXX4cZyuKdNzndGe3GCPMaiUTw0XlvmIxtXoHZ1s7imi3bTxu570OnuxIFtToLd2zNUZRVQZO/TzoB2p7S+WR3y5kpuo0O8OxuPgG/GdKdTPFSD3/iJ3jsyirLVjfSP9Ve0fSWfoycmi5QfUb10+1h5SaRm2fZW1vVYooRrggEDIDuodwQvAHG/w4x5l+OXZ1mynxvBCEJLkQhCAQhCASounfSwXF7QsaADrRrozONd6ouQVX6Kgtk9vcNZ30/2q9tYV6yEht0IpHyWdgm94jeJ8hKD6I3YpXdN+OSVPmOPvxIy9V1j+UXjRR8DK4ONczk9gjNlwG7jqPdwiihcl1DHnrpE9dGJwX3R3aH3/hiZXoy10bcUgBlXsHb4CKPSOBhKZY92APMtiJAiJ6ygDtOdfMnjNhtdfZpo1RvoDKj6zn1R7890iFdK1OuxAZ1QdijePvOg90U7LoUwVOrPng2vvHCc6e+5BqOFGM7q6+W8fwEk9jRVVBCBSRrpr5md4Y9vVezZ8ceFazMBCamBHemn8nb/ANtsf+opyRRn6R7PeulJUxlLm2qtk49SnVV2x2nCnAjxIENx/wCH3uRpaXz69lC7PA9y1cY+sOWY69Fv51/a6/7EcNrbNpXNF7equ8lRd1hzHMEHkwIBB5ECNvRDZ1zQpOly6vUaq7F10DrhVVyPkswXJHaTASbYtlu7ynalnFO3Q3FQo7I3pam9TtwHQhl9UV20PzeUW/8Alah/S3f/AB15/mTp0f2e9M16tXHpK9Z3ODkLTUCnRTPPFNVJ+kzR5kiJWNktlfBFZzTvKZ1qVKlRvymgM6u7EnepHhn/AOH3b9Kav5Pc2d6TimrVLeseSrcBdxyeSioiAn6Ucekuz3q0lNHd9NSqU61LeOAXRvWUnkGQuhP04vvrOnWptRqqGR1KsrcCDxGnA944SAqhIxZ0b+0X0QX8sorohNRUuEUcEbewlXAwN7eU9oPGKHvtoVBu07MUCdN+5q02Cj5y06DPvnuLJ4wE+039PtC2t11Fsr3NXsBZGo0FJ+cd+o2OxO+SmNWw9kLbqw3mqVKh36tV8b1SoRjJxoAAAAo0AAAjrA51VBGDItdIodg2V10ZeI8joZLDG6/sVcd8jKdnHeGXxy6Y6NSogyw317UB3h4r+GYoF5TcbwII7ez8IirVTbZd2wijJLHAUdpPITatToVcuvqMRnfUgE9hI4N5zNcbj4bJlMr2HBHPLUd83R0bPb8R5RtWrUQAVN3d5Ovsns3gfY+I74tQgj75EqbEW6yGrUrend0XG9QrI+GHig056sMjszF3Qbpol+ppuoSui7xUH1XXOC6Z10OMjlkSH9a+0yq07ZDnecuRnTCDA+LfCIOqBg9+S2AyUXIB4kkopx26EzRr/Fj2/ku6EITtWIQhAIQhArjrr2oUtEtlx/Dv63bu091tPzivulWdFNnGpUFU6LTIOR8puIX7z/3j10/2ncbQvnoqmFt2emg4YAbDux7yPdiL9m2opItNdd3ifnMfaMrzy5PC7Vh8su30m2xr3fQJg5XjFdwp4DGe08B5czIrsu/9AxZsgHsj0m1EqaK2SeEobI6m0powdyX1+WcqvgvAe7M5bY6YWlqMM4LY0RPWY+Q0XPfiQ7rC2pXohKaViu+CW3dCR48QPCQXYmzKl3cU7dCN+o2AWOg0JZj4AE+Usww75qjbu5eR6e2LZoUSrqxZFcb3yd5QwAHbrxjwBE+z7cU6VOkDkIiICee6oXPwimXySTkZssrle1mEISXIhCEAhCEAmJmEAEwRMwgaibCEzAzCYmZAJgiZhAjXTu3BsLs44W9U+5CfulE9EulVW3dKbEvTOgB4r9X6PdL/AOmgzs+8H/1q/wDhtPLuzqoV1Y8OGezIInOU7PLvDKzKWPRNhtJaihgRw4TF/cFRhMd+OUgvR7aYxu5IzxGZKqL7+g/0O2Zb+m+GDphsL8po+kRc1aYJTtdflJ39o7/Eyutg7VqW1wlzSYFkPsk+0pGGRtOBGRLsuKe7jHZpK66YdGcFruiND61RAOB5uuPeR5yzTs59ao36+/aLp2RtBbihTuFBVaiK4B4jPEHwiuV71P7Yarb1Ld3DGgy+jB9oU2GgI5gMCAe+WFNDIIQhAI3dIdrJaW1S6cZFNcgfOY4CL5sQI4yvOuyuy2CIPl10B8Ajt9oECDbJdmVq7Y367vUcjtZicDu1jhRqYMadlN/Ap9QRWXmTK/at+E5jCu7qqeBzG19q/k6lwuSOABxzxrMV6mOcY9o1N5X8NPeJOE7TZlydhs2ttSpcOalQ68AOQHYJJ+qW1d9pUnVSVpiozkcFBpuoJPLJIEhTDWekOrHZbW+zqSuu6z71RgRggM2Vz37u775qk56Ybe+01p8BN5pT4CbSUMzMxCBmEIQCEIQCEIQCEIQCZmIQMwmJmQMwmIQEu0LZatKpScEq6MjAaEqykEA9uDPI95u777isq7zBVb2lXJ3VP0gNDPYD8D4Sq+sboFavRrXtIGlVpo9Rwo9Spj1mLL8lsZO8PMGBVGwr51yMnTGM8hwOvull7BvdA2hlUbHU7zHsX7xJz0eq8Jm3Tz1t0XuPKnlS4L8sTXHbE9B9BrN2cazNa0cRjorXp2W1jTYYWoDTRs4CioVZM9o3lC+cuSeeOnr/AMZyDgrSXJHI7zkecv8A2fUZqVNn9oohb6xUFvjmehhe4yvN2TmVkKIQhOnAkA66bcts8N8ytTY+BV0+1hJ/G3pHshLu2q2rHAqLgNjO6wIZGx3MBA8+dH7wFfRk6rnHep/D8I8EyKbS2ZcWldqNVSlRD5EcmU/KU8jHG120pGHGD2gZB8uUozwvexq1bZz40urLmNe1sKm7zYgDwGpP+u2Ka+16YGmWPZjHxM7dF+jlxtOvjVaa49JUx6qJ81c8WI4DvydJOGN75NuePOQ9dWHQt7iql9UC+gp1DhGBJqso0wOG6Gxkn5pEvScLG0p0aaUaahURQqgcgPvneXMpRTOghUqqvtMo8SB9sTzzv1o9IBd3rKhzToA00PJmB9dx4tp4KI6PQ77Utl9q4pDxqIPvnFukNkON5bj9NT/enkubAR0eq36W7NHG/th+mp/jNF6Y7M4C/tz4VUP3zyvHPYi5dtOA++Oj0yelVh/W6fk2fsgOlFkeFwp8Ax/ZlHUn7o7WtzjGFzI664txuk9mNfTfqP8AuzlcdLrJFLNUbA44puf2ZWQugdCMHl36zbaNRWouADnTl3iOnE7q9Y2zF41X8qVT92I6nWrspTjfqnHZRf75T9+pyNIxXA9dvL7BEqLF7nrc2X/vz+i/Fpqet7ZnJLg/o1+95QjTZJKF6t1w7P5Ubk/mU/8AMnM9cdlytbk+VL9+UfibqYF1Hrks/wCqXH/K/fkn6I9MKO0Kb1KdN03HClXK51UMD6pOh19082sJOOp3afor5qJbC16ZUDtdPWT9Xf8AfAvpq/dE7KCCCAQRgg8CDxBmYQPN/SPZiWd/XtUJ3FYbu9xwyK4HlkjPdF+xqmDJh1y9HN9Ev6a+smEq4+Zn+DY/VOhPYw7JWmy9rBcBtDwzKtmNvpfpzmPirRtKuRN7isFBOcDt7O+Ry121SC+1nwBjTtrb/pM0x6qY9cni3Yo7B2zPNWVvpqy24yd6R26m92nTpfJeoikf7tfWb9UMfOejZSHVLslqt+13u/wdBXw2uDUcboUHtCsx7sDtl3zZJycjz8rbe0QhCSgQhCAx9KujFvf0vRVRusPYqBVLocgnBI9k41HP4yob7qp2ilTcp7lRDnFQNugYGfWVtVPLTI1GsvqECmeh/VU75qX29TCsQtJSu8wHyi4JCr4a6cRLd2fYUqCLSo01RF4KowO8957zrFMIBCEIDR0s2oLazr1ycFEYJ3uw3UH94ieWwJevXbeBbKnSzrUqg4+iisSfeVlFQATaYEIGY89Hl1Y8sqPtjLJj0NRPRvvYyX+AUfiZFTDkicBHrZdEHuM5CwzgiOFnQKnWHTtXtQVPqjt8CNcic7+gm4xGhx6yg94ii9tWKNg4ODzie7tm3QzEruqcYA00CEA/KBJ3jnsECFbcqKhAAJPhI1WbLEnTh9gkn2xQGQck+MjV0pLlQNSQB44kRFcSJhZ2uKITTe3u8DAPbjnOazpy2EyDjjNADBzgSRl28pi0vHpVErIcMjq6+KkEfZODtNJA9YWN0lWmlZDlHRXU9zAEfbO8hXVJf+l2cik5NJ3pnwB31/VcDyk1ga1EDAqwBBBBBGQQdCCOYlV9MOqqmVe4sn3GALGixyhAySEbivcDkcsiWtCB5StrOo4ARHbJwNxGbLYzu6c+6WT0W6qHcCpeu1Nc6U0xvsO1mI9Qd2CfCXDRpIihERUUcFUAAeAE3gJdm7PpW9NaNGmERB6qr8SSdSTxJOpiqEIBCEIBCEIBCEIBCEIBCEIFH9dt8Wu6VAcKVLP5zsSfgqytN09kzCBncMwR3TMIAAY/bJQ+jHeT9sISKmJPsi/qU23X9ZfHlJjaXdNwCPiIQh07VaigazhtW7HoGYcRu8u0zEIFfbUvi+ARrmR26J3ywHAj3EYmISIilBrUTRYFWNUuN0ggIqnVsjiWJ8gPcUS5hCduXULNaqndPdj8PvhCAlIMCphCQLS6kNoMKte2LHDoKiry3lIUnPI4ZfdLjhCAQhCAQhCAQhCAQhCB/9k=">
            <a:extLst>
              <a:ext uri="{FF2B5EF4-FFF2-40B4-BE49-F238E27FC236}">
                <a16:creationId xmlns:a16="http://schemas.microsoft.com/office/drawing/2014/main" id="{46D9AE29-5540-4917-960D-ACCAF32DF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73" y="1950818"/>
            <a:ext cx="4709250" cy="31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Breve resumo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CB7313-2E77-4806-8277-10DBF1CB16BC}"/>
              </a:ext>
            </a:extLst>
          </p:cNvPr>
          <p:cNvSpPr txBox="1"/>
          <p:nvPr/>
        </p:nvSpPr>
        <p:spPr>
          <a:xfrm>
            <a:off x="890154" y="2297101"/>
            <a:ext cx="10411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</a:rPr>
              <a:t>O estado de uma aplicação (ou de qualquer outra coisa, na verdade) é a condição ou a qualidade dela em um determinado momento: é seu estado de existência. Para determinar se algo é </a:t>
            </a:r>
            <a:r>
              <a:rPr lang="pt-BR" sz="3200" dirty="0" err="1">
                <a:solidFill>
                  <a:schemeClr val="bg1"/>
                </a:solidFill>
              </a:rPr>
              <a:t>stateful</a:t>
            </a:r>
            <a:r>
              <a:rPr lang="pt-BR" sz="3200" dirty="0">
                <a:solidFill>
                  <a:schemeClr val="bg1"/>
                </a:solidFill>
              </a:rPr>
              <a:t> ou </a:t>
            </a:r>
            <a:r>
              <a:rPr lang="pt-BR" sz="3200" dirty="0" err="1">
                <a:solidFill>
                  <a:schemeClr val="bg1"/>
                </a:solidFill>
              </a:rPr>
              <a:t>stateless</a:t>
            </a:r>
            <a:r>
              <a:rPr lang="pt-BR" sz="3200" dirty="0">
                <a:solidFill>
                  <a:schemeClr val="bg1"/>
                </a:solidFill>
              </a:rPr>
              <a:t>, basta considerar o tempo em que seu estado de interação é registrado e como essas informações precisam ser armazenadas. </a:t>
            </a:r>
          </a:p>
        </p:txBody>
      </p:sp>
    </p:spTree>
    <p:extLst>
      <p:ext uri="{BB962C8B-B14F-4D97-AF65-F5344CB8AC3E}">
        <p14:creationId xmlns:p14="http://schemas.microsoft.com/office/powerpoint/2010/main" val="185480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Link do </a:t>
            </a:r>
            <a:r>
              <a:rPr lang="pt-BR" sz="40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Github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547254" y="3054927"/>
            <a:ext cx="11097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Para quem tiver interesse, todo o conteúdo desses slides (inclusive o slide) estará disponível em meu </a:t>
            </a:r>
            <a:r>
              <a:rPr lang="pt-BR" sz="2600" dirty="0" err="1">
                <a:solidFill>
                  <a:schemeClr val="bg1"/>
                </a:solidFill>
              </a:rPr>
              <a:t>github</a:t>
            </a:r>
            <a:r>
              <a:rPr lang="pt-BR" sz="2600" dirty="0">
                <a:solidFill>
                  <a:schemeClr val="bg1"/>
                </a:solidFill>
              </a:rPr>
              <a:t>:</a:t>
            </a:r>
          </a:p>
          <a:p>
            <a:pPr algn="ctr"/>
            <a:endParaRPr lang="pt-BR" sz="2600" dirty="0">
              <a:solidFill>
                <a:schemeClr val="bg1"/>
              </a:solidFill>
            </a:endParaRPr>
          </a:p>
          <a:p>
            <a:pPr algn="ctr"/>
            <a:r>
              <a:rPr lang="pt-BR" sz="2500" dirty="0">
                <a:solidFill>
                  <a:schemeClr val="bg1"/>
                </a:solidFill>
                <a:hlinkClick r:id="rId4"/>
              </a:rPr>
              <a:t>https://github.com/vhnegrisoli/apresentacao-autenticacao-microsservicos</a:t>
            </a:r>
            <a:endParaRPr lang="pt-BR" sz="2500" dirty="0">
              <a:solidFill>
                <a:schemeClr val="bg1"/>
              </a:solidFill>
            </a:endParaRPr>
          </a:p>
          <a:p>
            <a:pPr algn="ctr"/>
            <a:endParaRPr lang="pt-B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6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Referências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02B493-828D-46F7-9623-36105FDE072B}"/>
              </a:ext>
            </a:extLst>
          </p:cNvPr>
          <p:cNvSpPr txBox="1"/>
          <p:nvPr/>
        </p:nvSpPr>
        <p:spPr>
          <a:xfrm>
            <a:off x="547254" y="2021424"/>
            <a:ext cx="11097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hlinkClick r:id="rId4"/>
              </a:rPr>
              <a:t>https://auth0.com/docs/tokens/access-tokens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hlinkClick r:id="rId5"/>
              </a:rPr>
              <a:t>https://tools.ietf.org/html/rfc7519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hlinkClick r:id="rId6"/>
              </a:rPr>
              <a:t>https://jwt.io/introduction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hlinkClick r:id="rId7"/>
              </a:rPr>
              <a:t>https://docs.mashery.com/connectorsguide/GUID-3812EE8B-3770-445C-83F2-FB6D1D54C18A.html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hlinkClick r:id="rId8"/>
              </a:rPr>
              <a:t>https://medium.com/@piyumimdasanayaka/json-web-token-jwt-vs-opaque-token-984791a3e715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hlinkClick r:id="rId9"/>
              </a:rPr>
              <a:t>https://fusionauth.io/learn/expert-advice/tokens/pros-and-cons-of-jwts/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hlinkClick r:id="rId10"/>
              </a:rPr>
              <a:t>https://www.redhat.com/pt-br/topics/cloud-native-apps/stateful-vs-stateless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hlinkClick r:id="rId11"/>
              </a:rPr>
              <a:t>https://github.com/facg3/Stateless-vs-stateful-authentication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hlinkClick r:id="rId12"/>
              </a:rPr>
              <a:t>https://medium.com/@kennch/stateful-and-stateless-authentication-10aa3e3d4986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Autenticação </a:t>
            </a:r>
            <a:r>
              <a:rPr lang="pt-BR" sz="4000" dirty="0" err="1">
                <a:solidFill>
                  <a:schemeClr val="bg1"/>
                </a:solidFill>
              </a:rPr>
              <a:t>stateful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CB7313-2E77-4806-8277-10DBF1CB16BC}"/>
              </a:ext>
            </a:extLst>
          </p:cNvPr>
          <p:cNvSpPr txBox="1"/>
          <p:nvPr/>
        </p:nvSpPr>
        <p:spPr>
          <a:xfrm>
            <a:off x="890154" y="1715210"/>
            <a:ext cx="104116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autenticação </a:t>
            </a:r>
            <a:r>
              <a:rPr lang="pt-BR" sz="2400" dirty="0" err="1">
                <a:solidFill>
                  <a:schemeClr val="bg1"/>
                </a:solidFill>
              </a:rPr>
              <a:t>stateful</a:t>
            </a:r>
            <a:r>
              <a:rPr lang="pt-BR" sz="2400" dirty="0">
                <a:solidFill>
                  <a:schemeClr val="bg1"/>
                </a:solidFill>
              </a:rPr>
              <a:t> é comumente usada em muitas aplicações, especialmente para as que não exigem muita escalabilidade.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sessão com estado é criada no lado do </a:t>
            </a:r>
            <a:r>
              <a:rPr lang="pt-BR" sz="2400" dirty="0" err="1">
                <a:solidFill>
                  <a:schemeClr val="bg1"/>
                </a:solidFill>
              </a:rPr>
              <a:t>back-end</a:t>
            </a:r>
            <a:r>
              <a:rPr lang="pt-BR" sz="2400" dirty="0">
                <a:solidFill>
                  <a:schemeClr val="bg1"/>
                </a:solidFill>
              </a:rPr>
              <a:t> e a ID de referência da sessão correspondente é enviada ao cliente.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Cada vez que o cliente faz uma solicitação ao servidor, o servidor localiza a memória da sessão usando o ID de referência do cliente e encontra as informações de autenticação.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Nesse modelo, você pode facilmente imaginar que, se a memória da sessão for excluída no lado do </a:t>
            </a:r>
            <a:r>
              <a:rPr lang="pt-BR" sz="2400" dirty="0" err="1">
                <a:solidFill>
                  <a:schemeClr val="bg1"/>
                </a:solidFill>
              </a:rPr>
              <a:t>back-end</a:t>
            </a:r>
            <a:r>
              <a:rPr lang="pt-BR" sz="2400" dirty="0">
                <a:solidFill>
                  <a:schemeClr val="bg1"/>
                </a:solidFill>
              </a:rPr>
              <a:t>, o ID de referência da sessão, que o cliente está segurando, não terá mais sentido, bloqueando seu acesso. </a:t>
            </a:r>
          </a:p>
        </p:txBody>
      </p:sp>
    </p:spTree>
    <p:extLst>
      <p:ext uri="{BB962C8B-B14F-4D97-AF65-F5344CB8AC3E}">
        <p14:creationId xmlns:p14="http://schemas.microsoft.com/office/powerpoint/2010/main" val="41215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O Token Opaco da Autenticação </a:t>
            </a:r>
            <a:r>
              <a:rPr lang="pt-BR" sz="4000" dirty="0" err="1">
                <a:solidFill>
                  <a:schemeClr val="bg1"/>
                </a:solidFill>
              </a:rPr>
              <a:t>Stateful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332509" y="2265837"/>
            <a:ext cx="11526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</a:rPr>
              <a:t>Os tokens de acesso opacos são tokens em um formato proprietário, em que não é possível acessar, e, normalmente, contêm algum identificador para acessar informações persistidas em algum servidor de armazenamento. Para validar um token opaco, o destinatário do token precisa chamar o servidor que emitiu o token.</a:t>
            </a:r>
          </a:p>
        </p:txBody>
      </p:sp>
    </p:spTree>
    <p:extLst>
      <p:ext uri="{BB962C8B-B14F-4D97-AF65-F5344CB8AC3E}">
        <p14:creationId xmlns:p14="http://schemas.microsoft.com/office/powerpoint/2010/main" val="232514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Vantagens do uso de um Token Opaco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547254" y="2021424"/>
            <a:ext cx="1109749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Lógica de implementação apenas em um local.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Gestão e controle de acessos simplificados.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Excelente para aplicações MVC, monolíticas, processos internos.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Maior complexidade de tentativas de autenticações por fora da aplicação.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Terceiros mal-intencionados possuem maior dificuldade para encontrar brechas de segurança.</a:t>
            </a:r>
          </a:p>
          <a:p>
            <a:pPr algn="just"/>
            <a:endParaRPr lang="pt-BR" sz="2600" dirty="0">
              <a:solidFill>
                <a:schemeClr val="bg1"/>
              </a:solidFill>
            </a:endParaRPr>
          </a:p>
          <a:p>
            <a:pPr algn="just"/>
            <a:r>
              <a:rPr lang="pt-BR" sz="2600" dirty="0">
                <a:solidFill>
                  <a:schemeClr val="bg1"/>
                </a:solidFill>
              </a:rPr>
              <a:t>A facilidade em controlar acessos é definida pelo pressuposto de que os dados do usuário estão em algum sistema de armazenamento (</a:t>
            </a:r>
            <a:r>
              <a:rPr lang="pt-BR" sz="2600" dirty="0" err="1">
                <a:solidFill>
                  <a:schemeClr val="bg1"/>
                </a:solidFill>
              </a:rPr>
              <a:t>ex</a:t>
            </a:r>
            <a:r>
              <a:rPr lang="pt-BR" sz="2600" dirty="0">
                <a:solidFill>
                  <a:schemeClr val="bg1"/>
                </a:solidFill>
              </a:rPr>
              <a:t>: Redis, </a:t>
            </a:r>
            <a:r>
              <a:rPr lang="pt-BR" sz="2600" dirty="0" err="1">
                <a:solidFill>
                  <a:schemeClr val="bg1"/>
                </a:solidFill>
              </a:rPr>
              <a:t>MongoDB</a:t>
            </a:r>
            <a:r>
              <a:rPr lang="pt-BR" sz="2600" dirty="0">
                <a:solidFill>
                  <a:schemeClr val="bg1"/>
                </a:solidFill>
              </a:rPr>
              <a:t>, </a:t>
            </a:r>
            <a:r>
              <a:rPr lang="pt-BR" sz="2600" dirty="0" err="1">
                <a:solidFill>
                  <a:schemeClr val="bg1"/>
                </a:solidFill>
              </a:rPr>
              <a:t>SGBDs</a:t>
            </a:r>
            <a:r>
              <a:rPr lang="pt-BR" sz="2600" dirty="0">
                <a:solidFill>
                  <a:schemeClr val="bg1"/>
                </a:solidFill>
              </a:rPr>
              <a:t>, </a:t>
            </a:r>
            <a:r>
              <a:rPr lang="pt-BR" sz="2600" dirty="0" err="1">
                <a:solidFill>
                  <a:schemeClr val="bg1"/>
                </a:solidFill>
              </a:rPr>
              <a:t>etc</a:t>
            </a:r>
            <a:r>
              <a:rPr lang="pt-BR" sz="2600" dirty="0">
                <a:solidFill>
                  <a:schemeClr val="bg1"/>
                </a:solidFill>
              </a:rPr>
              <a:t>), e não codificados no token. Neste modelo, o token é apenas um identificador.</a:t>
            </a: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  <a:p>
            <a:pPr algn="just"/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1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Desvantagens do uso de um Token Opaco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547254" y="2021424"/>
            <a:ext cx="110974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Pode ocorrer estresse da API responsável por realizar a validação do token dependendo do número de serviços que necessitam validação.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Falha no quesito escalabilidade.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Maior dificuldade ao distribuir a autenticação entre </a:t>
            </a:r>
            <a:r>
              <a:rPr lang="pt-BR" sz="2600" dirty="0" err="1">
                <a:solidFill>
                  <a:schemeClr val="bg1"/>
                </a:solidFill>
              </a:rPr>
              <a:t>microsserviços</a:t>
            </a:r>
            <a:r>
              <a:rPr lang="pt-BR" sz="2600" dirty="0">
                <a:solidFill>
                  <a:schemeClr val="bg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Em uma aplicação distribuída, se a API de autenticação cai, todos os serviços ficam indisponíveis.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Maior complexidade de implementação, pois exige, além da lógica de segurança e validação do token, um servidor de armazenamento para os dados (</a:t>
            </a:r>
            <a:r>
              <a:rPr lang="pt-BR" sz="2600" dirty="0" err="1">
                <a:solidFill>
                  <a:schemeClr val="bg1"/>
                </a:solidFill>
              </a:rPr>
              <a:t>ex</a:t>
            </a:r>
            <a:r>
              <a:rPr lang="pt-BR" sz="2600" dirty="0">
                <a:solidFill>
                  <a:schemeClr val="bg1"/>
                </a:solidFill>
              </a:rPr>
              <a:t>: Redis).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Maior complexidade de integração com sistemas terceiros.</a:t>
            </a:r>
          </a:p>
        </p:txBody>
      </p:sp>
    </p:spTree>
    <p:extLst>
      <p:ext uri="{BB962C8B-B14F-4D97-AF65-F5344CB8AC3E}">
        <p14:creationId xmlns:p14="http://schemas.microsoft.com/office/powerpoint/2010/main" val="308882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Desvantagens do uso de um Token Opaco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F89512-2D2C-4F6A-ACF5-0D79499BE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6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Autenticação </a:t>
            </a:r>
            <a:r>
              <a:rPr lang="pt-BR" sz="4000" dirty="0" err="1">
                <a:solidFill>
                  <a:schemeClr val="bg1"/>
                </a:solidFill>
              </a:rPr>
              <a:t>stateless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CB7313-2E77-4806-8277-10DBF1CB16BC}"/>
              </a:ext>
            </a:extLst>
          </p:cNvPr>
          <p:cNvSpPr txBox="1"/>
          <p:nvPr/>
        </p:nvSpPr>
        <p:spPr>
          <a:xfrm>
            <a:off x="890154" y="1715210"/>
            <a:ext cx="104116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Uma aplicação ou processo </a:t>
            </a:r>
            <a:r>
              <a:rPr lang="pt-BR" sz="2400" dirty="0" err="1">
                <a:solidFill>
                  <a:schemeClr val="bg1"/>
                </a:solidFill>
              </a:rPr>
              <a:t>stateless</a:t>
            </a:r>
            <a:r>
              <a:rPr lang="pt-BR" sz="2400" dirty="0">
                <a:solidFill>
                  <a:schemeClr val="bg1"/>
                </a:solidFill>
              </a:rPr>
              <a:t> são recursos isolados. Nenhuma referência ou informação sobre transações antigas são armazenadas, e cada uma delas é feita do zero.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autenticação </a:t>
            </a:r>
            <a:r>
              <a:rPr lang="pt-BR" sz="2400" dirty="0" err="1">
                <a:solidFill>
                  <a:schemeClr val="bg1"/>
                </a:solidFill>
              </a:rPr>
              <a:t>stateless</a:t>
            </a:r>
            <a:r>
              <a:rPr lang="pt-BR" sz="2400" dirty="0">
                <a:solidFill>
                  <a:schemeClr val="bg1"/>
                </a:solidFill>
              </a:rPr>
              <a:t> armazena os dados no lado do cliente (navegador). Os dados são assinados por uma chave </a:t>
            </a:r>
            <a:r>
              <a:rPr lang="pt-BR" sz="2400" dirty="0" err="1">
                <a:solidFill>
                  <a:schemeClr val="bg1"/>
                </a:solidFill>
              </a:rPr>
              <a:t>chave</a:t>
            </a:r>
            <a:r>
              <a:rPr lang="pt-BR" sz="2400" dirty="0">
                <a:solidFill>
                  <a:schemeClr val="bg1"/>
                </a:solidFill>
              </a:rPr>
              <a:t> para garantir a integridade e autoridade dos dados da sessão.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Como a sessão do usuário é armazenada no lado do cliente, o servidor só tem a capacidade de verificar sua validade verificando se o </a:t>
            </a:r>
            <a:r>
              <a:rPr lang="pt-BR" sz="2400" dirty="0" err="1">
                <a:solidFill>
                  <a:schemeClr val="bg1"/>
                </a:solidFill>
              </a:rPr>
              <a:t>payload</a:t>
            </a:r>
            <a:r>
              <a:rPr lang="pt-BR" sz="2400" dirty="0">
                <a:solidFill>
                  <a:schemeClr val="bg1"/>
                </a:solidFill>
              </a:rPr>
              <a:t> e a assinatura correspondem.</a:t>
            </a:r>
          </a:p>
        </p:txBody>
      </p:sp>
    </p:spTree>
    <p:extLst>
      <p:ext uri="{BB962C8B-B14F-4D97-AF65-F5344CB8AC3E}">
        <p14:creationId xmlns:p14="http://schemas.microsoft.com/office/powerpoint/2010/main" val="103732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C8F0-0F3E-418C-AD97-CCB2CE5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471" cy="121295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O Token JWT da Autenticação </a:t>
            </a:r>
            <a:r>
              <a:rPr lang="pt-BR" sz="4000" dirty="0" err="1">
                <a:solidFill>
                  <a:schemeClr val="bg1"/>
                </a:solidFill>
              </a:rPr>
              <a:t>Stateless</a:t>
            </a:r>
            <a:endParaRPr lang="pt-BR" sz="3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AB376-EA8D-48DA-8627-8C5CB8A8CEEE}"/>
              </a:ext>
            </a:extLst>
          </p:cNvPr>
          <p:cNvSpPr txBox="1"/>
          <p:nvPr/>
        </p:nvSpPr>
        <p:spPr>
          <a:xfrm>
            <a:off x="332509" y="2265837"/>
            <a:ext cx="11526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</a:rPr>
              <a:t>Os tokens de acesso JSON Web Token (JWT) estão em conformidade, segundo os padrões estabelecidos pelo JWT na RFC-7519, e contêm informações sobre uma entidade na forma de declarações. Eles são independentes, portanto, não é necessário que o destinatário chame um servidor para validar o token.</a:t>
            </a:r>
          </a:p>
        </p:txBody>
      </p:sp>
    </p:spTree>
    <p:extLst>
      <p:ext uri="{BB962C8B-B14F-4D97-AF65-F5344CB8AC3E}">
        <p14:creationId xmlns:p14="http://schemas.microsoft.com/office/powerpoint/2010/main" val="477373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19189</TotalTime>
  <Words>1377</Words>
  <Application>Microsoft Office PowerPoint</Application>
  <PresentationFormat>Widescreen</PresentationFormat>
  <Paragraphs>124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Tema do Office</vt:lpstr>
      <vt:lpstr>Autenticação stateless e stateful na comunicação entre microsserviços</vt:lpstr>
      <vt:lpstr>Breve resumo</vt:lpstr>
      <vt:lpstr>Autenticação stateful</vt:lpstr>
      <vt:lpstr>O Token Opaco da Autenticação Stateful</vt:lpstr>
      <vt:lpstr>Vantagens do uso de um Token Opaco</vt:lpstr>
      <vt:lpstr>Desvantagens do uso de um Token Opaco</vt:lpstr>
      <vt:lpstr>Desvantagens do uso de um Token Opaco</vt:lpstr>
      <vt:lpstr>Autenticação stateless</vt:lpstr>
      <vt:lpstr>O Token JWT da Autenticação Stateless</vt:lpstr>
      <vt:lpstr>Vantagens do uso de um Token JWT</vt:lpstr>
      <vt:lpstr>Desvantagens do uso de um Token JWT</vt:lpstr>
      <vt:lpstr>Apresentação do PowerPoint</vt:lpstr>
      <vt:lpstr>Quando utilizar cada abordagem?</vt:lpstr>
      <vt:lpstr>Quando utilizar cada abordagem?</vt:lpstr>
      <vt:lpstr>Questões discutidas na comunidade</vt:lpstr>
      <vt:lpstr>Exemplo prático de autenticação stateful com arquitetura de microsserviços</vt:lpstr>
      <vt:lpstr>Exemplo prático de autenticação stateless com arquitetura de microsserviços</vt:lpstr>
      <vt:lpstr>Exemplo prático de autenticação stateless com arquitetura de microsserviços</vt:lpstr>
      <vt:lpstr>Resumindo:  Existe um jeito melhor ou mais correto?</vt:lpstr>
      <vt:lpstr>Link do Github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Lidiane Machado da Silva</dc:creator>
  <cp:lastModifiedBy>LORENZO negrisoli</cp:lastModifiedBy>
  <cp:revision>162</cp:revision>
  <dcterms:created xsi:type="dcterms:W3CDTF">2021-02-09T18:08:02Z</dcterms:created>
  <dcterms:modified xsi:type="dcterms:W3CDTF">2021-06-06T20:33:48Z</dcterms:modified>
</cp:coreProperties>
</file>