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58" r:id="rId4"/>
    <p:sldId id="259" r:id="rId5"/>
    <p:sldId id="294" r:id="rId6"/>
    <p:sldId id="293" r:id="rId7"/>
    <p:sldId id="260" r:id="rId8"/>
    <p:sldId id="261" r:id="rId9"/>
    <p:sldId id="268" r:id="rId10"/>
    <p:sldId id="269" r:id="rId11"/>
    <p:sldId id="262" r:id="rId12"/>
    <p:sldId id="263" r:id="rId13"/>
    <p:sldId id="265" r:id="rId14"/>
    <p:sldId id="290" r:id="rId15"/>
    <p:sldId id="266" r:id="rId16"/>
    <p:sldId id="271" r:id="rId17"/>
    <p:sldId id="274" r:id="rId18"/>
    <p:sldId id="275" r:id="rId19"/>
    <p:sldId id="273" r:id="rId20"/>
    <p:sldId id="267" r:id="rId21"/>
    <p:sldId id="276" r:id="rId22"/>
    <p:sldId id="296" r:id="rId23"/>
    <p:sldId id="295" r:id="rId24"/>
    <p:sldId id="288" r:id="rId25"/>
    <p:sldId id="289" r:id="rId26"/>
    <p:sldId id="278" r:id="rId27"/>
    <p:sldId id="285" r:id="rId28"/>
    <p:sldId id="286" r:id="rId29"/>
    <p:sldId id="287" r:id="rId30"/>
    <p:sldId id="291" r:id="rId31"/>
    <p:sldId id="284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Hugo Negrisoli" initials="VHN" lastIdx="1" clrIdx="0">
    <p:extLst>
      <p:ext uri="{19B8F6BF-5375-455C-9EA6-DF929625EA0E}">
        <p15:presenceInfo xmlns:p15="http://schemas.microsoft.com/office/powerpoint/2012/main" userId="S-1-5-21-1614895917-4282932802-1602819355-1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114C9-8467-4700-AA1D-0FEB66E5EA9F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1557-5A55-4738-95F8-06C406D22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09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7C37C-350A-433B-ADB2-A994BC396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1FE99-B4C3-4A44-B2F2-8B0282270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4E93E-B074-4DAF-8AD7-13C71F8D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8FC62-0854-4631-836E-E12FE261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C347A-D72B-4F7D-B84F-E14CEB09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4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F38FF-C426-4242-8F4E-DF893B2E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CFC959-BC48-441D-BEC3-941C3EDFA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8437DF-224A-48B4-BD4A-B813864B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BA437-7A94-43CE-9DF9-E0C3A4A4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E47C0-D36B-4B21-A377-75802258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8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81264-81FD-46F6-B2D1-80FF28F4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94B438-8E16-4D41-BE77-2AF9428FF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B1FA8-7BB0-49AF-AD2F-10B0C955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7B4FA-8577-48DB-A529-E47CEC10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AF8AD-8408-4BDD-9255-A3256735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F353E-674B-4300-998B-43790F55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A726F-E5E4-402E-8D80-10BF7E32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147C0-82B5-4D1E-888F-F2C0106B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C3A854-9FDC-4FFA-AF7B-47635640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33A781-6C46-49B5-A4BC-C8479F5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E88CC-5439-4F9B-B634-0333EF24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9BF0E0-221B-461B-AE7F-02ECC0AB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FE871-725D-4093-A596-121BFF45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6C3A5-F1B1-4B00-BB2F-D3EB7F5C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5C9CC-4820-419F-8FE8-1340A59D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95A27-87B3-4CD6-B706-A2CF86BB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73939-7BED-485C-9EE1-2E74D0D7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EE2CD-F2AC-4FB7-8248-27A74E6DD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8F1306-ABCA-42B2-B1A1-0443221B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C4AFF1-D7DE-42E9-95C9-226FAAAC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3583B2-3368-45A9-85A6-4AA15785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3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2B3FE-6FF2-4E3D-B5F6-13B6C4B1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18CEE4-6BD3-450C-9310-E0833545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F243F4-B90F-403A-9CFE-E8E0B0A5E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2A5EBC-39BA-46E4-9DD0-FBF516DC3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9F51D-CCE3-4307-BD95-11C18B99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D3D96E-A828-48F3-B068-5DA630A9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259857-FEF7-4D13-AC1C-DA6C17F1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7321D7-4386-4919-8A1D-816787F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B03BB-2035-4316-8EBF-8C3B0C2F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CFA523-276B-40AB-80D8-3C928DCC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D5FEEA-CAEB-4F82-93C3-BB2B88B2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FAED19-4792-43E4-A8A2-99B5B769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93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F971CA-EB9C-4C73-A5BE-05AA59A4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D26DE6-6D5F-4BE7-9DEE-630B7D1F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FE70DA-0C3C-43DA-98BC-63DDA635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62882-4FFF-411B-B7BA-E037A6F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74956-D9D3-4C13-B2D9-76B36D27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712487-5783-47FD-AC71-5B4A0835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D97BB-E68C-407A-A8D2-03511CE5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A6C94D-2705-4E21-BBAE-3FB2172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6CC0EE-6089-48EC-AD70-01324B3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B134C-F043-4C8D-9955-FB915403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9742A7-9CEF-4A11-8DD0-47495E47C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956A47-7AB2-4703-B6DF-948070DB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3BCD10-9CD7-4215-A48A-D5A4FEC4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2A740E-2043-46AE-8021-3DA5E9E5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A89CB4-72BC-4260-BE14-0B9FB53D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57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04DD82-42EB-4FAB-9719-AF388AE3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A7094-BC3E-422C-8C0C-625040D3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A4A2D-1DEF-4462-9133-78FEE7DBC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6610D-BE18-4528-9ECD-01F05F4F62FC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FB428-5CF6-416E-B716-BB8702B16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0D20A-0BFB-49EE-B2DA-63F2326B4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AF1C-413A-43F5-B3AE-FB04691E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58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hugonegrisol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DE028-B638-4035-910D-CCF07C594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05" y="798605"/>
            <a:ext cx="10418186" cy="12532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BI e práticas de ETL com SQL, Oracle 11g e Microsoft Power BI.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8C268-F62D-4A53-8865-F71C2066F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0896" y="4092174"/>
            <a:ext cx="3968329" cy="902499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Orientador: Prof. Esp. Edson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Shinki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Kaneshima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BI e práticas de ETL com SQL, Oracle 11g e Microsoft Power BI.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8654DB-42F3-46C6-8CFB-72CCD428CD05}"/>
              </a:ext>
            </a:extLst>
          </p:cNvPr>
          <p:cNvSpPr txBox="1"/>
          <p:nvPr/>
        </p:nvSpPr>
        <p:spPr>
          <a:xfrm>
            <a:off x="3278154" y="5353054"/>
            <a:ext cx="563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Londrina</a:t>
            </a:r>
          </a:p>
          <a:p>
            <a:pPr algn="ctr"/>
            <a:r>
              <a:rPr lang="pt-BR" dirty="0"/>
              <a:t>2019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5093E-384B-480B-AEEC-4F4D823F675E}"/>
              </a:ext>
            </a:extLst>
          </p:cNvPr>
          <p:cNvSpPr txBox="1"/>
          <p:nvPr/>
        </p:nvSpPr>
        <p:spPr>
          <a:xfrm>
            <a:off x="1019207" y="2144792"/>
            <a:ext cx="10151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Centro Universitário Filadélfia – UNIFIL</a:t>
            </a:r>
          </a:p>
          <a:p>
            <a:pPr algn="ctr"/>
            <a:r>
              <a:rPr lang="pt-BR" sz="2400" dirty="0"/>
              <a:t>Bacharelado em Ciência da Computação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7" y="6426519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</p:spTree>
    <p:extLst>
      <p:ext uri="{BB962C8B-B14F-4D97-AF65-F5344CB8AC3E}">
        <p14:creationId xmlns:p14="http://schemas.microsoft.com/office/powerpoint/2010/main" val="410164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Problemática atual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10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2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1224069"/>
            <a:ext cx="10218420" cy="482857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Quanto mais um ambiente de negócios cresce, mais seus bancos de dados recebem um significativo aumento em seu volume, ultrapassando a marca dos milhares de registros em suas tabelas, e esses dados precisam ser devidamente organizados e gerenciados para determinar uma boa visualização ao gestor responsável pelas tomadas de decisões para saber qual a melhor estratégia a ser determinada.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Fazer a correta gestão de dados responde perguntas do tipo: </a:t>
            </a:r>
            <a:r>
              <a:rPr lang="pt-BR" i="1" dirty="0"/>
              <a:t>o quê?</a:t>
            </a:r>
            <a:r>
              <a:rPr lang="pt-BR" dirty="0"/>
              <a:t>, </a:t>
            </a:r>
            <a:r>
              <a:rPr lang="pt-BR" i="1" dirty="0"/>
              <a:t>como?</a:t>
            </a:r>
            <a:r>
              <a:rPr lang="pt-BR" dirty="0"/>
              <a:t>, </a:t>
            </a:r>
            <a:r>
              <a:rPr lang="pt-BR" i="1" dirty="0"/>
              <a:t>quando?</a:t>
            </a:r>
            <a:r>
              <a:rPr lang="pt-BR" dirty="0"/>
              <a:t>, </a:t>
            </a:r>
            <a:r>
              <a:rPr lang="pt-BR" i="1" dirty="0"/>
              <a:t>onde?</a:t>
            </a:r>
            <a:r>
              <a:rPr lang="pt-BR" dirty="0"/>
              <a:t>, </a:t>
            </a:r>
            <a:r>
              <a:rPr lang="pt-BR" i="1" dirty="0"/>
              <a:t>por quê</a:t>
            </a:r>
            <a:r>
              <a:rPr lang="pt-BR" dirty="0"/>
              <a:t>?, </a:t>
            </a:r>
            <a:r>
              <a:rPr lang="pt-BR" i="1" dirty="0"/>
              <a:t>com que frequência</a:t>
            </a:r>
            <a:r>
              <a:rPr lang="pt-BR" dirty="0"/>
              <a:t>?, </a:t>
            </a:r>
            <a:r>
              <a:rPr lang="pt-BR" i="1" dirty="0"/>
              <a:t>qual a probabilidade de... </a:t>
            </a:r>
            <a:r>
              <a:rPr lang="pt-BR" dirty="0"/>
              <a:t>?,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Parte da tomada de decisões importantes é formulada através da informação gerada por dados.</a:t>
            </a:r>
          </a:p>
        </p:txBody>
      </p:sp>
    </p:spTree>
    <p:extLst>
      <p:ext uri="{BB962C8B-B14F-4D97-AF65-F5344CB8AC3E}">
        <p14:creationId xmlns:p14="http://schemas.microsoft.com/office/powerpoint/2010/main" val="53541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Extração, transformação e carga (ETL)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11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7" y="6426519"/>
            <a:ext cx="213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1006973"/>
            <a:ext cx="10218420" cy="488587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Processos de ETL (Extração, Transformação e Carga)</a:t>
            </a:r>
          </a:p>
          <a:p>
            <a:pPr marL="342900" indent="-342900" algn="just">
              <a:buFontTx/>
              <a:buChar char="-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Dados advindos de diversas fontes, principalmente bancos de dados transacionais, são não estruturados ou </a:t>
            </a:r>
            <a:r>
              <a:rPr lang="pt-BR" dirty="0" err="1"/>
              <a:t>semi</a:t>
            </a:r>
            <a:r>
              <a:rPr lang="pt-BR" dirty="0"/>
              <a:t> estruturados, ou seja, é necessário que sejam transformados através de uma certa padronização e limpeza na própria informação, possibilitando o uso de filtros, análises específicas e uma arquitetura propriamente dita.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Esses processos são chamados de extração, transformação e carga (ETL).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Processos de ETL são descritos como o papel crucial para a construção e definição do </a:t>
            </a:r>
            <a:r>
              <a:rPr lang="pt-BR" i="1" dirty="0"/>
              <a:t>data warehouse,</a:t>
            </a:r>
            <a:r>
              <a:rPr lang="pt-BR" dirty="0"/>
              <a:t> que será construído para estruturar o BI.</a:t>
            </a:r>
          </a:p>
        </p:txBody>
      </p:sp>
    </p:spTree>
    <p:extLst>
      <p:ext uri="{BB962C8B-B14F-4D97-AF65-F5344CB8AC3E}">
        <p14:creationId xmlns:p14="http://schemas.microsoft.com/office/powerpoint/2010/main" val="126582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Extração, transformação e carga (ETL)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12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0" y="1009597"/>
            <a:ext cx="10218420" cy="483880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Ilustração de um processo de extração, transformação e carga de dados: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122F32-9D69-4A15-98A1-FCD67F9F0436}"/>
              </a:ext>
            </a:extLst>
          </p:cNvPr>
          <p:cNvSpPr txBox="1"/>
          <p:nvPr/>
        </p:nvSpPr>
        <p:spPr>
          <a:xfrm>
            <a:off x="285227" y="6426519"/>
            <a:ext cx="213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D29D24-0C81-46C0-BF07-A28CC35B8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59" y="1625980"/>
            <a:ext cx="7305601" cy="42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5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13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9"/>
            <a:ext cx="10218420" cy="524459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Data Warehouse</a:t>
            </a:r>
          </a:p>
          <a:p>
            <a:pPr marL="342900" indent="-342900" algn="just">
              <a:buFontTx/>
              <a:buChar char="-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data warehouse é a principal arquitetura influente na prática de Business Intelligence, responsável por ministrar toda a informação recorrente que será apresentada.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data warehouse pode ser descrito como uma grande </a:t>
            </a:r>
            <a:r>
              <a:rPr lang="pt-BR" b="1" dirty="0"/>
              <a:t>coleção de dados </a:t>
            </a:r>
            <a:r>
              <a:rPr lang="pt-BR" dirty="0"/>
              <a:t>de diversas fontes ou bases de dados distintas, contendo informações sobre longos períodos e resumidas sobre uma determinada fonte, fato responsável por tornar os data </a:t>
            </a:r>
            <a:r>
              <a:rPr lang="pt-BR" dirty="0" err="1"/>
              <a:t>warehouses</a:t>
            </a:r>
            <a:r>
              <a:rPr lang="pt-BR" dirty="0"/>
              <a:t> consideravelmente maiores que os bancos de dados comuns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São </a:t>
            </a:r>
            <a:r>
              <a:rPr lang="pt-BR" b="1" dirty="0"/>
              <a:t>orientados a assuntos</a:t>
            </a:r>
            <a:r>
              <a:rPr lang="pt-BR" dirty="0"/>
              <a:t>, </a:t>
            </a:r>
            <a:r>
              <a:rPr lang="pt-BR" b="1" dirty="0"/>
              <a:t>integrados</a:t>
            </a:r>
            <a:r>
              <a:rPr lang="pt-BR" dirty="0"/>
              <a:t>, </a:t>
            </a:r>
            <a:r>
              <a:rPr lang="pt-BR" b="1" dirty="0"/>
              <a:t>não-voláteis</a:t>
            </a:r>
            <a:r>
              <a:rPr lang="pt-BR" dirty="0"/>
              <a:t> e </a:t>
            </a:r>
            <a:r>
              <a:rPr lang="pt-BR" b="1" dirty="0"/>
              <a:t>variáveis com o tempo</a:t>
            </a:r>
            <a:r>
              <a:rPr lang="pt-BR" dirty="0"/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AE0BAE-148E-4897-B4A2-7CFAC02EC5CC}"/>
              </a:ext>
            </a:extLst>
          </p:cNvPr>
          <p:cNvSpPr txBox="1"/>
          <p:nvPr/>
        </p:nvSpPr>
        <p:spPr>
          <a:xfrm>
            <a:off x="285227" y="6426519"/>
            <a:ext cx="213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35736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Warehouse: Processo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14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CFE4AF-E6EA-41DD-82A9-128AED7A4802}"/>
              </a:ext>
            </a:extLst>
          </p:cNvPr>
          <p:cNvSpPr txBox="1"/>
          <p:nvPr/>
        </p:nvSpPr>
        <p:spPr>
          <a:xfrm>
            <a:off x="285227" y="6426519"/>
            <a:ext cx="213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AAE866-383E-4CEA-94D3-958E33597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8" y="1067095"/>
            <a:ext cx="9748004" cy="49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8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Bancos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15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B2F358C-3B53-4B05-A8AF-CA6F811AB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63572"/>
              </p:ext>
            </p:extLst>
          </p:nvPr>
        </p:nvGraphicFramePr>
        <p:xfrm>
          <a:off x="1342950" y="1438367"/>
          <a:ext cx="9504219" cy="402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73">
                  <a:extLst>
                    <a:ext uri="{9D8B030D-6E8A-4147-A177-3AD203B41FA5}">
                      <a16:colId xmlns:a16="http://schemas.microsoft.com/office/drawing/2014/main" val="1908418135"/>
                    </a:ext>
                  </a:extLst>
                </a:gridCol>
                <a:gridCol w="3168073">
                  <a:extLst>
                    <a:ext uri="{9D8B030D-6E8A-4147-A177-3AD203B41FA5}">
                      <a16:colId xmlns:a16="http://schemas.microsoft.com/office/drawing/2014/main" val="3673883052"/>
                    </a:ext>
                  </a:extLst>
                </a:gridCol>
                <a:gridCol w="3168073">
                  <a:extLst>
                    <a:ext uri="{9D8B030D-6E8A-4147-A177-3AD203B41FA5}">
                      <a16:colId xmlns:a16="http://schemas.microsoft.com/office/drawing/2014/main" val="1994723566"/>
                    </a:ext>
                  </a:extLst>
                </a:gridCol>
              </a:tblGrid>
              <a:tr h="502886"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Bancos de Dados Transacionais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</a:t>
                      </a:r>
                      <a:r>
                        <a:rPr lang="pt-BR" dirty="0" err="1"/>
                        <a:t>Warehouses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46280"/>
                  </a:ext>
                </a:extLst>
              </a:tr>
              <a:tr h="502886">
                <a:tc>
                  <a:txBody>
                    <a:bodyPr/>
                    <a:lstStyle/>
                    <a:p>
                      <a:r>
                        <a:rPr lang="pt-BR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Operações diárias de negócios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Análise dos negócios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15123"/>
                  </a:ext>
                </a:extLst>
              </a:tr>
              <a:tr h="502886">
                <a:tc>
                  <a:txBody>
                    <a:bodyPr/>
                    <a:lstStyle/>
                    <a:p>
                      <a:r>
                        <a:rPr lang="pt-BR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3603"/>
                  </a:ext>
                </a:extLst>
              </a:tr>
              <a:tr h="502886">
                <a:tc>
                  <a:txBody>
                    <a:bodyPr/>
                    <a:lstStyle/>
                    <a:p>
                      <a:r>
                        <a:rPr lang="pt-BR" dirty="0"/>
                        <a:t>Tipo de processamento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OLTP (Transacional)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OLAP (Analítico)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60011"/>
                  </a:ext>
                </a:extLst>
              </a:tr>
              <a:tr h="502886">
                <a:tc>
                  <a:txBody>
                    <a:bodyPr/>
                    <a:lstStyle/>
                    <a:p>
                      <a:r>
                        <a:rPr lang="pt-BR" dirty="0"/>
                        <a:t>Unidade de 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Inclusão, alteração, exclusão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Carga e consulta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20952"/>
                  </a:ext>
                </a:extLst>
              </a:tr>
              <a:tr h="502886">
                <a:tc>
                  <a:txBody>
                    <a:bodyPr/>
                    <a:lstStyle/>
                    <a:p>
                      <a:r>
                        <a:rPr lang="pt-BR" dirty="0"/>
                        <a:t>Quantidade de usuários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Milhares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Centenas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35517"/>
                  </a:ext>
                </a:extLst>
              </a:tr>
              <a:tr h="502886">
                <a:tc>
                  <a:txBody>
                    <a:bodyPr/>
                    <a:lstStyle/>
                    <a:p>
                      <a:r>
                        <a:rPr lang="pt-BR" dirty="0"/>
                        <a:t>Tipo de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Operadores profissionais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 comum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80527"/>
                  </a:ext>
                </a:extLst>
              </a:tr>
              <a:tr h="502886">
                <a:tc>
                  <a:txBody>
                    <a:bodyPr/>
                    <a:lstStyle/>
                    <a:p>
                      <a:r>
                        <a:rPr lang="pt-BR" dirty="0"/>
                        <a:t>Interação do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 pré-definida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 </a:t>
                      </a:r>
                      <a:r>
                        <a:rPr lang="pt-BR" dirty="0" err="1"/>
                        <a:t>ad-hoc</a:t>
                      </a:r>
                      <a:r>
                        <a:rPr lang="pt-BR" dirty="0"/>
                        <a:t> (tempo real)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8237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CFE4AF-E6EA-41DD-82A9-128AED7A4802}"/>
              </a:ext>
            </a:extLst>
          </p:cNvPr>
          <p:cNvSpPr txBox="1"/>
          <p:nvPr/>
        </p:nvSpPr>
        <p:spPr>
          <a:xfrm>
            <a:off x="285227" y="6426519"/>
            <a:ext cx="213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361018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16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9"/>
            <a:ext cx="10218420" cy="5244595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Diagrama de entidade-relacionamento do banco de dados relacional da Livraria Âncora: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81CD27-EB83-44F6-9F79-F16AA6CFC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9" y="1300482"/>
            <a:ext cx="6024732" cy="489774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06E9B6-759B-4AAA-BF6C-CDB25FFDE64B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ambiente do BI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9F2B53-8641-42EA-9E9C-51AD0649E5DC}"/>
              </a:ext>
            </a:extLst>
          </p:cNvPr>
          <p:cNvSpPr txBox="1"/>
          <p:nvPr/>
        </p:nvSpPr>
        <p:spPr>
          <a:xfrm>
            <a:off x="7437723" y="1413439"/>
            <a:ext cx="44356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Dados normalizados na terceira forma normal (3NF)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Estrutura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Orientado a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Destinado a aplicações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Várias junções (</a:t>
            </a:r>
            <a:r>
              <a:rPr lang="pt-BR" sz="2000" i="1" dirty="0"/>
              <a:t>JOINS</a:t>
            </a:r>
            <a:r>
              <a:rPr lang="pt-BR" sz="2000" dirty="0"/>
              <a:t>) para executar consultas em determinados níveis de granularidade, menor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Espaço de armazenamento reduzido</a:t>
            </a:r>
          </a:p>
        </p:txBody>
      </p:sp>
    </p:spTree>
    <p:extLst>
      <p:ext uri="{BB962C8B-B14F-4D97-AF65-F5344CB8AC3E}">
        <p14:creationId xmlns:p14="http://schemas.microsoft.com/office/powerpoint/2010/main" val="251299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17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9"/>
            <a:ext cx="10218420" cy="524459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Processos de ELT: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Os processos de ETL serão feitos diretamente no banco de dados através de operações SQL (</a:t>
            </a:r>
            <a:r>
              <a:rPr lang="pt-BR" i="1" dirty="0" err="1"/>
              <a:t>Structured</a:t>
            </a:r>
            <a:r>
              <a:rPr lang="pt-BR" i="1" dirty="0"/>
              <a:t> Query </a:t>
            </a:r>
            <a:r>
              <a:rPr lang="pt-BR" i="1" dirty="0" err="1"/>
              <a:t>Language</a:t>
            </a:r>
            <a:r>
              <a:rPr lang="pt-BR" dirty="0"/>
              <a:t> ou Linguagem de Consulta Estruturada)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Medidas criadas: </a:t>
            </a:r>
            <a:r>
              <a:rPr lang="pt-BR" b="1" dirty="0"/>
              <a:t>contagem</a:t>
            </a:r>
            <a:r>
              <a:rPr lang="pt-BR" dirty="0"/>
              <a:t> de identificadores para dados quantitativos, </a:t>
            </a:r>
            <a:r>
              <a:rPr lang="pt-BR" b="1" dirty="0"/>
              <a:t>soma</a:t>
            </a:r>
            <a:r>
              <a:rPr lang="pt-BR" dirty="0"/>
              <a:t> de custo e vendas para dados ordinais, </a:t>
            </a:r>
            <a:r>
              <a:rPr lang="pt-BR" b="1" dirty="0"/>
              <a:t>funções</a:t>
            </a:r>
            <a:r>
              <a:rPr lang="pt-BR" dirty="0"/>
              <a:t> de combinação de campos de dados para criação de novas informações, tais como margem de lucro, representada por: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 err="1"/>
              <a:t>margem_de_lucro</a:t>
            </a:r>
            <a:r>
              <a:rPr lang="pt-BR" sz="2000" dirty="0"/>
              <a:t> = sum(quantidade * (</a:t>
            </a:r>
            <a:r>
              <a:rPr lang="pt-BR" sz="2000" dirty="0" err="1"/>
              <a:t>valor_de_venda</a:t>
            </a:r>
            <a:r>
              <a:rPr lang="pt-BR" sz="2000" dirty="0"/>
              <a:t>) - (</a:t>
            </a:r>
            <a:r>
              <a:rPr lang="pt-BR" sz="2000" dirty="0" err="1"/>
              <a:t>valor_de_compra</a:t>
            </a:r>
            <a:r>
              <a:rPr lang="pt-BR" sz="2000" dirty="0"/>
              <a:t>))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D76486-0D04-4555-9E58-3AB6782D28A5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ambiente do BI</a:t>
            </a:r>
          </a:p>
        </p:txBody>
      </p:sp>
    </p:spTree>
    <p:extLst>
      <p:ext uri="{BB962C8B-B14F-4D97-AF65-F5344CB8AC3E}">
        <p14:creationId xmlns:p14="http://schemas.microsoft.com/office/powerpoint/2010/main" val="202803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18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9"/>
            <a:ext cx="10218420" cy="5244595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Processos de ELT: criação da tabela fato e inserção das medidas calculadas: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D76486-0D04-4555-9E58-3AB6782D28A5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ambiente do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FD196B-2EDB-44F8-8D08-BE1E8CD9B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649" t="76" r="39644" b="76"/>
          <a:stretch/>
        </p:blipFill>
        <p:spPr>
          <a:xfrm>
            <a:off x="-2414696" y="1393132"/>
            <a:ext cx="8172450" cy="381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4E66EC-53E3-42C9-87BB-2BBB76D9C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060" y="1378202"/>
            <a:ext cx="5553373" cy="48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19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9"/>
            <a:ext cx="10218420" cy="5244595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 estrutura do </a:t>
            </a:r>
            <a:r>
              <a:rPr lang="pt-BR" sz="2200" i="1" dirty="0"/>
              <a:t>data warehouse </a:t>
            </a:r>
            <a:r>
              <a:rPr lang="pt-BR" sz="2200" dirty="0"/>
              <a:t>será desenvolvida a partir da análise de requisitos em um modelo de dados multidimensional, representado por uma tabela fato, também conhecida como </a:t>
            </a:r>
            <a:r>
              <a:rPr lang="pt-BR" sz="2200" b="1" dirty="0"/>
              <a:t>modelo estrela</a:t>
            </a:r>
            <a:r>
              <a:rPr lang="pt-BR" sz="2200" dirty="0"/>
              <a:t>.</a:t>
            </a:r>
          </a:p>
          <a:p>
            <a:pPr algn="just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26E309-E48C-43B7-A8B2-0FBDB1859C6E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ambiente do BI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060F29-E67A-4342-82AD-1A7D14F38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50" y="1953491"/>
            <a:ext cx="6660421" cy="422081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315894-7B00-4F70-964D-67C477661E51}"/>
              </a:ext>
            </a:extLst>
          </p:cNvPr>
          <p:cNvSpPr txBox="1"/>
          <p:nvPr/>
        </p:nvSpPr>
        <p:spPr>
          <a:xfrm>
            <a:off x="7646271" y="1953491"/>
            <a:ext cx="44356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Dados </a:t>
            </a:r>
            <a:r>
              <a:rPr lang="pt-BR" sz="2000" dirty="0" err="1"/>
              <a:t>desnormalizados</a:t>
            </a:r>
            <a:r>
              <a:rPr lang="pt-BR" sz="2000" dirty="0"/>
              <a:t> à primeira forma normal (1NF)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Estrutura multidimensional (dimensões e fatos)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Orientado a assuntos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Destinado a análises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Alto desempenho para consultas em grandes níveis de granularidade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Maior espaço de armazenamento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270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sou eu?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7" y="6426519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640AFF0C-2EE3-4E7E-B22C-763B4B4D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094508"/>
            <a:ext cx="10183091" cy="5079801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Quem sou eu?</a:t>
            </a:r>
          </a:p>
          <a:p>
            <a:pPr algn="l"/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: Victor Hugo Negrisoli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Cargo</a:t>
            </a:r>
            <a:r>
              <a:rPr lang="pt-BR" dirty="0"/>
              <a:t>: Desenvolvedor de Software Full-</a:t>
            </a:r>
            <a:r>
              <a:rPr lang="pt-BR" dirty="0" err="1"/>
              <a:t>Stack</a:t>
            </a:r>
            <a:r>
              <a:rPr lang="pt-BR" dirty="0"/>
              <a:t> na empresa X-</a:t>
            </a:r>
            <a:r>
              <a:rPr lang="pt-BR" dirty="0" err="1"/>
              <a:t>Brain</a:t>
            </a:r>
            <a:r>
              <a:rPr lang="pt-BR" dirty="0"/>
              <a:t> Desenvolvimento de Sistemas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Curso</a:t>
            </a:r>
            <a:r>
              <a:rPr lang="pt-BR" dirty="0"/>
              <a:t>: Ciência da Computação, UNIFIL, 4º ano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Linguagens de Programação</a:t>
            </a:r>
            <a:r>
              <a:rPr lang="pt-BR" dirty="0"/>
              <a:t>: Java, </a:t>
            </a:r>
            <a:r>
              <a:rPr lang="pt-BR" dirty="0" err="1"/>
              <a:t>JavaScript</a:t>
            </a:r>
            <a:r>
              <a:rPr lang="pt-BR" dirty="0"/>
              <a:t>, 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Tecnologias e Frameworks</a:t>
            </a:r>
            <a:r>
              <a:rPr lang="pt-BR" dirty="0"/>
              <a:t>: Spring Boot, </a:t>
            </a:r>
            <a:r>
              <a:rPr lang="pt-BR" dirty="0" err="1"/>
              <a:t>Hibernate</a:t>
            </a:r>
            <a:r>
              <a:rPr lang="pt-BR" dirty="0"/>
              <a:t>, JPA, </a:t>
            </a:r>
            <a:r>
              <a:rPr lang="pt-BR" dirty="0" err="1"/>
              <a:t>ReactJS</a:t>
            </a:r>
            <a:r>
              <a:rPr lang="pt-BR" dirty="0"/>
              <a:t>, práticas de ETL e Business Intelligence, </a:t>
            </a:r>
            <a:r>
              <a:rPr lang="pt-BR" dirty="0" err="1"/>
              <a:t>QlikSense</a:t>
            </a:r>
            <a:r>
              <a:rPr lang="pt-BR" dirty="0"/>
              <a:t>, </a:t>
            </a:r>
            <a:r>
              <a:rPr lang="pt-BR" dirty="0" err="1"/>
              <a:t>QlikView</a:t>
            </a:r>
            <a:r>
              <a:rPr lang="pt-BR" dirty="0"/>
              <a:t> e Microsoft </a:t>
            </a:r>
            <a:r>
              <a:rPr lang="pt-BR" dirty="0" err="1"/>
              <a:t>PowerBI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Bancos de dados</a:t>
            </a:r>
            <a:r>
              <a:rPr lang="pt-BR" dirty="0"/>
              <a:t>: SQL Server, Oracle, MySQL</a:t>
            </a:r>
            <a:r>
              <a:rPr lang="pt-BR"/>
              <a:t>, PostgreSQL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 err="1"/>
              <a:t>Linkedin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https://www.linkedin.com/in/victorhugonegrisoli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 err="1"/>
              <a:t>Github</a:t>
            </a:r>
            <a:r>
              <a:rPr lang="pt-BR" dirty="0"/>
              <a:t>:    </a:t>
            </a:r>
            <a:r>
              <a:rPr lang="pt-BR" dirty="0">
                <a:hlinkClick r:id="rId4"/>
              </a:rPr>
              <a:t>www.github.com/vhnegrisoli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258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Online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(OLAP)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20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9"/>
            <a:ext cx="10218420" cy="524459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OLAP</a:t>
            </a:r>
          </a:p>
          <a:p>
            <a:pPr marL="342900" indent="-342900" algn="just">
              <a:buFontTx/>
              <a:buChar char="-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Aplicação online que possibilita consultas rápidas para análise de dados de toda a corporação.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Geralmente desenvolvidas através de “cubos”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Aplicação responsável por consultar um </a:t>
            </a:r>
            <a:r>
              <a:rPr lang="pt-BR" i="1" dirty="0"/>
              <a:t>data warehouse</a:t>
            </a:r>
            <a:r>
              <a:rPr lang="pt-BR" dirty="0"/>
              <a:t> e elaborar funções de análises, tais como </a:t>
            </a:r>
            <a:r>
              <a:rPr lang="pt-BR" i="1" dirty="0" err="1"/>
              <a:t>drill</a:t>
            </a:r>
            <a:r>
              <a:rPr lang="pt-BR" i="1" dirty="0"/>
              <a:t> </a:t>
            </a:r>
            <a:r>
              <a:rPr lang="pt-BR" i="1" dirty="0" err="1"/>
              <a:t>down</a:t>
            </a:r>
            <a:r>
              <a:rPr lang="pt-BR" dirty="0"/>
              <a:t>, </a:t>
            </a:r>
            <a:r>
              <a:rPr lang="pt-BR" i="1" dirty="0" err="1"/>
              <a:t>roll-up</a:t>
            </a:r>
            <a:r>
              <a:rPr lang="pt-BR" dirty="0"/>
              <a:t>, </a:t>
            </a:r>
            <a:r>
              <a:rPr lang="pt-BR" i="1" dirty="0" err="1"/>
              <a:t>slicing</a:t>
            </a:r>
            <a:r>
              <a:rPr lang="pt-BR" dirty="0"/>
              <a:t>, </a:t>
            </a:r>
            <a:r>
              <a:rPr lang="pt-BR" i="1" dirty="0" err="1"/>
              <a:t>dicing</a:t>
            </a:r>
            <a:r>
              <a:rPr lang="pt-BR" dirty="0"/>
              <a:t>, entre outras.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Estrutura de dados multidimensionais.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Maior velocidade e maior armazenamento em disco.</a:t>
            </a:r>
          </a:p>
        </p:txBody>
      </p:sp>
    </p:spTree>
    <p:extLst>
      <p:ext uri="{BB962C8B-B14F-4D97-AF65-F5344CB8AC3E}">
        <p14:creationId xmlns:p14="http://schemas.microsoft.com/office/powerpoint/2010/main" val="98362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Online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(OLAP)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21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F63C76-23B9-4C45-B1F3-6B8E19272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1" y="720260"/>
            <a:ext cx="9837457" cy="53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Online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(OLAP)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22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E63D88-7CFC-43CB-9D60-7623109E6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12" y="1896034"/>
            <a:ext cx="4732727" cy="29228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9DF906-7DD1-46A3-84A9-9638FFA77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19" y="1736942"/>
            <a:ext cx="3924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3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Online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(OLAP)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23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9"/>
            <a:ext cx="10218420" cy="524459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Estrutura OLAP do cubo de dados do projeto desenvolvido com dados agrupados: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19F5E6-67B2-42FD-8B1F-15D2A642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23" y="1687808"/>
            <a:ext cx="7603704" cy="45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5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5F752E-F2A6-4FA4-A3DD-A04A1C4A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94" y="1382624"/>
            <a:ext cx="6024732" cy="48977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faremos então?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24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9"/>
            <a:ext cx="10218420" cy="524459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Pegaremos este banco de dados que irei fornecer: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77578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faremos então?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25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9"/>
            <a:ext cx="10218420" cy="524459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 transformaremos neste banco de dados: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Modelo Star </a:t>
            </a:r>
            <a:r>
              <a:rPr lang="pt-BR" dirty="0" err="1"/>
              <a:t>Schema</a:t>
            </a:r>
            <a:r>
              <a:rPr lang="pt-BR" dirty="0"/>
              <a:t> ou Tabela Fato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721ADA5-1B46-45AF-B36A-5116505F9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49" y="1831824"/>
            <a:ext cx="6660421" cy="42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7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 e operações de análise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26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6078B16-5BEE-47F4-B016-61ADF46F0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18" y="848349"/>
            <a:ext cx="9468375" cy="53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6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 e operações de análise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27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B179DA-FDDD-4BD9-92D4-F9CDFDDC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59" y="780823"/>
            <a:ext cx="9753601" cy="54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38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 e operações de análise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28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01A32B-AD96-47A0-BE58-FEE90019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12" y="855746"/>
            <a:ext cx="9468375" cy="53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90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 e operações de análise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29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212DE3-635B-4A7D-B8E0-1F7A1F4E4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34" y="916016"/>
            <a:ext cx="9212332" cy="51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8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3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7" y="6426519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6016"/>
            <a:ext cx="9144000" cy="5258293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Tópicos abordados nas aulas:</a:t>
            </a:r>
          </a:p>
          <a:p>
            <a:pPr algn="l"/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i="1" dirty="0"/>
              <a:t>Business Intelligence</a:t>
            </a:r>
            <a:r>
              <a:rPr lang="pt-BR" dirty="0"/>
              <a:t> e suas aplicações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Bancos de dados transacionais e analíticos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Extração, Transformação e Carga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i="1" dirty="0"/>
              <a:t>Data </a:t>
            </a:r>
            <a:r>
              <a:rPr lang="pt-BR" i="1" dirty="0" err="1"/>
              <a:t>Warehouses</a:t>
            </a:r>
            <a:endParaRPr lang="pt-BR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Desenvolvimento do ambiente do BI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Aplicações Online </a:t>
            </a:r>
            <a:r>
              <a:rPr lang="pt-BR" i="1" dirty="0" err="1"/>
              <a:t>Analytical</a:t>
            </a:r>
            <a:r>
              <a:rPr lang="pt-BR" i="1" dirty="0"/>
              <a:t> </a:t>
            </a:r>
            <a:r>
              <a:rPr lang="pt-BR" i="1" dirty="0" err="1"/>
              <a:t>Processing</a:t>
            </a:r>
            <a:r>
              <a:rPr lang="pt-BR" i="1" dirty="0"/>
              <a:t> </a:t>
            </a:r>
            <a:r>
              <a:rPr lang="pt-BR" dirty="0"/>
              <a:t>(OLAP)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Dashboards e operações de análise de dados</a:t>
            </a:r>
          </a:p>
          <a:p>
            <a:pPr marL="342900" indent="-342900" algn="l">
              <a:buFontTx/>
              <a:buChar char="-"/>
            </a:pP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2295B4D-DD3F-4C3C-9DA4-5528E7F36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39" y="1905088"/>
            <a:ext cx="493851" cy="25927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0E1BF3C-5C94-4642-8785-3611F2CC2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39" y="2323644"/>
            <a:ext cx="493851" cy="25927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5616A24-DBBA-4335-91BF-2AF58CFCD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39" y="2794733"/>
            <a:ext cx="493851" cy="25927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49424BE8-94B3-469D-A5D7-2B465DE38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39" y="3246495"/>
            <a:ext cx="493851" cy="25927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DC83A53-B3BC-4982-9D6C-9EC2743AB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40" y="3717584"/>
            <a:ext cx="493851" cy="25927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5A13804-022C-400D-BC59-FA685278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27" y="4188673"/>
            <a:ext cx="493851" cy="25927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D40EF9B-9B4E-4D2B-8697-0F3168443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27" y="4627848"/>
            <a:ext cx="493851" cy="2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2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Livros e referências para estudos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30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847178"/>
            <a:ext cx="10218420" cy="5364747"/>
          </a:xfrm>
        </p:spPr>
        <p:txBody>
          <a:bodyPr>
            <a:noAutofit/>
          </a:bodyPr>
          <a:lstStyle/>
          <a:p>
            <a:pPr algn="l"/>
            <a:r>
              <a:rPr lang="pt-BR" sz="2600" dirty="0"/>
              <a:t>Todos os conteúdos foram retirados diretamente de livros:</a:t>
            </a:r>
          </a:p>
          <a:p>
            <a:pPr algn="l"/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SILBERSCHATZ, Abraham; KORTH, Henry F.; SUDARSHAN, S. </a:t>
            </a:r>
            <a:r>
              <a:rPr lang="pt-BR" sz="2000" b="1" dirty="0"/>
              <a:t>Sistema de banco de dados</a:t>
            </a:r>
            <a:r>
              <a:rPr lang="pt-BR" sz="2000" dirty="0"/>
              <a:t>. Rio de Janeiro: Elsevier, 2006.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MANNINO, Michael V. </a:t>
            </a:r>
            <a:r>
              <a:rPr lang="pt-BR" sz="2000" b="1" dirty="0"/>
              <a:t>Projeto, Desenvolvimento de Aplicações e Administração de Banco de Dados</a:t>
            </a:r>
            <a:r>
              <a:rPr lang="pt-BR" sz="2000" dirty="0"/>
              <a:t>. </a:t>
            </a:r>
            <a:r>
              <a:rPr lang="en-US" sz="2000" dirty="0"/>
              <a:t>São Paulo: McGraw-Hill, 2008.</a:t>
            </a:r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RAMAKRISHNAN, </a:t>
            </a:r>
            <a:r>
              <a:rPr lang="pt-BR" sz="2000" dirty="0" err="1"/>
              <a:t>Raghu</a:t>
            </a:r>
            <a:r>
              <a:rPr lang="pt-BR" sz="2000" dirty="0"/>
              <a:t>; GEHRKE, Johannes. </a:t>
            </a:r>
            <a:r>
              <a:rPr lang="pt-BR" sz="2000" b="1" dirty="0"/>
              <a:t>Sistemas de Bancos de Dados</a:t>
            </a:r>
            <a:r>
              <a:rPr lang="pt-BR" sz="2000" dirty="0"/>
              <a:t>. São Paulo: McGraw-Hill, 2008.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SERRA, Laércio. </a:t>
            </a:r>
            <a:r>
              <a:rPr lang="pt-BR" sz="2000" b="1" dirty="0"/>
              <a:t>A Essência do Business Intelligence</a:t>
            </a:r>
            <a:r>
              <a:rPr lang="pt-BR" sz="2000" dirty="0"/>
              <a:t>. </a:t>
            </a:r>
            <a:r>
              <a:rPr lang="en-US" sz="2000" dirty="0"/>
              <a:t>São Paulo: Berkeley, 2002.</a:t>
            </a:r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PEREIRA, Leonardo Bruno Rodrigues; XAVIER, Fabrício da Silva Valadares. </a:t>
            </a:r>
            <a:r>
              <a:rPr lang="pt-BR" sz="2000" b="1" dirty="0"/>
              <a:t>SQL dos Conceitos às Consultas Complexas</a:t>
            </a:r>
            <a:r>
              <a:rPr lang="pt-BR" sz="2000" dirty="0"/>
              <a:t>. Rio de Janeiro: Ciência Moderna Ltda., 2009.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INMON, William H. </a:t>
            </a:r>
            <a:r>
              <a:rPr lang="pt-BR" sz="2000" b="1" dirty="0"/>
              <a:t>Como usar o Data warehouse</a:t>
            </a:r>
            <a:r>
              <a:rPr lang="pt-BR" sz="2000" dirty="0"/>
              <a:t>. Rio de Janeiro: </a:t>
            </a:r>
            <a:r>
              <a:rPr lang="pt-BR" sz="2000" dirty="0" err="1"/>
              <a:t>Infobook</a:t>
            </a:r>
            <a:r>
              <a:rPr lang="pt-BR" sz="2000" dirty="0"/>
              <a:t>, 1997.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GONÇALVES, Marcio. </a:t>
            </a:r>
            <a:r>
              <a:rPr lang="pt-BR" sz="2000" b="1" dirty="0"/>
              <a:t>Extração de Dados para Data warehouse</a:t>
            </a:r>
            <a:r>
              <a:rPr lang="pt-BR" sz="2000" dirty="0"/>
              <a:t>.  Rio de Janeiro: </a:t>
            </a:r>
            <a:r>
              <a:rPr lang="pt-BR" sz="2000" dirty="0" err="1"/>
              <a:t>Axcel</a:t>
            </a:r>
            <a:r>
              <a:rPr lang="pt-BR" sz="2000" dirty="0"/>
              <a:t> Books, 2003.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DATE, C. J. </a:t>
            </a:r>
            <a:r>
              <a:rPr lang="pt-BR" sz="2000" b="1" dirty="0"/>
              <a:t>Introdução a Sistemas de Bancos de Dados</a:t>
            </a:r>
            <a:r>
              <a:rPr lang="pt-BR" sz="2000" dirty="0"/>
              <a:t>. Rio de Janeiro: Elsevier, 2003.</a:t>
            </a:r>
          </a:p>
          <a:p>
            <a:pPr algn="l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984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31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153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0A91CFC6-A911-4D8E-A9F7-18AA1966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50" y="1923813"/>
            <a:ext cx="10218420" cy="3728842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sz="3200" dirty="0"/>
              <a:t>Obrigado!</a:t>
            </a:r>
          </a:p>
          <a:p>
            <a:endParaRPr lang="pt-BR" sz="3200" dirty="0"/>
          </a:p>
          <a:p>
            <a:r>
              <a:rPr lang="pt-BR" sz="3200" dirty="0"/>
              <a:t>Victor Hugo Negrisoli</a:t>
            </a:r>
          </a:p>
          <a:p>
            <a:endParaRPr lang="pt-BR" sz="3200" dirty="0"/>
          </a:p>
          <a:p>
            <a:pPr algn="l"/>
            <a:r>
              <a:rPr lang="pt-BR" sz="3200" dirty="0"/>
              <a:t>Contatos: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(43) 9 9147-5826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victorhugonegrisoli.ccs@hotmail.com</a:t>
            </a:r>
          </a:p>
          <a:p>
            <a:pPr algn="l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5892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pt-BR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suas aplicações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4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7" y="6426519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93" y="884518"/>
            <a:ext cx="10218420" cy="55023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800" dirty="0"/>
              <a:t>O QUE É BI?</a:t>
            </a:r>
          </a:p>
          <a:p>
            <a:pPr algn="just"/>
            <a:endParaRPr lang="pt-BR" sz="2800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pergunta mais frequente feita por aqueles que não conhecem o BI é:</a:t>
            </a:r>
            <a:r>
              <a:rPr lang="pt-BR" b="1" dirty="0"/>
              <a:t> </a:t>
            </a:r>
            <a:r>
              <a:rPr lang="pt-BR" sz="3200" b="1" u="sng" dirty="0"/>
              <a:t>BI é ficar fazendo gráficos? </a:t>
            </a:r>
            <a:endParaRPr lang="pt-BR" sz="3200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A9E69D-BC6A-4C92-A62D-D448F1A68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07" y="1378591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0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pt-BR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suas aplicações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5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7" y="6426519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6016"/>
            <a:ext cx="10218420" cy="525829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4800" b="1" dirty="0">
                <a:solidFill>
                  <a:srgbClr val="FF0000"/>
                </a:solidFill>
              </a:rPr>
              <a:t>NÃO!</a:t>
            </a:r>
          </a:p>
          <a:p>
            <a:pPr algn="just"/>
            <a:r>
              <a:rPr lang="pt-BR" sz="4800" b="1" dirty="0"/>
              <a:t>O que o BI é?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BI é processo envolvendo inteligência de negócios.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BI é uma ferramenta poderosa se bem utilizada.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BI é análise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BI é buscar por uma solução de problemas.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BI é a descoberta de novas informações ou </a:t>
            </a:r>
            <a:r>
              <a:rPr lang="pt-BR" i="1" dirty="0"/>
              <a:t>insights</a:t>
            </a:r>
            <a:r>
              <a:rPr lang="pt-BR" dirty="0"/>
              <a:t>.</a:t>
            </a:r>
          </a:p>
          <a:p>
            <a:pPr algn="just"/>
            <a:r>
              <a:rPr lang="pt-BR" sz="4800" b="1" dirty="0"/>
              <a:t>O que o BI </a:t>
            </a:r>
            <a:r>
              <a:rPr lang="pt-BR" sz="4800" b="1" dirty="0">
                <a:solidFill>
                  <a:srgbClr val="FF0000"/>
                </a:solidFill>
              </a:rPr>
              <a:t>não</a:t>
            </a:r>
            <a:r>
              <a:rPr lang="pt-BR" sz="4800" b="1" dirty="0"/>
              <a:t> é?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BI não é um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BI não é feito de qualquer jeito.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BI não é feito de apenas uma maneira.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BI não é a salvação dos seus problemas.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BI não é montar gráfico.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  <a:p>
            <a:pPr algn="just"/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5371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pt-BR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suas aplicações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6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7" y="6426519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6016"/>
            <a:ext cx="10218420" cy="5258293"/>
          </a:xfrm>
        </p:spPr>
        <p:txBody>
          <a:bodyPr>
            <a:normAutofit/>
          </a:bodyPr>
          <a:lstStyle/>
          <a:p>
            <a:pPr algn="just"/>
            <a:r>
              <a:rPr lang="pt-BR" i="1" dirty="0"/>
              <a:t>Business Intelligence </a:t>
            </a:r>
            <a:r>
              <a:rPr lang="pt-BR" dirty="0"/>
              <a:t>e suas aplicações:</a:t>
            </a:r>
            <a:endParaRPr lang="pt-BR" i="1" dirty="0"/>
          </a:p>
          <a:p>
            <a:pPr marL="342900" indent="-342900" algn="just">
              <a:buFontTx/>
              <a:buChar char="-"/>
            </a:pPr>
            <a:endParaRPr lang="pt-BR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i="1" dirty="0"/>
              <a:t>Business Intelligence</a:t>
            </a:r>
            <a:r>
              <a:rPr lang="pt-BR" dirty="0"/>
              <a:t>, ou BI, é uma ferramenta muito utilizada em grande parte das empresas, é uma prática que dá suporte à </a:t>
            </a:r>
            <a:r>
              <a:rPr lang="pt-BR" b="1" dirty="0"/>
              <a:t>decisão</a:t>
            </a:r>
            <a:r>
              <a:rPr lang="pt-BR" dirty="0"/>
              <a:t> e ajuda na gestão de todo o ambiente de negócios.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É amplamente reconhecido e pode ser tratado como o resultado da análise de dados coletados que irá prestar suporte à tomada de decisões.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Pode utilizar práticas diversas em seu desenvolvimento, assim como a interação com outras áreas relacionadas à análise de dados, tais como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, </a:t>
            </a:r>
            <a:r>
              <a:rPr lang="pt-BR" i="1" dirty="0"/>
              <a:t>data mining</a:t>
            </a:r>
            <a:r>
              <a:rPr lang="pt-BR" dirty="0"/>
              <a:t>, ciência de dados, entre outras aplicações preditivas e analíticas.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63972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pt-BR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suas aplicações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7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7" y="6426519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47" y="1022305"/>
            <a:ext cx="10218420" cy="48133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Um sistema de BI é implementado primeiramente através de fontes simples de dados que estão dispersas em quaisquer ambientes de uma organização. Após determinadas as fontes, é necessária a implementação dos processos de extração, transformação e carga dos dados (ETL), para criar a estrutura do modelo de dados utilizado no BI.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estrutura de dados para a criação de um sistema de BI é um modelo de dados </a:t>
            </a:r>
            <a:r>
              <a:rPr lang="pt-BR" sz="2800" b="1" dirty="0" err="1"/>
              <a:t>desnormalizados</a:t>
            </a:r>
            <a:r>
              <a:rPr lang="pt-BR" sz="2800" dirty="0"/>
              <a:t> para a primeira forma normal (1FN), agrupando informações na menor quantidade de tabelas e relacionamentos possíveis.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209425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Bancos de dados transacionais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8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7" y="6426519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10" y="1239253"/>
            <a:ext cx="10218420" cy="445168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Sistemas de BI utilizam diversas fontes de dados distintas para tratarem a menor quantia de dado para gerar informações que são úteis para uma tomada de decisão. Entre essas fontes, pode-se citar bancos de dados, planilhas, arquivos CSV, arquivos de APIs como JSON e XML, arquivos de texto, entre outras fontes.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Essas informações são, em sua grande parte, extraídas diretamente de bancos de dados de sistemas e aplicações. Tais bancos de dados são considerados transacionais por estarem a cada instante sendo atualizados, abrindo conexões, abrindo transações, inserindo e removendo registros, entre outras operações comuns de bancos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Sistemas de BI não comportam sistemas transacionais de uma maneira totalmente efetiva por ser uma prática que observa dados históricos para que seja possível formular uma decisão.</a:t>
            </a:r>
          </a:p>
        </p:txBody>
      </p:sp>
    </p:spTree>
    <p:extLst>
      <p:ext uri="{BB962C8B-B14F-4D97-AF65-F5344CB8AC3E}">
        <p14:creationId xmlns:p14="http://schemas.microsoft.com/office/powerpoint/2010/main" val="27577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3B04951-4F50-4D2F-9544-D3BBF8D60473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2F88DD-9249-4EC6-85B5-A8973708855B}"/>
              </a:ext>
            </a:extLst>
          </p:cNvPr>
          <p:cNvSpPr/>
          <p:nvPr/>
        </p:nvSpPr>
        <p:spPr>
          <a:xfrm>
            <a:off x="0" y="6333593"/>
            <a:ext cx="12192000" cy="52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2884B8-FB67-4FB2-A8F2-44347BB38A79}"/>
              </a:ext>
            </a:extLst>
          </p:cNvPr>
          <p:cNvSpPr txBox="1"/>
          <p:nvPr/>
        </p:nvSpPr>
        <p:spPr>
          <a:xfrm>
            <a:off x="285226" y="159282"/>
            <a:ext cx="105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Problemática atual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D4D80B-4093-4DD8-89C7-1B8FCD49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45581" r="-4" b="-45581"/>
          <a:stretch/>
        </p:blipFill>
        <p:spPr>
          <a:xfrm>
            <a:off x="10137745" y="159282"/>
            <a:ext cx="1944148" cy="650282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CFF6369-B6E4-4468-A4AB-5EF71DF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605" y="6418317"/>
            <a:ext cx="2743200" cy="365125"/>
          </a:xfrm>
        </p:spPr>
        <p:txBody>
          <a:bodyPr/>
          <a:lstStyle/>
          <a:p>
            <a:fld id="{B6BDAF1C-413A-43F5-B3AE-FB04691E3CAD}" type="slidenum">
              <a:rPr lang="pt-BR" sz="1400" smtClean="0">
                <a:solidFill>
                  <a:schemeClr val="bg1"/>
                </a:solidFill>
              </a:rPr>
              <a:t>9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C854EC-68AF-4940-A6BE-D34D71C30DCE}"/>
              </a:ext>
            </a:extLst>
          </p:cNvPr>
          <p:cNvSpPr txBox="1"/>
          <p:nvPr/>
        </p:nvSpPr>
        <p:spPr>
          <a:xfrm>
            <a:off x="285226" y="6426519"/>
            <a:ext cx="220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Bibliográfica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92AED-6DB2-4EED-B1EB-89CC0802F709}"/>
              </a:ext>
            </a:extLst>
          </p:cNvPr>
          <p:cNvSpPr txBox="1"/>
          <p:nvPr/>
        </p:nvSpPr>
        <p:spPr>
          <a:xfrm>
            <a:off x="4935511" y="6440045"/>
            <a:ext cx="231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Hugo Negrisoli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7C9FD7B-E278-48A6-BDE8-E4021E2E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10" y="1239253"/>
            <a:ext cx="10218420" cy="445168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Por quê analisar dados e qual a importância de conhecer seu próprio negócio?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grande fator de relevância na atualidade é o fato de que, com os avanços tecnológicos e o surgimento e acessibilidade à internet, o mundo está passando por um significativo crescimento da informação, podendo ser acessada a qualquer instante, em quase qualquer lugar.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Com o crescimento da informação, a quantidade de dados torna-se cada vez maior, e, consequentemente, torna-se necessária uma nova medida que os organize da melhor maneira possível.</a:t>
            </a:r>
          </a:p>
        </p:txBody>
      </p:sp>
    </p:spTree>
    <p:extLst>
      <p:ext uri="{BB962C8B-B14F-4D97-AF65-F5344CB8AC3E}">
        <p14:creationId xmlns:p14="http://schemas.microsoft.com/office/powerpoint/2010/main" val="1156845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1989</Words>
  <Application>Microsoft Office PowerPoint</Application>
  <PresentationFormat>Widescreen</PresentationFormat>
  <Paragraphs>315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Desenvolvimento de BI e práticas de ETL com SQL, Oracle 11g e Microsoft Power BI.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e organização de dados para implantação de Business Intelligence</dc:title>
  <dc:creator>Victor Hugo Negrisoli</dc:creator>
  <cp:lastModifiedBy>Lord Negrisoli</cp:lastModifiedBy>
  <cp:revision>222</cp:revision>
  <dcterms:created xsi:type="dcterms:W3CDTF">2018-11-19T14:23:09Z</dcterms:created>
  <dcterms:modified xsi:type="dcterms:W3CDTF">2019-03-30T02:55:11Z</dcterms:modified>
</cp:coreProperties>
</file>