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7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7" r:id="rId19"/>
    <p:sldId id="288" r:id="rId20"/>
    <p:sldId id="289" r:id="rId21"/>
    <p:sldId id="263" r:id="rId22"/>
    <p:sldId id="280" r:id="rId23"/>
    <p:sldId id="283" r:id="rId24"/>
    <p:sldId id="284" r:id="rId25"/>
    <p:sldId id="278" r:id="rId26"/>
    <p:sldId id="276" r:id="rId27"/>
    <p:sldId id="279" r:id="rId28"/>
    <p:sldId id="281" r:id="rId29"/>
    <p:sldId id="282" r:id="rId30"/>
    <p:sldId id="290" r:id="rId31"/>
    <p:sldId id="264" r:id="rId32"/>
    <p:sldId id="291" r:id="rId33"/>
    <p:sldId id="286" r:id="rId34"/>
    <p:sldId id="294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56978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12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79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7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2012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17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9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99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1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31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103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4A3F768-FCF9-4AD1-897F-BD6011EA2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A954192-79B7-4D91-AD87-68C88BEB902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2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8EC8B-1194-45BA-B8F4-72109E6B3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063" y="2013137"/>
            <a:ext cx="9415354" cy="341959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 SUPERVISIONADA DA ACEITAÇÃO DO USO DE LINGUAGENS DE PROGRAMAÇÃO NOS ÚLTIMOS ANOS COM FOCO EM LINGUAGENS INTERPRETADAS</a:t>
            </a:r>
            <a:br>
              <a:rPr lang="pt-BR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Victor hugo negrisoli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296099-1BEF-4BA4-B76D-CCADB349F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964" y="1425269"/>
            <a:ext cx="7849551" cy="587868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/>
              <a:t> Pós-graduação Latu Sensu em Ciência de Dados &amp; Big Data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5A580B-EC46-4E34-9B21-9BB2B3F7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9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717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Integração entre os </a:t>
            </a:r>
            <a:r>
              <a:rPr lang="pt-BR" dirty="0" err="1"/>
              <a:t>datasets</a:t>
            </a:r>
            <a:r>
              <a:rPr lang="pt-BR" dirty="0"/>
              <a:t> do GitHub e do </a:t>
            </a:r>
            <a:r>
              <a:rPr lang="pt-BR" dirty="0" err="1"/>
              <a:t>StackOverflow</a:t>
            </a:r>
            <a:r>
              <a:rPr lang="pt-BR" dirty="0"/>
              <a:t>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EB2E704-A77C-4E97-B8DE-457FB3AF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Processamento dos dados</a:t>
            </a:r>
          </a:p>
        </p:txBody>
      </p:sp>
      <p:pic>
        <p:nvPicPr>
          <p:cNvPr id="7170" name="Imagem 1">
            <a:extLst>
              <a:ext uri="{FF2B5EF4-FFF2-40B4-BE49-F238E27FC236}">
                <a16:creationId xmlns:a16="http://schemas.microsoft.com/office/drawing/2014/main" id="{1E9206D5-E671-4345-A5A1-5F219A4A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95" y="1808163"/>
            <a:ext cx="6082145" cy="286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Imagem 1">
            <a:extLst>
              <a:ext uri="{FF2B5EF4-FFF2-40B4-BE49-F238E27FC236}">
                <a16:creationId xmlns:a16="http://schemas.microsoft.com/office/drawing/2014/main" id="{5C6B0B68-C764-44FC-B41E-7B48F2B2A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39" y="1808163"/>
            <a:ext cx="3154161" cy="47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E427299-5056-4D3B-8155-07530418E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695" y="4900109"/>
            <a:ext cx="60864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Análise e exploração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474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Ranking das top 5 linguagens nos 3 </a:t>
            </a:r>
            <a:r>
              <a:rPr lang="pt-BR" dirty="0" err="1"/>
              <a:t>datasets</a:t>
            </a:r>
            <a:r>
              <a:rPr lang="pt-BR" dirty="0"/>
              <a:t>. GitHub de 2004 a 2021: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D87765-9E3F-4974-B4F6-6D7B9770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13" y="1759454"/>
            <a:ext cx="9440573" cy="49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Análise e exploração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474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GitHub de 2017: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C50D1D-8C70-4B76-ADE1-39F94D31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39852"/>
            <a:ext cx="10558462" cy="44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1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Análise e exploração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474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StackOverflow</a:t>
            </a:r>
            <a:r>
              <a:rPr lang="pt-BR" dirty="0"/>
              <a:t> de 2008 a 2021: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FBFB75-EDF5-44CE-893B-D6B8E6D1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" y="1939852"/>
            <a:ext cx="10451639" cy="450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54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Análise e exploração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474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Aumento do uso das linguagens através dos anos (GitHub de 2004 a 2021):</a:t>
            </a:r>
          </a:p>
        </p:txBody>
      </p:sp>
      <p:pic>
        <p:nvPicPr>
          <p:cNvPr id="3074" name="Imagem 1">
            <a:extLst>
              <a:ext uri="{FF2B5EF4-FFF2-40B4-BE49-F238E27FC236}">
                <a16:creationId xmlns:a16="http://schemas.microsoft.com/office/drawing/2014/main" id="{E73EB4AD-8E2D-4DCC-BA43-1E719FAFB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19" y="1864116"/>
            <a:ext cx="7887710" cy="479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67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Análise e exploração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474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Aumento do uso das linguagens através dos anos (GitHub de 2004 a 2021):</a:t>
            </a:r>
          </a:p>
        </p:txBody>
      </p:sp>
      <p:pic>
        <p:nvPicPr>
          <p:cNvPr id="4098" name="Imagem 1">
            <a:extLst>
              <a:ext uri="{FF2B5EF4-FFF2-40B4-BE49-F238E27FC236}">
                <a16:creationId xmlns:a16="http://schemas.microsoft.com/office/drawing/2014/main" id="{D80F54AB-FFFC-440E-9A87-F3A76ED8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82" y="1766381"/>
            <a:ext cx="7959436" cy="4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08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Análise e exploração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474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Aumento do uso das linguagens através dos anos (GitHub de 2004 a 2021):</a:t>
            </a:r>
          </a:p>
        </p:txBody>
      </p:sp>
      <p:pic>
        <p:nvPicPr>
          <p:cNvPr id="5122" name="Imagem 1">
            <a:extLst>
              <a:ext uri="{FF2B5EF4-FFF2-40B4-BE49-F238E27FC236}">
                <a16:creationId xmlns:a16="http://schemas.microsoft.com/office/drawing/2014/main" id="{6D0FDBBB-96F9-410D-AFC0-8DB1F16F5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4" y="1920831"/>
            <a:ext cx="7472554" cy="459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06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Análise e exploração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474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Aumento do uso das linguagens através dos anos (GitHub de 2004 a 2021):</a:t>
            </a:r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16257DE0-6AE0-4BF3-93B9-D39E7800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07" y="2423246"/>
            <a:ext cx="9573786" cy="307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62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Análise e exploração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474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Correlação entre as linguagens – GitHub 2004 a 2021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BD5A9F-C97A-431F-9128-BC6A02C2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38" y="1766380"/>
            <a:ext cx="4513762" cy="233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8AEA21F7-C7B8-403A-822C-3E1914C29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76" y="1768690"/>
            <a:ext cx="4513762" cy="232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813B66-1E10-43FD-955D-EB5EF085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37" y="4343399"/>
            <a:ext cx="4590771" cy="233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8C681D75-CC7F-47FA-BE74-36DA65A31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85" y="4343399"/>
            <a:ext cx="4573304" cy="233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99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Análise e exploração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474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Correlação entre as linguagens – GitHub 2017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146725-DB60-4B19-98F4-F53116E4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0" y="1683111"/>
            <a:ext cx="4849855" cy="250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D0EF8CC7-5D5F-4A1B-8AF4-05DE6593A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657" y="1683110"/>
            <a:ext cx="4890045" cy="249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9B29A6C-9EE2-48CF-9B76-601230483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0" y="4250532"/>
            <a:ext cx="4878580" cy="250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F76ED60E-48AC-4659-A156-99B9B44C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657" y="4271097"/>
            <a:ext cx="4878580" cy="249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15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3273"/>
            <a:ext cx="10404765" cy="5126181"/>
          </a:xfrm>
        </p:spPr>
        <p:txBody>
          <a:bodyPr>
            <a:normAutofit/>
          </a:bodyPr>
          <a:lstStyle/>
          <a:p>
            <a:r>
              <a:rPr lang="pt-BR" sz="2200" dirty="0"/>
              <a:t>As linguagens de programação passam por uma constante evolução, sendo criadas para resolverem alguns problemas específicos.</a:t>
            </a:r>
          </a:p>
          <a:p>
            <a:r>
              <a:rPr lang="pt-BR" sz="2200" dirty="0"/>
              <a:t>Conforme as linguagens vão sendo criadas e resolvendo demandas de maneira mais rápida e eficiente, outras linguagens vão sofrendo uma queda em seu uso, de maneira natural.</a:t>
            </a:r>
          </a:p>
          <a:p>
            <a:r>
              <a:rPr lang="pt-BR" sz="2200" dirty="0"/>
              <a:t>Linguagens de programação compiladas e com forte tipagem tiveram um auge entre os anos de 1990 e 2010, eram as mais utilizadas nos projetos.</a:t>
            </a:r>
          </a:p>
          <a:p>
            <a:r>
              <a:rPr lang="pt-BR" sz="2200" dirty="0"/>
              <a:t>Linguagens de programação interpretadas de script vêm ganhando força e aumento no percentual de uso conforme demandas mais rápidas, com menor processamento e menor curva de aprendizado vão surgindo.</a:t>
            </a:r>
          </a:p>
          <a:p>
            <a:r>
              <a:rPr lang="pt-BR" sz="2200" dirty="0"/>
              <a:t>Nos tempos atuais, saber definir com precisão uma tecnologia para um projeto pode economizar tempo e dinheiro na maioria das organizações.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Análise e exploração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474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Correlação entre as linguagens – </a:t>
            </a:r>
            <a:r>
              <a:rPr lang="pt-BR" dirty="0" err="1"/>
              <a:t>StackOverflow</a:t>
            </a:r>
            <a:r>
              <a:rPr lang="pt-BR" dirty="0"/>
              <a:t> 2008 - 2021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8B9B2A6-6024-41A0-B9EB-DE30D2AEC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09" y="2015690"/>
            <a:ext cx="4581091" cy="231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E5F02795-6FF6-4E53-925E-C00FEF595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08" y="2018175"/>
            <a:ext cx="4581091" cy="231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92B12E2-5B14-4612-AEA2-9DC9EFF0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63" y="4336238"/>
            <a:ext cx="4604545" cy="231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1686B6A5-53A6-485E-8BB9-82C6B08A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27" y="4391765"/>
            <a:ext cx="4499472" cy="22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09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055"/>
          </a:xfrm>
        </p:spPr>
        <p:txBody>
          <a:bodyPr>
            <a:normAutofit fontScale="90000"/>
          </a:bodyPr>
          <a:lstStyle/>
          <a:p>
            <a:r>
              <a:rPr lang="pt-BR" dirty="0"/>
              <a:t>Criação dos modelos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10099964" cy="404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Os algoritmos utilizados foram: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Regressão Linear</a:t>
            </a:r>
            <a:r>
              <a:rPr lang="pt-BR" dirty="0"/>
              <a:t> - 6 modelos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K-</a:t>
            </a:r>
            <a:r>
              <a:rPr lang="pt-BR" b="1" dirty="0" err="1"/>
              <a:t>Nearest</a:t>
            </a:r>
            <a:r>
              <a:rPr lang="pt-BR" b="1" dirty="0"/>
              <a:t> </a:t>
            </a:r>
            <a:r>
              <a:rPr lang="pt-BR" b="1" dirty="0" err="1"/>
              <a:t>Neightboors</a:t>
            </a:r>
            <a:r>
              <a:rPr lang="pt-BR" b="1" dirty="0"/>
              <a:t> (KNN)</a:t>
            </a:r>
            <a:r>
              <a:rPr lang="pt-BR" dirty="0"/>
              <a:t> – 2 modelos</a:t>
            </a:r>
          </a:p>
          <a:p>
            <a:endParaRPr lang="pt-BR" b="1" dirty="0"/>
          </a:p>
          <a:p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dirty="0"/>
              <a:t> – 2 modelos</a:t>
            </a:r>
          </a:p>
          <a:p>
            <a:endParaRPr lang="pt-BR" b="1" dirty="0"/>
          </a:p>
          <a:p>
            <a:r>
              <a:rPr lang="pt-BR" b="1" dirty="0" err="1"/>
              <a:t>Support</a:t>
            </a:r>
            <a:r>
              <a:rPr lang="pt-BR" b="1" dirty="0"/>
              <a:t>-vector </a:t>
            </a:r>
            <a:r>
              <a:rPr lang="pt-BR" b="1" dirty="0" err="1"/>
              <a:t>Machine</a:t>
            </a:r>
            <a:r>
              <a:rPr lang="pt-BR" b="1" dirty="0"/>
              <a:t> (SVM)</a:t>
            </a:r>
            <a:r>
              <a:rPr lang="pt-BR" dirty="0"/>
              <a:t> - 2 modelos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9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055"/>
          </a:xfrm>
        </p:spPr>
        <p:txBody>
          <a:bodyPr>
            <a:normAutofit fontScale="90000"/>
          </a:bodyPr>
          <a:lstStyle/>
          <a:p>
            <a:r>
              <a:rPr lang="pt-BR" dirty="0"/>
              <a:t>Criação dos modelos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7855"/>
            <a:ext cx="10099964" cy="4045527"/>
          </a:xfrm>
        </p:spPr>
        <p:txBody>
          <a:bodyPr>
            <a:normAutofit/>
          </a:bodyPr>
          <a:lstStyle/>
          <a:p>
            <a:r>
              <a:rPr lang="pt-BR" dirty="0"/>
              <a:t>Regressão Linear – Por anos e por linguagens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2051" name="Imagem 1">
            <a:extLst>
              <a:ext uri="{FF2B5EF4-FFF2-40B4-BE49-F238E27FC236}">
                <a16:creationId xmlns:a16="http://schemas.microsoft.com/office/drawing/2014/main" id="{04D24BC1-1423-4E7E-BBDC-4FEEAD75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1" y="2280084"/>
            <a:ext cx="6229846" cy="24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Imagem 1">
            <a:extLst>
              <a:ext uri="{FF2B5EF4-FFF2-40B4-BE49-F238E27FC236}">
                <a16:creationId xmlns:a16="http://schemas.microsoft.com/office/drawing/2014/main" id="{D70F7427-3573-4B94-A63D-6E1850A5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79" y="2280084"/>
            <a:ext cx="4970339" cy="323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m 1">
            <a:extLst>
              <a:ext uri="{FF2B5EF4-FFF2-40B4-BE49-F238E27FC236}">
                <a16:creationId xmlns:a16="http://schemas.microsoft.com/office/drawing/2014/main" id="{E7B2824E-74B3-4CE6-928B-424B8FCB8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1" y="5143472"/>
            <a:ext cx="6229846" cy="3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135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055"/>
          </a:xfrm>
        </p:spPr>
        <p:txBody>
          <a:bodyPr>
            <a:normAutofit fontScale="90000"/>
          </a:bodyPr>
          <a:lstStyle/>
          <a:p>
            <a:r>
              <a:rPr lang="pt-BR" dirty="0"/>
              <a:t>Criação dos modelos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6236"/>
            <a:ext cx="10099964" cy="404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Criação dos modelos de classificação KNN,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e SVM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1026" name="Imagem 1">
            <a:extLst>
              <a:ext uri="{FF2B5EF4-FFF2-40B4-BE49-F238E27FC236}">
                <a16:creationId xmlns:a16="http://schemas.microsoft.com/office/drawing/2014/main" id="{6F92C61C-9942-46D1-9996-68853B86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90" y="1821872"/>
            <a:ext cx="7312819" cy="483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950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055"/>
          </a:xfrm>
        </p:spPr>
        <p:txBody>
          <a:bodyPr>
            <a:normAutofit fontScale="90000"/>
          </a:bodyPr>
          <a:lstStyle/>
          <a:p>
            <a:r>
              <a:rPr lang="pt-BR" dirty="0"/>
              <a:t>Criação dos modelos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6236"/>
            <a:ext cx="10099964" cy="404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Com e sem normalização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2050" name="Imagem 1">
            <a:extLst>
              <a:ext uri="{FF2B5EF4-FFF2-40B4-BE49-F238E27FC236}">
                <a16:creationId xmlns:a16="http://schemas.microsoft.com/office/drawing/2014/main" id="{AFDEDF96-525A-4983-A6DD-76AA23C94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09" y="1884299"/>
            <a:ext cx="6954982" cy="15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>
            <a:extLst>
              <a:ext uri="{FF2B5EF4-FFF2-40B4-BE49-F238E27FC236}">
                <a16:creationId xmlns:a16="http://schemas.microsoft.com/office/drawing/2014/main" id="{6B7CA021-CE8D-443D-BBD6-81A65CDD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09" y="3538239"/>
            <a:ext cx="6954982" cy="287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68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6236"/>
            <a:ext cx="10099964" cy="404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Regressão Linear – </a:t>
            </a:r>
            <a:r>
              <a:rPr lang="pt-BR" dirty="0" err="1"/>
              <a:t>Dataset</a:t>
            </a:r>
            <a:r>
              <a:rPr lang="pt-BR" dirty="0"/>
              <a:t> GitHub 2004 a 2021 – Regressão entre linguagens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98BE10-C483-4E2E-9B0E-2E7290C56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8" y="1808163"/>
            <a:ext cx="4833791" cy="48066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51DF33-9B89-4819-A267-23DA71948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764" y="1808163"/>
            <a:ext cx="5590044" cy="480668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FA5E3A7-8B16-4B52-9CA5-989B089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055"/>
          </a:xfrm>
        </p:spPr>
        <p:txBody>
          <a:bodyPr>
            <a:normAutofit fontScale="90000"/>
          </a:bodyPr>
          <a:lstStyle/>
          <a:p>
            <a:r>
              <a:rPr lang="pt-BR" dirty="0"/>
              <a:t>Criação dos modelos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4079754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6236"/>
            <a:ext cx="10099964" cy="404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Regressão Linear – </a:t>
            </a:r>
            <a:r>
              <a:rPr lang="pt-BR" dirty="0" err="1"/>
              <a:t>Dataset</a:t>
            </a:r>
            <a:r>
              <a:rPr lang="pt-BR" dirty="0"/>
              <a:t> GitHub 2004 a 2021 – Regressão entre os anos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389B7F-A72A-43A4-B42B-A0EBFCC0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58292"/>
            <a:ext cx="5302591" cy="31934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2B3B21-4116-4889-BDAA-8460C2262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45" y="2258291"/>
            <a:ext cx="5313563" cy="319347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0766CD0D-328B-42F2-90F9-D7303046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055"/>
          </a:xfrm>
        </p:spPr>
        <p:txBody>
          <a:bodyPr>
            <a:normAutofit fontScale="90000"/>
          </a:bodyPr>
          <a:lstStyle/>
          <a:p>
            <a:r>
              <a:rPr lang="pt-BR" dirty="0"/>
              <a:t>Criação dos modelos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89111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6236"/>
            <a:ext cx="10099964" cy="404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Regressão Linear – </a:t>
            </a:r>
            <a:r>
              <a:rPr lang="pt-BR" dirty="0" err="1"/>
              <a:t>Dataset</a:t>
            </a:r>
            <a:r>
              <a:rPr lang="pt-BR" dirty="0"/>
              <a:t> GitHub 2017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8E0333-B524-4056-BF36-375C8D91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2" y="1833141"/>
            <a:ext cx="6091020" cy="483316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8ED6857-44BE-4C5F-86DE-FCB8D23C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055"/>
          </a:xfrm>
        </p:spPr>
        <p:txBody>
          <a:bodyPr>
            <a:normAutofit fontScale="90000"/>
          </a:bodyPr>
          <a:lstStyle/>
          <a:p>
            <a:r>
              <a:rPr lang="pt-BR" dirty="0"/>
              <a:t>Criação dos modelos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925044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6236"/>
            <a:ext cx="10099964" cy="404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Regressão Linear –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2008 - 2021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047D28-6D2B-4680-91C0-4EF13FD2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56509"/>
            <a:ext cx="3940983" cy="45027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E617483-9209-43EA-BFE5-9D97437DB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109" y="1872414"/>
            <a:ext cx="6414655" cy="415445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F0F6D96-BC7D-4C93-A264-7126358F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055"/>
          </a:xfrm>
        </p:spPr>
        <p:txBody>
          <a:bodyPr>
            <a:normAutofit fontScale="90000"/>
          </a:bodyPr>
          <a:lstStyle/>
          <a:p>
            <a:r>
              <a:rPr lang="pt-BR" dirty="0"/>
              <a:t>Criação dos modelos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892081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6236"/>
            <a:ext cx="10099964" cy="404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Regressão Linear – </a:t>
            </a:r>
            <a:r>
              <a:rPr lang="pt-BR" dirty="0" err="1"/>
              <a:t>Dataset</a:t>
            </a:r>
            <a:r>
              <a:rPr lang="pt-BR" dirty="0"/>
              <a:t> Integrado </a:t>
            </a:r>
            <a:r>
              <a:rPr lang="pt-BR" dirty="0" err="1"/>
              <a:t>Github</a:t>
            </a:r>
            <a:r>
              <a:rPr lang="pt-BR" dirty="0"/>
              <a:t> e </a:t>
            </a:r>
            <a:r>
              <a:rPr lang="pt-BR" dirty="0" err="1"/>
              <a:t>StackOverflow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4369D1-73C0-41DF-B9C7-956A62C5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19" y="1895475"/>
            <a:ext cx="5563673" cy="48387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401A69-8CEF-48E5-9D43-7F5C7FD28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892" y="1895474"/>
            <a:ext cx="5321496" cy="334154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AACC62E-ACD3-4C41-91FC-404D461F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055"/>
          </a:xfrm>
        </p:spPr>
        <p:txBody>
          <a:bodyPr>
            <a:normAutofit fontScale="90000"/>
          </a:bodyPr>
          <a:lstStyle/>
          <a:p>
            <a:r>
              <a:rPr lang="pt-BR" dirty="0"/>
              <a:t>Criação dos modelos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56897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2B55539-3926-4F58-8615-B221A5589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572429"/>
              </p:ext>
            </p:extLst>
          </p:nvPr>
        </p:nvGraphicFramePr>
        <p:xfrm>
          <a:off x="1563606" y="1808164"/>
          <a:ext cx="9601200" cy="470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1525813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34437264"/>
                    </a:ext>
                  </a:extLst>
                </a:gridCol>
              </a:tblGrid>
              <a:tr h="401903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Linguagens Compiladas Com Tipagem Forte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Linguagens Interpretadas Com Tipagem Fraca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6474"/>
                  </a:ext>
                </a:extLst>
              </a:tr>
              <a:tr h="16868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72667"/>
                  </a:ext>
                </a:extLst>
              </a:tr>
              <a:tr h="286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Linguagens Compiladas Com Tipagem Fraca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Linguagens Interpretadas Com Tipagem Forte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10028"/>
                  </a:ext>
                </a:extLst>
              </a:tr>
              <a:tr h="22462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5274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D4DCD54D-EC1A-48CF-9331-251533414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51" y="2342657"/>
            <a:ext cx="699167" cy="6991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3EB8638-0E93-41CD-84FD-91B6732E7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57" y="2324888"/>
            <a:ext cx="613989" cy="6139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C1AE49F-A8A2-43F4-91F4-A7528F0AF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43" y="2164585"/>
            <a:ext cx="877239" cy="87723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0C81FAD-7C99-47C0-8606-F634281F6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18" y="2267530"/>
            <a:ext cx="597499" cy="67134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7BB6A6-A72E-4DBA-9286-EEC2D8C67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38" y="2835978"/>
            <a:ext cx="1686801" cy="112453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E658FD1-5148-44F1-80CF-4630C7A7AA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47" y="3128869"/>
            <a:ext cx="728595" cy="72859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D1FDDF8-287E-49D0-B966-E30EDE795E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12" y="2280335"/>
            <a:ext cx="761489" cy="76148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B4414FC-3FAB-4FE0-8EEE-0BDF893264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591" y="3056652"/>
            <a:ext cx="1283662" cy="85577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F1D7322-FA8E-49E6-A5A8-CAF95A18C9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28" y="2997946"/>
            <a:ext cx="1083667" cy="108366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D9C9420-9B78-4A29-BDCE-3B34A6BAFB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30" y="3070245"/>
            <a:ext cx="702301" cy="776043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0612488-3BBB-4347-BD03-E23CDDF4DE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25" y="4500659"/>
            <a:ext cx="2700597" cy="81439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8C729BCB-7E8D-4F5A-8EF4-406F3CC397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38" y="4373150"/>
            <a:ext cx="2111033" cy="46921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5C96653E-DB27-475D-ACA7-8C4D96D0EE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38" y="5555833"/>
            <a:ext cx="1972685" cy="78176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21D9D489-6EFD-4A69-B61C-5C169276BC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1" y="5432167"/>
            <a:ext cx="1972685" cy="984802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69F63E5F-51CC-4D65-96BE-29FBA4376A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38" y="5442541"/>
            <a:ext cx="2612569" cy="8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8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1579562"/>
            <a:ext cx="10404764" cy="404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Regressão Linear – Análise de teste R-Quadrado do </a:t>
            </a:r>
            <a:r>
              <a:rPr lang="pt-BR" dirty="0" err="1"/>
              <a:t>dataset</a:t>
            </a:r>
            <a:r>
              <a:rPr lang="pt-BR" dirty="0"/>
              <a:t> Integrado </a:t>
            </a:r>
            <a:r>
              <a:rPr lang="pt-BR" dirty="0" err="1"/>
              <a:t>Github</a:t>
            </a:r>
            <a:r>
              <a:rPr lang="pt-BR" dirty="0"/>
              <a:t> e </a:t>
            </a:r>
            <a:r>
              <a:rPr lang="pt-BR" dirty="0" err="1"/>
              <a:t>StackOverflow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CB7D936-CA82-4BF8-B062-4CA4D2CD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>
            <a:normAutofit/>
          </a:bodyPr>
          <a:lstStyle/>
          <a:p>
            <a:r>
              <a:rPr lang="pt-BR" dirty="0"/>
              <a:t>Interpretação dos 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3FB1C0-BB1C-4E5C-B8E3-31590BCC5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40" y="2102198"/>
            <a:ext cx="7329920" cy="45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7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>
            <a:normAutofit/>
          </a:bodyPr>
          <a:lstStyle/>
          <a:p>
            <a:r>
              <a:rPr lang="pt-BR" dirty="0"/>
              <a:t>Interpretação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7375"/>
            <a:ext cx="9601200" cy="3581400"/>
          </a:xfrm>
        </p:spPr>
        <p:txBody>
          <a:bodyPr/>
          <a:lstStyle/>
          <a:p>
            <a:r>
              <a:rPr lang="pt-BR" dirty="0"/>
              <a:t>Resultado dos algoritmos de classificação com e sem aplicação de normalização dos dados. Teste de acurácia.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FF4FCB-7929-48F2-B684-E6131513E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09480"/>
            <a:ext cx="102203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3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>
            <a:normAutofit/>
          </a:bodyPr>
          <a:lstStyle/>
          <a:p>
            <a:r>
              <a:rPr lang="pt-BR" dirty="0"/>
              <a:t>Interpretação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7375"/>
            <a:ext cx="9601200" cy="3581400"/>
          </a:xfrm>
        </p:spPr>
        <p:txBody>
          <a:bodyPr/>
          <a:lstStyle/>
          <a:p>
            <a:r>
              <a:rPr lang="pt-BR" dirty="0"/>
              <a:t>Relatório de acurácia para cada modelo analisado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48AE0B2-6FF7-412D-BABB-95864A13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3" y="2505515"/>
            <a:ext cx="5429047" cy="35814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DED8BB3-AED7-4899-9EC6-C841BF4BC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506" y="2499343"/>
            <a:ext cx="5546742" cy="3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>
            <a:normAutofit/>
          </a:bodyPr>
          <a:lstStyle/>
          <a:p>
            <a:r>
              <a:rPr lang="pt-BR" dirty="0"/>
              <a:t>Interpretação dos 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EECD9E-98D8-4C58-8EE0-B7C195D04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52" y="2727385"/>
            <a:ext cx="5676901" cy="329816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52BAEB4-5D48-47CF-86B7-D2183502A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553" y="2727385"/>
            <a:ext cx="5575465" cy="3298162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6D203D3-2FBE-48BF-BF56-BFBE2C8A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7375"/>
            <a:ext cx="9601200" cy="3581400"/>
          </a:xfrm>
        </p:spPr>
        <p:txBody>
          <a:bodyPr/>
          <a:lstStyle/>
          <a:p>
            <a:r>
              <a:rPr lang="pt-BR" dirty="0"/>
              <a:t>Análise das precisões encontradas para os </a:t>
            </a:r>
            <a:r>
              <a:rPr lang="pt-BR" dirty="0" err="1"/>
              <a:t>datasets</a:t>
            </a:r>
            <a:r>
              <a:rPr lang="pt-BR" dirty="0"/>
              <a:t> e os algoritmos utilizados com e sem normalização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491027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>
            <a:normAutofit/>
          </a:bodyPr>
          <a:lstStyle/>
          <a:p>
            <a:r>
              <a:rPr lang="pt-BR" dirty="0"/>
              <a:t>Interpretação dos 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256FAA4B-6E42-47C9-AE65-6DE2A1CDD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25509"/>
              </p:ext>
            </p:extLst>
          </p:nvPr>
        </p:nvGraphicFramePr>
        <p:xfrm>
          <a:off x="1175806" y="2924424"/>
          <a:ext cx="10374963" cy="3575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870">
                  <a:extLst>
                    <a:ext uri="{9D8B030D-6E8A-4147-A177-3AD203B41FA5}">
                      <a16:colId xmlns:a16="http://schemas.microsoft.com/office/drawing/2014/main" val="564844670"/>
                    </a:ext>
                  </a:extLst>
                </a:gridCol>
                <a:gridCol w="1296870">
                  <a:extLst>
                    <a:ext uri="{9D8B030D-6E8A-4147-A177-3AD203B41FA5}">
                      <a16:colId xmlns:a16="http://schemas.microsoft.com/office/drawing/2014/main" val="1300023614"/>
                    </a:ext>
                  </a:extLst>
                </a:gridCol>
                <a:gridCol w="1102275">
                  <a:extLst>
                    <a:ext uri="{9D8B030D-6E8A-4147-A177-3AD203B41FA5}">
                      <a16:colId xmlns:a16="http://schemas.microsoft.com/office/drawing/2014/main" val="1845150627"/>
                    </a:ext>
                  </a:extLst>
                </a:gridCol>
                <a:gridCol w="1596561">
                  <a:extLst>
                    <a:ext uri="{9D8B030D-6E8A-4147-A177-3AD203B41FA5}">
                      <a16:colId xmlns:a16="http://schemas.microsoft.com/office/drawing/2014/main" val="3726681328"/>
                    </a:ext>
                  </a:extLst>
                </a:gridCol>
                <a:gridCol w="1507865">
                  <a:extLst>
                    <a:ext uri="{9D8B030D-6E8A-4147-A177-3AD203B41FA5}">
                      <a16:colId xmlns:a16="http://schemas.microsoft.com/office/drawing/2014/main" val="1257098297"/>
                    </a:ext>
                  </a:extLst>
                </a:gridCol>
                <a:gridCol w="1259510">
                  <a:extLst>
                    <a:ext uri="{9D8B030D-6E8A-4147-A177-3AD203B41FA5}">
                      <a16:colId xmlns:a16="http://schemas.microsoft.com/office/drawing/2014/main" val="778364064"/>
                    </a:ext>
                  </a:extLst>
                </a:gridCol>
                <a:gridCol w="1018142">
                  <a:extLst>
                    <a:ext uri="{9D8B030D-6E8A-4147-A177-3AD203B41FA5}">
                      <a16:colId xmlns:a16="http://schemas.microsoft.com/office/drawing/2014/main" val="2693292962"/>
                    </a:ext>
                  </a:extLst>
                </a:gridCol>
                <a:gridCol w="1296870">
                  <a:extLst>
                    <a:ext uri="{9D8B030D-6E8A-4147-A177-3AD203B41FA5}">
                      <a16:colId xmlns:a16="http://schemas.microsoft.com/office/drawing/2014/main" val="15230330"/>
                    </a:ext>
                  </a:extLst>
                </a:gridCol>
              </a:tblGrid>
              <a:tr h="612727">
                <a:tc>
                  <a:txBody>
                    <a:bodyPr/>
                    <a:lstStyle/>
                    <a:p>
                      <a:r>
                        <a:rPr lang="pt-BR" dirty="0"/>
                        <a:t>Linguagem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Dataset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43384"/>
                  </a:ext>
                </a:extLst>
              </a:tr>
              <a:tr h="350130">
                <a:tc>
                  <a:txBody>
                    <a:bodyPr/>
                    <a:lstStyle/>
                    <a:p>
                      <a:r>
                        <a:rPr lang="pt-B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CTFT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0812"/>
                  </a:ext>
                </a:extLst>
              </a:tr>
              <a:tr h="3549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ITFC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89820"/>
                  </a:ext>
                </a:extLst>
              </a:tr>
              <a:tr h="354992">
                <a:tc>
                  <a:txBody>
                    <a:bodyPr/>
                    <a:lstStyle/>
                    <a:p>
                      <a:r>
                        <a:rPr lang="pt-BR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CTFC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55690"/>
                  </a:ext>
                </a:extLst>
              </a:tr>
              <a:tr h="612727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ITFC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Naive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Bayes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87103"/>
                  </a:ext>
                </a:extLst>
              </a:tr>
              <a:tr h="612727">
                <a:tc>
                  <a:txBody>
                    <a:bodyPr/>
                    <a:lstStyle/>
                    <a:p>
                      <a:r>
                        <a:rPr lang="pt-BR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CTFC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StackOverflow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71485"/>
                  </a:ext>
                </a:extLst>
              </a:tr>
              <a:tr h="612727">
                <a:tc>
                  <a:txBody>
                    <a:bodyPr/>
                    <a:lstStyle/>
                    <a:p>
                      <a:r>
                        <a:rPr lang="pt-BR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CTFC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StackOverflow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98314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EEE0B92-8951-43D9-8461-BD963919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1933"/>
            <a:ext cx="9601200" cy="1412038"/>
          </a:xfrm>
        </p:spPr>
        <p:txBody>
          <a:bodyPr/>
          <a:lstStyle/>
          <a:p>
            <a:r>
              <a:rPr lang="pt-BR" dirty="0"/>
              <a:t>Análise das linguagens que melhor performaram nos </a:t>
            </a:r>
            <a:r>
              <a:rPr lang="pt-BR" dirty="0" err="1"/>
              <a:t>datasets</a:t>
            </a:r>
            <a:r>
              <a:rPr lang="pt-BR" dirty="0"/>
              <a:t> levando em consideração as variáveis de análise de classificação como precisão, recall (falsos positivos e negativos) e o F1-Score, a avaliação entre a precisão e o recall.</a:t>
            </a:r>
          </a:p>
          <a:p>
            <a:r>
              <a:rPr lang="pt-BR" sz="1400" b="1" dirty="0"/>
              <a:t>Legenda: Compilada de Tipagem Forte (CTFT), Compilada de Tipagem Fraca (CTFC), Interpretada de Tipagem Fraca (ITF)</a:t>
            </a:r>
          </a:p>
        </p:txBody>
      </p:sp>
    </p:spTree>
    <p:extLst>
      <p:ext uri="{BB962C8B-B14F-4D97-AF65-F5344CB8AC3E}">
        <p14:creationId xmlns:p14="http://schemas.microsoft.com/office/powerpoint/2010/main" val="511714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8EC8B-1194-45BA-B8F4-72109E6B3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062" y="1713759"/>
            <a:ext cx="9415354" cy="341959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Obrigado!</a:t>
            </a:r>
            <a:br>
              <a:rPr lang="pt-BR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Victor hugo negrisoli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296099-1BEF-4BA4-B76D-CCADB349F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964" y="1425269"/>
            <a:ext cx="7849551" cy="587868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/>
              <a:t> Pós-graduação Latu Sensu em Ciência de Dados &amp; Big Data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5A580B-EC46-4E34-9B21-9BB2B3F7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0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0491"/>
          </a:xfrm>
        </p:spPr>
        <p:txBody>
          <a:bodyPr/>
          <a:lstStyle/>
          <a:p>
            <a:r>
              <a:rPr lang="pt-BR" dirty="0"/>
              <a:t>Problema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4109"/>
            <a:ext cx="9961418" cy="491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Partindo da contextualização apresentada, seria possível afirmar que:</a:t>
            </a:r>
          </a:p>
          <a:p>
            <a:pPr marL="0" indent="0">
              <a:buNone/>
            </a:pPr>
            <a:endParaRPr lang="pt-BR" sz="2200" dirty="0"/>
          </a:p>
          <a:p>
            <a:r>
              <a:rPr lang="pt-BR" sz="2200" dirty="0"/>
              <a:t>As linguagens interpretadas de script com tipagem fraca tiveram um grande aumento em seu percentual de uso a partir da década de 2010, mais especificamente a partir de 2015, ocasionando em uma queda nas linguagens de programação compiladas com tipagem forte?</a:t>
            </a:r>
          </a:p>
          <a:p>
            <a:endParaRPr lang="pt-BR" sz="2200" dirty="0"/>
          </a:p>
          <a:p>
            <a:r>
              <a:rPr lang="pt-BR" sz="2200" dirty="0"/>
              <a:t>O que esse aumento representa em uma aceitação do mercado por tecnologias que são mais rápidas, versáteis, de rápida curva de aprendizado e menor consumo de processamento computacional?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o projeto foi desenvolvido na linguagem de programação </a:t>
            </a:r>
            <a:r>
              <a:rPr lang="pt-BR" b="1" dirty="0"/>
              <a:t>Python </a:t>
            </a:r>
            <a:r>
              <a:rPr lang="pt-BR" dirty="0"/>
              <a:t>versão </a:t>
            </a:r>
            <a:r>
              <a:rPr lang="pt-BR" b="1" dirty="0"/>
              <a:t>3.7.4</a:t>
            </a:r>
          </a:p>
          <a:p>
            <a:r>
              <a:rPr lang="pt-BR" dirty="0"/>
              <a:t>O ambiente de desenvolvimento foi na ferramenta </a:t>
            </a:r>
            <a:r>
              <a:rPr lang="pt-BR" b="1" dirty="0" err="1"/>
              <a:t>Jupyter</a:t>
            </a:r>
            <a:r>
              <a:rPr lang="pt-BR" b="1" dirty="0"/>
              <a:t> Notebook </a:t>
            </a:r>
            <a:r>
              <a:rPr lang="pt-BR" dirty="0"/>
              <a:t>versão </a:t>
            </a:r>
            <a:r>
              <a:rPr lang="pt-BR" b="1" dirty="0"/>
              <a:t>6.0.1</a:t>
            </a:r>
            <a:r>
              <a:rPr lang="pt-BR" dirty="0"/>
              <a:t>.</a:t>
            </a:r>
          </a:p>
          <a:p>
            <a:r>
              <a:rPr lang="pt-BR" dirty="0"/>
              <a:t>As bibliotecas em Python para análise, tratamento visualização dos dados e criação dos modelos de </a:t>
            </a:r>
            <a:r>
              <a:rPr lang="pt-BR" dirty="0" err="1"/>
              <a:t>Machine</a:t>
            </a:r>
            <a:r>
              <a:rPr lang="pt-BR" dirty="0"/>
              <a:t> Learning utilizadas foram </a:t>
            </a:r>
            <a:r>
              <a:rPr lang="pt-BR" b="1" dirty="0" err="1"/>
              <a:t>NumPy</a:t>
            </a:r>
            <a:r>
              <a:rPr lang="pt-BR" dirty="0"/>
              <a:t>, </a:t>
            </a:r>
            <a:r>
              <a:rPr lang="pt-BR" b="1" dirty="0"/>
              <a:t>Pandas</a:t>
            </a:r>
            <a:r>
              <a:rPr lang="pt-BR" dirty="0"/>
              <a:t>, </a:t>
            </a:r>
            <a:r>
              <a:rPr lang="pt-BR" b="1" dirty="0" err="1"/>
              <a:t>Matplotlib</a:t>
            </a:r>
            <a:r>
              <a:rPr lang="pt-BR" dirty="0"/>
              <a:t>,</a:t>
            </a:r>
            <a:r>
              <a:rPr lang="pt-BR" b="1" dirty="0"/>
              <a:t> </a:t>
            </a:r>
            <a:r>
              <a:rPr lang="pt-BR" b="1" dirty="0" err="1"/>
              <a:t>Seaborn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 err="1"/>
              <a:t>Scikit-Learn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E34982-7258-47E7-8571-A47C41C53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99639"/>
            <a:ext cx="1934029" cy="19340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FEC66EA-0948-4FBD-B254-51BBD9F05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522" y="4321629"/>
            <a:ext cx="2068577" cy="23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1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Coleta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036629" cy="35814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Foram coletados 3 bases de dados:</a:t>
            </a:r>
          </a:p>
          <a:p>
            <a:r>
              <a:rPr lang="pt-BR" dirty="0"/>
              <a:t>Dados do </a:t>
            </a:r>
            <a:r>
              <a:rPr lang="pt-BR" b="1" dirty="0"/>
              <a:t>percentual de uso de linguagens </a:t>
            </a:r>
            <a:r>
              <a:rPr lang="pt-BR" dirty="0"/>
              <a:t>por usuários do </a:t>
            </a:r>
            <a:r>
              <a:rPr lang="pt-BR" b="1" dirty="0"/>
              <a:t>GitHub</a:t>
            </a:r>
            <a:r>
              <a:rPr lang="pt-BR" dirty="0"/>
              <a:t> dos anos de </a:t>
            </a:r>
            <a:r>
              <a:rPr lang="pt-BR" b="1" dirty="0"/>
              <a:t>2004</a:t>
            </a:r>
            <a:r>
              <a:rPr lang="pt-BR" dirty="0"/>
              <a:t> a </a:t>
            </a:r>
            <a:r>
              <a:rPr lang="pt-BR" b="1" dirty="0"/>
              <a:t>2021</a:t>
            </a:r>
            <a:r>
              <a:rPr lang="pt-BR" dirty="0"/>
              <a:t> através da plataforma </a:t>
            </a:r>
            <a:r>
              <a:rPr lang="pt-BR" b="1" dirty="0" err="1"/>
              <a:t>Kaggle</a:t>
            </a:r>
            <a:r>
              <a:rPr lang="pt-BR" dirty="0"/>
              <a:t>.</a:t>
            </a:r>
          </a:p>
          <a:p>
            <a:r>
              <a:rPr lang="pt-BR" dirty="0"/>
              <a:t>Dados do </a:t>
            </a:r>
            <a:r>
              <a:rPr lang="pt-BR" b="1" dirty="0"/>
              <a:t>percentual de uso de linguagens </a:t>
            </a:r>
            <a:r>
              <a:rPr lang="pt-BR" dirty="0"/>
              <a:t>por usuários do </a:t>
            </a:r>
            <a:r>
              <a:rPr lang="pt-BR" b="1" dirty="0"/>
              <a:t>GitHub</a:t>
            </a:r>
            <a:r>
              <a:rPr lang="pt-BR" dirty="0"/>
              <a:t> do ano de </a:t>
            </a:r>
            <a:r>
              <a:rPr lang="pt-BR" b="1" dirty="0"/>
              <a:t>2017</a:t>
            </a:r>
            <a:r>
              <a:rPr lang="pt-BR" dirty="0"/>
              <a:t> através da plataforma </a:t>
            </a:r>
            <a:r>
              <a:rPr lang="pt-BR" b="1" dirty="0" err="1"/>
              <a:t>Kaggle</a:t>
            </a:r>
            <a:r>
              <a:rPr lang="pt-BR" dirty="0"/>
              <a:t>.</a:t>
            </a:r>
          </a:p>
          <a:p>
            <a:r>
              <a:rPr lang="pt-BR" dirty="0"/>
              <a:t>Dados da </a:t>
            </a:r>
            <a:r>
              <a:rPr lang="pt-BR" b="1" dirty="0"/>
              <a:t>quantidade de tópicos e perguntas </a:t>
            </a:r>
            <a:r>
              <a:rPr lang="pt-BR" dirty="0"/>
              <a:t>sobre linguagens por usuários do </a:t>
            </a:r>
            <a:r>
              <a:rPr lang="pt-BR" b="1" dirty="0" err="1"/>
              <a:t>StackOverflow</a:t>
            </a:r>
            <a:r>
              <a:rPr lang="pt-BR" b="1" dirty="0"/>
              <a:t> </a:t>
            </a:r>
            <a:r>
              <a:rPr lang="pt-BR" dirty="0"/>
              <a:t>dos anos de </a:t>
            </a:r>
            <a:r>
              <a:rPr lang="pt-BR" b="1" dirty="0"/>
              <a:t>2008 </a:t>
            </a:r>
            <a:r>
              <a:rPr lang="pt-BR" dirty="0"/>
              <a:t>a </a:t>
            </a:r>
            <a:r>
              <a:rPr lang="pt-BR" b="1" dirty="0"/>
              <a:t>2021 </a:t>
            </a:r>
            <a:r>
              <a:rPr lang="pt-BR" dirty="0"/>
              <a:t>através da plataforma </a:t>
            </a:r>
            <a:r>
              <a:rPr lang="pt-BR" b="1" dirty="0" err="1"/>
              <a:t>StackExchange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CB037E-5FB1-4D7E-A0FE-CB011E8C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5169350"/>
            <a:ext cx="2481943" cy="139609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7322C53-8338-43B3-AAD1-107BF1E2F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86" y="4565953"/>
            <a:ext cx="3904342" cy="26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2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1FF1-A3F9-426B-824F-58B6F32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Processamento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63741-D453-4DBB-8129-8A98927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8726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Foram criados 3 novos </a:t>
            </a:r>
            <a:r>
              <a:rPr lang="pt-BR" dirty="0" err="1"/>
              <a:t>datasets</a:t>
            </a:r>
            <a:r>
              <a:rPr lang="pt-BR" dirty="0"/>
              <a:t> a partir dos 3 originais utilizados para análises de correlação entre variáveis e criação dos modelos de regressão linear. O primeiro foi a partir do </a:t>
            </a:r>
            <a:r>
              <a:rPr lang="pt-BR" dirty="0" err="1"/>
              <a:t>dataset</a:t>
            </a:r>
            <a:r>
              <a:rPr lang="pt-BR" dirty="0"/>
              <a:t> do GitHub de 2004 a 2021: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pic>
        <p:nvPicPr>
          <p:cNvPr id="1026" name="Imagem 1">
            <a:extLst>
              <a:ext uri="{FF2B5EF4-FFF2-40B4-BE49-F238E27FC236}">
                <a16:creationId xmlns:a16="http://schemas.microsoft.com/office/drawing/2014/main" id="{039EED34-C0F8-4699-A696-C5D5BC7F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36" y="2524991"/>
            <a:ext cx="6894800" cy="424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6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9E3A44-0E15-4D42-AF1D-B73842E99C74}"/>
              </a:ext>
            </a:extLst>
          </p:cNvPr>
          <p:cNvSpPr txBox="1">
            <a:spLocks/>
          </p:cNvSpPr>
          <p:nvPr/>
        </p:nvSpPr>
        <p:spPr>
          <a:xfrm>
            <a:off x="1371600" y="1468726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dirty="0"/>
              <a:t>O segundo foi a partir do </a:t>
            </a:r>
            <a:r>
              <a:rPr lang="pt-BR" dirty="0" err="1"/>
              <a:t>dataset</a:t>
            </a:r>
            <a:r>
              <a:rPr lang="pt-BR" dirty="0"/>
              <a:t> do GitHub de 2017: </a:t>
            </a:r>
          </a:p>
          <a:p>
            <a:endParaRPr lang="pt-BR" dirty="0"/>
          </a:p>
        </p:txBody>
      </p:sp>
      <p:pic>
        <p:nvPicPr>
          <p:cNvPr id="3074" name="Imagem 1">
            <a:extLst>
              <a:ext uri="{FF2B5EF4-FFF2-40B4-BE49-F238E27FC236}">
                <a16:creationId xmlns:a16="http://schemas.microsoft.com/office/drawing/2014/main" id="{C93E9130-4418-46EE-8023-5EDB30807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76" y="2209800"/>
            <a:ext cx="8043048" cy="395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552B936-A4CC-411F-BEA4-880D6865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Processamento dos dados</a:t>
            </a:r>
          </a:p>
        </p:txBody>
      </p:sp>
    </p:spTree>
    <p:extLst>
      <p:ext uri="{BB962C8B-B14F-4D97-AF65-F5344CB8AC3E}">
        <p14:creationId xmlns:p14="http://schemas.microsoft.com/office/powerpoint/2010/main" val="221581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729ADEF-79CA-4D4D-836A-4BC5D92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99" y="138545"/>
            <a:ext cx="1321919" cy="112236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34A3913-9B8C-4798-96E6-AACA83C6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7174"/>
            <a:ext cx="9601200" cy="5956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terceiro foi a partir do </a:t>
            </a:r>
            <a:r>
              <a:rPr lang="pt-BR" dirty="0" err="1"/>
              <a:t>dataset</a:t>
            </a:r>
            <a:r>
              <a:rPr lang="pt-BR" dirty="0"/>
              <a:t> do </a:t>
            </a:r>
            <a:r>
              <a:rPr lang="pt-BR" dirty="0" err="1"/>
              <a:t>StackOverflow</a:t>
            </a:r>
            <a:r>
              <a:rPr lang="pt-BR" dirty="0"/>
              <a:t> de 2008 a 2021: </a:t>
            </a:r>
          </a:p>
          <a:p>
            <a:endParaRPr lang="pt-BR" dirty="0"/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A30F4D04-02BB-41A9-A072-7708F4D87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7" y="1870362"/>
            <a:ext cx="6087266" cy="489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EB2E704-A77C-4E97-B8DE-457FB3AF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pt-BR" dirty="0"/>
              <a:t>Processamento dos dados</a:t>
            </a:r>
          </a:p>
        </p:txBody>
      </p:sp>
      <p:pic>
        <p:nvPicPr>
          <p:cNvPr id="2051" name="Imagem 1">
            <a:extLst>
              <a:ext uri="{FF2B5EF4-FFF2-40B4-BE49-F238E27FC236}">
                <a16:creationId xmlns:a16="http://schemas.microsoft.com/office/drawing/2014/main" id="{928FC96E-C827-44DF-91F0-161521CF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48" y="1870361"/>
            <a:ext cx="4970874" cy="176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m 1">
            <a:extLst>
              <a:ext uri="{FF2B5EF4-FFF2-40B4-BE49-F238E27FC236}">
                <a16:creationId xmlns:a16="http://schemas.microsoft.com/office/drawing/2014/main" id="{180B9DAC-AE16-4CB8-A1F5-7348EDE2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48" y="3762894"/>
            <a:ext cx="4970874" cy="299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79449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3456</TotalTime>
  <Words>1020</Words>
  <Application>Microsoft Office PowerPoint</Application>
  <PresentationFormat>Widescreen</PresentationFormat>
  <Paragraphs>151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Franklin Gothic Book</vt:lpstr>
      <vt:lpstr>Cortar</vt:lpstr>
      <vt:lpstr>ANÁLISE SUPERVISIONADA DA ACEITAÇÃO DO USO DE LINGUAGENS DE PROGRAMAÇÃO NOS ÚLTIMOS ANOS COM FOCO EM LINGUAGENS INTERPRETADAS  Victor hugo negrisoli  2022</vt:lpstr>
      <vt:lpstr>Contextualização</vt:lpstr>
      <vt:lpstr>Contextualização</vt:lpstr>
      <vt:lpstr>Problema proposto</vt:lpstr>
      <vt:lpstr>Ferramentas</vt:lpstr>
      <vt:lpstr>Coleta de dados</vt:lpstr>
      <vt:lpstr>Processamento dos dados</vt:lpstr>
      <vt:lpstr>Processamento dos dados</vt:lpstr>
      <vt:lpstr>Processamento dos dados</vt:lpstr>
      <vt:lpstr>Processamento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Criação dos modelos de Machine Learning</vt:lpstr>
      <vt:lpstr>Criação dos modelos de Machine Learning</vt:lpstr>
      <vt:lpstr>Criação dos modelos de Machine Learning</vt:lpstr>
      <vt:lpstr>Criação dos modelos de Machine Learning</vt:lpstr>
      <vt:lpstr>Criação dos modelos de Machine Learning</vt:lpstr>
      <vt:lpstr>Criação dos modelos de Machine Learning</vt:lpstr>
      <vt:lpstr>Criação dos modelos de Machine Learning</vt:lpstr>
      <vt:lpstr>Criação dos modelos de Machine Learning</vt:lpstr>
      <vt:lpstr>Criação dos modelos de Machine Learning</vt:lpstr>
      <vt:lpstr>Interpretação dos resultados</vt:lpstr>
      <vt:lpstr>Interpretação dos resultados</vt:lpstr>
      <vt:lpstr>Interpretação dos resultados</vt:lpstr>
      <vt:lpstr>Interpretação dos resultados</vt:lpstr>
      <vt:lpstr>Interpretação dos resultados</vt:lpstr>
      <vt:lpstr>Obrigado!  Victor hugo negrisoli  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ANÁLISE SUPERVISIONADA DA ACEITAÇÃO DO USO DE LINGUAGENS DE PROGRAMAÇÃO NOS ÚLTIMOS ANOS COM FOCO EM LINGUAGENS INTERPRETADAS </dc:title>
  <dc:creator>LORENZO negrisoli</dc:creator>
  <cp:lastModifiedBy>Victor Hugo Negrisoli</cp:lastModifiedBy>
  <cp:revision>47</cp:revision>
  <dcterms:created xsi:type="dcterms:W3CDTF">2022-01-17T11:16:47Z</dcterms:created>
  <dcterms:modified xsi:type="dcterms:W3CDTF">2022-01-29T00:29:59Z</dcterms:modified>
</cp:coreProperties>
</file>