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294089F-214D-4B83-A702-3ED697EC41C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F029BA-7B3E-43AC-98FF-6495BDD5E54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9D955EC-C12C-41BE-BA3F-63C0BB8F20F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090C1B9-9958-4A52-A2EF-CD331FB6E5F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08A4268-D2E2-4687-8DD0-17F432593AF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0805292-5CBF-4355-9461-B5AEE3C264D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6F51BBD-A718-49E1-BCE7-F3790649319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6F447FC-9684-4553-B342-B9901A648F3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190728D-EE78-41B1-8BAC-BAFAE6F7522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30A817-3F97-4797-97F4-59E43FB208E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EAD9D47-944A-49C5-B6FF-6444ADAC029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D76699C-964E-4BEC-B068-D21788944B6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9734901-F428-4330-9959-246305664AF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70c0"/>
              </a:buClr>
              <a:buFont typeface="Arial"/>
              <a:buChar char="-"/>
            </a:pPr>
            <a:r>
              <a:rPr b="1" lang="en-US" sz="2200" spc="-1" strike="noStrike">
                <a:solidFill>
                  <a:srgbClr val="0070c0"/>
                </a:solidFill>
                <a:latin typeface="Calibri Light"/>
              </a:rPr>
              <a:t>Primary key, Auto increment</a:t>
            </a:r>
            <a:endParaRPr b="0" lang="en-US" sz="2200" spc="-1" strike="noStrike">
              <a:solidFill>
                <a:srgbClr val="000000"/>
              </a:solidFill>
              <a:latin typeface="Calibri"/>
            </a:endParaRPr>
          </a:p>
          <a:p>
            <a:pPr marL="228600" indent="-228600">
              <a:lnSpc>
                <a:spcPct val="90000"/>
              </a:lnSpc>
              <a:spcBef>
                <a:spcPts val="1001"/>
              </a:spcBef>
              <a:buClr>
                <a:srgbClr val="0070c0"/>
              </a:buClr>
              <a:buFont typeface="Arial"/>
              <a:buChar char="-"/>
            </a:pPr>
            <a:r>
              <a:rPr b="1" lang="en-US" sz="2200" spc="-1" strike="noStrike">
                <a:solidFill>
                  <a:srgbClr val="0070c0"/>
                </a:solidFill>
                <a:latin typeface="Calibri Light"/>
              </a:rPr>
              <a:t>1 bảng dùng nhiều lần</a:t>
            </a:r>
            <a:endParaRPr b="0" lang="en-US" sz="2200" spc="-1" strike="noStrike">
              <a:solidFill>
                <a:srgbClr val="000000"/>
              </a:solidFill>
              <a:latin typeface="Calibri"/>
            </a:endParaRPr>
          </a:p>
          <a:p>
            <a:pPr marL="228600" indent="-228600">
              <a:lnSpc>
                <a:spcPct val="90000"/>
              </a:lnSpc>
              <a:spcBef>
                <a:spcPts val="1001"/>
              </a:spcBef>
              <a:buClr>
                <a:srgbClr val="0070c0"/>
              </a:buClr>
              <a:buFont typeface="Arial"/>
              <a:buChar char="-"/>
            </a:pPr>
            <a:r>
              <a:rPr b="1" lang="en-US" sz="2200" spc="-1" strike="noStrike">
                <a:solidFill>
                  <a:srgbClr val="0070c0"/>
                </a:solidFill>
                <a:latin typeface="Calibri Light"/>
              </a:rPr>
              <a:t>Datediff, Chia lấy dư, Concat, Khai báo biến</a:t>
            </a:r>
            <a:endParaRPr b="0" lang="en-US" sz="2200" spc="-1" strike="noStrike">
              <a:solidFill>
                <a:srgbClr val="000000"/>
              </a:solidFill>
              <a:latin typeface="Calibri"/>
            </a:endParaRPr>
          </a:p>
          <a:p>
            <a:pPr marL="228600" indent="-228600">
              <a:lnSpc>
                <a:spcPct val="90000"/>
              </a:lnSpc>
              <a:spcBef>
                <a:spcPts val="1001"/>
              </a:spcBef>
              <a:buClr>
                <a:srgbClr val="0070c0"/>
              </a:buClr>
              <a:buFont typeface="Arial"/>
              <a:buChar char="-"/>
            </a:pPr>
            <a:r>
              <a:rPr b="1" lang="en-US" sz="2200" spc="-1" strike="noStrike">
                <a:solidFill>
                  <a:srgbClr val="0070c0"/>
                </a:solidFill>
                <a:latin typeface="Calibri Light"/>
              </a:rPr>
              <a:t>Update, Delete</a:t>
            </a:r>
            <a:endParaRPr b="0" lang="en-US" sz="2200" spc="-1" strike="noStrike">
              <a:solidFill>
                <a:srgbClr val="000000"/>
              </a:solidFill>
              <a:latin typeface="Calibri"/>
            </a:endParaRPr>
          </a:p>
          <a:p>
            <a:pPr marL="228600" indent="-228600">
              <a:lnSpc>
                <a:spcPct val="90000"/>
              </a:lnSpc>
              <a:spcBef>
                <a:spcPts val="1001"/>
              </a:spcBef>
              <a:buClr>
                <a:srgbClr val="0070c0"/>
              </a:buClr>
              <a:buFont typeface="Arial"/>
              <a:buChar char="-"/>
            </a:pPr>
            <a:r>
              <a:rPr b="1" lang="en-US" sz="2200" spc="-1" strike="noStrike">
                <a:solidFill>
                  <a:srgbClr val="0070c0"/>
                </a:solidFill>
                <a:latin typeface="Calibri Light"/>
              </a:rPr>
              <a:t>Group by</a:t>
            </a:r>
            <a:endParaRPr b="0" lang="en-US" sz="2200" spc="-1" strike="noStrike">
              <a:solidFill>
                <a:srgbClr val="000000"/>
              </a:solidFill>
              <a:latin typeface="Calibri"/>
            </a:endParaRPr>
          </a:p>
        </p:txBody>
      </p:sp>
      <p:sp>
        <p:nvSpPr>
          <p:cNvPr id="42"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Nội Dung</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1" lang="en-US" sz="2200" spc="-1" strike="noStrike">
                <a:solidFill>
                  <a:srgbClr val="0070c0"/>
                </a:solidFill>
                <a:latin typeface="Calibri Light"/>
              </a:rPr>
              <a:t>1. Concat</a:t>
            </a:r>
            <a:endParaRPr b="0" lang="en-US" sz="2200" spc="-1" strike="noStrike">
              <a:solidFill>
                <a:srgbClr val="000000"/>
              </a:solidFill>
              <a:latin typeface="Calibri"/>
            </a:endParaRPr>
          </a:p>
          <a:p>
            <a:pPr>
              <a:lnSpc>
                <a:spcPct val="90000"/>
              </a:lnSpc>
              <a:spcBef>
                <a:spcPts val="1001"/>
              </a:spcBef>
              <a:buNone/>
              <a:tabLst>
                <a:tab algn="l" pos="0"/>
              </a:tabLst>
            </a:pPr>
            <a:r>
              <a:rPr b="0" lang="en-US" sz="2200" spc="-1" strike="noStrike">
                <a:solidFill>
                  <a:srgbClr val="000000"/>
                </a:solidFill>
                <a:latin typeface="Calibri Light"/>
              </a:rPr>
              <a:t>a. Tạo bảng như sau bằng lệnh</a:t>
            </a:r>
            <a:endParaRPr b="0" lang="en-US" sz="2200" spc="-1" strike="noStrike">
              <a:solidFill>
                <a:srgbClr val="000000"/>
              </a:solidFill>
              <a:latin typeface="Calibri"/>
            </a:endParaRPr>
          </a:p>
        </p:txBody>
      </p:sp>
      <p:sp>
        <p:nvSpPr>
          <p:cNvPr id="44"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BTVN Buổi 2</a:t>
            </a:r>
            <a:endParaRPr b="0" lang="en-US" sz="4000" spc="-1" strike="noStrike">
              <a:latin typeface="Arial"/>
            </a:endParaRPr>
          </a:p>
        </p:txBody>
      </p:sp>
      <p:pic>
        <p:nvPicPr>
          <p:cNvPr id="45" name="Picture 1" descr=""/>
          <p:cNvPicPr/>
          <p:nvPr/>
        </p:nvPicPr>
        <p:blipFill>
          <a:blip r:embed="rId1"/>
          <a:stretch/>
        </p:blipFill>
        <p:spPr>
          <a:xfrm>
            <a:off x="914040" y="2729160"/>
            <a:ext cx="5086080" cy="2914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200" spc="-1" strike="noStrike">
                <a:solidFill>
                  <a:srgbClr val="000000"/>
                </a:solidFill>
                <a:latin typeface="Calibri Light"/>
              </a:rPr>
              <a:t>b. Viết câu lệnh lấy dữ liệu như sau</a:t>
            </a:r>
            <a:endParaRPr b="0" lang="en-US" sz="2200" spc="-1" strike="noStrike">
              <a:solidFill>
                <a:srgbClr val="000000"/>
              </a:solidFill>
              <a:latin typeface="Calibri"/>
            </a:endParaRPr>
          </a:p>
        </p:txBody>
      </p:sp>
      <p:sp>
        <p:nvSpPr>
          <p:cNvPr id="47"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BTVN Buổi 2</a:t>
            </a:r>
            <a:endParaRPr b="0" lang="en-US" sz="4000" spc="-1" strike="noStrike">
              <a:latin typeface="Arial"/>
            </a:endParaRPr>
          </a:p>
        </p:txBody>
      </p:sp>
      <p:pic>
        <p:nvPicPr>
          <p:cNvPr id="48" name="Picture 3" descr=""/>
          <p:cNvPicPr/>
          <p:nvPr/>
        </p:nvPicPr>
        <p:blipFill>
          <a:blip r:embed="rId1"/>
          <a:stretch/>
        </p:blipFill>
        <p:spPr>
          <a:xfrm>
            <a:off x="838080" y="2693520"/>
            <a:ext cx="4323960" cy="3038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1" lang="en-US" sz="2200" spc="-1" strike="noStrike">
                <a:solidFill>
                  <a:srgbClr val="0070c0"/>
                </a:solidFill>
                <a:latin typeface="Calibri Light"/>
              </a:rPr>
              <a:t>2. Phép nhân</a:t>
            </a:r>
            <a:endParaRPr b="0" lang="en-US" sz="2200" spc="-1" strike="noStrike">
              <a:solidFill>
                <a:srgbClr val="000000"/>
              </a:solidFill>
              <a:latin typeface="Calibri"/>
            </a:endParaRPr>
          </a:p>
          <a:p>
            <a:pPr>
              <a:lnSpc>
                <a:spcPct val="90000"/>
              </a:lnSpc>
              <a:spcBef>
                <a:spcPts val="1001"/>
              </a:spcBef>
              <a:buNone/>
              <a:tabLst>
                <a:tab algn="l" pos="0"/>
              </a:tabLst>
            </a:pPr>
            <a:r>
              <a:rPr b="0" lang="en-US" sz="2200" spc="-1" strike="noStrike">
                <a:solidFill>
                  <a:srgbClr val="000000"/>
                </a:solidFill>
                <a:latin typeface="Calibri Light"/>
              </a:rPr>
              <a:t>a. Viết câu lệnh tạo dữ liệu như sau</a:t>
            </a:r>
            <a:endParaRPr b="0" lang="en-US" sz="2200" spc="-1" strike="noStrike">
              <a:solidFill>
                <a:srgbClr val="000000"/>
              </a:solidFill>
              <a:latin typeface="Calibri"/>
            </a:endParaRPr>
          </a:p>
        </p:txBody>
      </p:sp>
      <p:sp>
        <p:nvSpPr>
          <p:cNvPr id="50"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BTVN Buổi 2</a:t>
            </a:r>
            <a:endParaRPr b="0" lang="en-US" sz="4000" spc="-1" strike="noStrike">
              <a:latin typeface="Arial"/>
            </a:endParaRPr>
          </a:p>
        </p:txBody>
      </p:sp>
      <p:pic>
        <p:nvPicPr>
          <p:cNvPr id="51" name="Picture 1" descr=""/>
          <p:cNvPicPr/>
          <p:nvPr/>
        </p:nvPicPr>
        <p:blipFill>
          <a:blip r:embed="rId1"/>
          <a:stretch/>
        </p:blipFill>
        <p:spPr>
          <a:xfrm>
            <a:off x="838080" y="2649960"/>
            <a:ext cx="5921640" cy="3312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200" spc="-1" strike="noStrike">
                <a:solidFill>
                  <a:srgbClr val="000000"/>
                </a:solidFill>
                <a:latin typeface="Calibri Light"/>
              </a:rPr>
              <a:t>b. Mỗi nhân viên được tang lương lên gấp đôi, Viết câu lệnh lấy dữ liệu hiển thị thông tin nhân viên, trong đó salary là mức lương mới nhân viên nhận được</a:t>
            </a:r>
            <a:endParaRPr b="0" lang="en-US" sz="2200" spc="-1" strike="noStrike">
              <a:solidFill>
                <a:srgbClr val="000000"/>
              </a:solidFill>
              <a:latin typeface="Calibri"/>
            </a:endParaRPr>
          </a:p>
        </p:txBody>
      </p:sp>
      <p:sp>
        <p:nvSpPr>
          <p:cNvPr id="53"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BTVN Buổi 2</a:t>
            </a:r>
            <a:endParaRPr b="0" lang="en-US" sz="4000" spc="-1" strike="noStrike">
              <a:latin typeface="Arial"/>
            </a:endParaRPr>
          </a:p>
        </p:txBody>
      </p:sp>
      <p:pic>
        <p:nvPicPr>
          <p:cNvPr id="54" name="Picture 1" descr=""/>
          <p:cNvPicPr/>
          <p:nvPr/>
        </p:nvPicPr>
        <p:blipFill>
          <a:blip r:embed="rId1"/>
          <a:stretch/>
        </p:blipFill>
        <p:spPr>
          <a:xfrm>
            <a:off x="1143000" y="3088080"/>
            <a:ext cx="5921640" cy="3312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1" lang="en-US" sz="2200" spc="-1" strike="noStrike">
                <a:solidFill>
                  <a:srgbClr val="0070c0"/>
                </a:solidFill>
                <a:latin typeface="Calibri Light"/>
              </a:rPr>
              <a:t>3. Datediff</a:t>
            </a:r>
            <a:endParaRPr b="0" lang="en-US" sz="2200" spc="-1" strike="noStrike">
              <a:solidFill>
                <a:srgbClr val="000000"/>
              </a:solidFill>
              <a:latin typeface="Calibri"/>
            </a:endParaRPr>
          </a:p>
          <a:p>
            <a:pPr>
              <a:lnSpc>
                <a:spcPct val="90000"/>
              </a:lnSpc>
              <a:spcBef>
                <a:spcPts val="1001"/>
              </a:spcBef>
              <a:buNone/>
              <a:tabLst>
                <a:tab algn="l" pos="0"/>
              </a:tabLst>
            </a:pPr>
            <a:r>
              <a:rPr b="0" lang="en-US" sz="2200" spc="-1" strike="noStrike">
                <a:solidFill>
                  <a:srgbClr val="000000"/>
                </a:solidFill>
                <a:latin typeface="Calibri Light"/>
              </a:rPr>
              <a:t>a. Viết câu lệnh tạo dữ liệu như sau</a:t>
            </a:r>
            <a:endParaRPr b="0" lang="en-US" sz="2200" spc="-1" strike="noStrike">
              <a:solidFill>
                <a:srgbClr val="000000"/>
              </a:solidFill>
              <a:latin typeface="Calibri"/>
            </a:endParaRPr>
          </a:p>
        </p:txBody>
      </p:sp>
      <p:sp>
        <p:nvSpPr>
          <p:cNvPr id="56"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BTVN Buổi 2</a:t>
            </a:r>
            <a:endParaRPr b="0" lang="en-US" sz="4000" spc="-1" strike="noStrike">
              <a:latin typeface="Arial"/>
            </a:endParaRPr>
          </a:p>
        </p:txBody>
      </p:sp>
      <p:pic>
        <p:nvPicPr>
          <p:cNvPr id="57" name="Picture 3" descr=""/>
          <p:cNvPicPr/>
          <p:nvPr/>
        </p:nvPicPr>
        <p:blipFill>
          <a:blip r:embed="rId1"/>
          <a:stretch/>
        </p:blipFill>
        <p:spPr>
          <a:xfrm>
            <a:off x="838080" y="2826720"/>
            <a:ext cx="5238360" cy="2563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200" spc="-1" strike="noStrike">
                <a:solidFill>
                  <a:srgbClr val="000000"/>
                </a:solidFill>
                <a:latin typeface="Calibri Light"/>
              </a:rPr>
              <a:t>b. Viết câu lệnh lấy ra số ngày tính từ ngày sinh nhật đến ngày hôm nay</a:t>
            </a:r>
            <a:endParaRPr b="0" lang="en-US" sz="2200" spc="-1" strike="noStrike">
              <a:solidFill>
                <a:srgbClr val="000000"/>
              </a:solidFill>
              <a:latin typeface="Calibri"/>
            </a:endParaRPr>
          </a:p>
        </p:txBody>
      </p:sp>
      <p:sp>
        <p:nvSpPr>
          <p:cNvPr id="59" name="Title 1"/>
          <p:cNvSpPr/>
          <p:nvPr/>
        </p:nvSpPr>
        <p:spPr>
          <a:xfrm>
            <a:off x="838080" y="365040"/>
            <a:ext cx="10515240" cy="853560"/>
          </a:xfrm>
          <a:prstGeom prst="rect">
            <a:avLst/>
          </a:prstGeom>
          <a:noFill/>
          <a:ln w="0">
            <a:noFill/>
          </a:ln>
        </p:spPr>
        <p:style>
          <a:lnRef idx="0"/>
          <a:fillRef idx="0"/>
          <a:effectRef idx="0"/>
          <a:fontRef idx="minor"/>
        </p:style>
        <p:txBody>
          <a:bodyPr anchor="ctr">
            <a:normAutofit/>
          </a:bodyPr>
          <a:p>
            <a:pPr algn="ctr">
              <a:lnSpc>
                <a:spcPct val="90000"/>
              </a:lnSpc>
              <a:buNone/>
            </a:pPr>
            <a:r>
              <a:rPr b="0" lang="en-US" sz="4000" spc="-1" strike="noStrike">
                <a:solidFill>
                  <a:srgbClr val="0070c0"/>
                </a:solidFill>
                <a:latin typeface="Calibri Light"/>
              </a:rPr>
              <a:t>BTVN Buổi 2</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1316</TotalTime>
  <Application>LibreOffice/7.3.6.2$Linux_X86_64 LibreOffice_project/30$Build-2</Application>
  <AppVersion>15.0000</AppVersion>
  <Words>148</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2022-09-06T02:51:15Z</dcterms:created>
  <dc:creator>chu đạt</dc:creator>
  <dc:description/>
  <dc:language>en-US</dc:language>
  <cp:lastModifiedBy/>
  <dcterms:modified xsi:type="dcterms:W3CDTF">2022-11-23T16:29:33Z</dcterms:modified>
  <cp:revision>83</cp:revision>
  <dc:subject/>
  <dc:title>UPDATE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