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F420-917D-0798-2CB0-DED10EC5B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2C103-B738-5D41-1522-9F7112C8B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20E53-3DED-BBBF-59D5-53472B37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7B6A2-627E-6391-6B89-54424476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EFE7F-2284-255E-F217-34DBCCD1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5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8846-E440-062D-BA14-6DF28982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0A3A5-E733-3D1E-3AF2-AF82FED70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2421B-D906-FDFF-BFD9-2C02FAFC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3A09-A697-57AD-D428-A966BB64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3BD2E-984E-185E-7FD3-2A41F447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3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7A317-D2BE-81D3-19CF-A944F7937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7F6F5-F7C1-4400-E595-FFE107362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55DB7-0D61-B7C3-A5F2-4A88040B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8D45B-7A59-DA4D-861D-2C066DAA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760BF-FE16-54AF-4833-F76F11A6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7076-0966-97F5-1D64-42D55EFF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44D2-7B8B-B822-E2EF-C3095B6A3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23995-6868-FD60-C7E2-4B03BC1B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97ABB-9F68-5AA2-1544-2E063B5F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54C02-ABCA-CF85-5376-BD86704E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242B-56AB-2CB7-E410-A92CCA58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F20F6-2011-E77A-9494-F3D0EAC87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70431-AE9C-8858-AC11-F68CE9E6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29D8-540F-FB1E-E7CF-4FD736AD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E4F36-813B-AC3F-2E92-6C8AF6EE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091E-E215-1F04-E1FF-5F130A1A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325E-2024-8A09-3A04-10A20597A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2B968-7168-4690-2709-B8CEB1FC3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1D7B6-0A1E-0095-089E-B4EB435F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DF386-B8BA-3646-DBD9-8F965828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032A4-09F7-7457-8CD3-D75E4385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5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17B1-166E-A2DB-A240-CF729639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5B6F0-18A9-A5C4-0739-B2A0D6FFB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EB573-F35B-6D0E-1E20-1036DEB70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88E5A-43D8-3B7C-6B65-EA29265B2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FE33C-1A65-CFE6-6AEF-ECD1BA352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51875-0925-FA37-D3F7-A36FC4F3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7C14D-E19C-3E79-9C14-9C879F58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EACC-DAE0-688F-0205-629A2890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6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9B37-E95F-AB51-3A7B-B2A07785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8C680-9160-D604-7380-A5CB233B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1084E-70B6-D92E-C364-95BE5804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1A930-D050-6046-C100-598BC2FE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2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007E9-D8F2-3368-D36D-10A730C3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15EB7-0227-4F67-B9FD-627A9741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B095-2AEF-D1DC-A07C-5F59D03F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3FA8-CDB5-F33F-28C2-785C7A6B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DBC2F-39D5-3C3C-1B7A-26F9C7727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5367A-6932-1B06-D490-BA46BAE09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C544A-9096-736A-6BE5-E8C1804C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44224-121A-873C-2F46-6DD8264C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EF821-FF4E-D96C-A5B7-9EC172AD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0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8855-2A32-2F03-0B8C-B5FD9AFF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FF4EB-8133-398F-2A39-5B61CFAE3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3AEEB-63E1-FA8D-2D56-335299287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6C967-8B27-32C5-FD56-12623D5F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B5673-36E8-C52E-B1A7-7B7F7184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AD558-1DD5-EADF-A512-C8AC29DD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3C54C-3E03-63B4-CA00-BCBF1AF6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7AE40-81C3-C66F-E476-0B7D6CDFA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BBE15-C814-F685-8CF0-80E7BFF1F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14731-2593-4A9D-A3D3-FD019CDEB76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824A1-9BF2-DD56-53FA-4A79FCFDA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C54C7-A443-F368-BC92-F38918DBA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15F84B-15E0-579E-9F29-EC494EDD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200" b="1" smtClean="0">
                <a:solidFill>
                  <a:srgbClr val="0070C0"/>
                </a:solidFill>
                <a:latin typeface="+mj-lt"/>
              </a:rPr>
              <a:t>Update, Delete</a:t>
            </a:r>
          </a:p>
          <a:p>
            <a:pPr>
              <a:buFontTx/>
              <a:buChar char="-"/>
            </a:pPr>
            <a:r>
              <a:rPr lang="en-US" sz="2200" b="1" smtClean="0">
                <a:solidFill>
                  <a:srgbClr val="0070C0"/>
                </a:solidFill>
                <a:latin typeface="+mj-lt"/>
              </a:rPr>
              <a:t>Group by</a:t>
            </a:r>
            <a:endParaRPr lang="en-US" sz="2200" b="1"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solidFill>
                  <a:srgbClr val="0070C0"/>
                </a:solidFill>
              </a:rPr>
              <a:t>Nội Dung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6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15F84B-15E0-579E-9F29-EC494EDD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+mj-lt"/>
              </a:rPr>
              <a:t>UPDATE </a:t>
            </a:r>
            <a:r>
              <a:rPr lang="en-US" sz="2200" dirty="0" err="1">
                <a:latin typeface="+mj-lt"/>
              </a:rPr>
              <a:t>tên_bảng</a:t>
            </a:r>
            <a:endParaRPr lang="en-US" sz="2200" dirty="0">
              <a:latin typeface="+mj-lt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SET cột_1 = giá_trị_1, cột_2 = giá_trị_2, ..., </a:t>
            </a:r>
            <a:r>
              <a:rPr lang="en-US" sz="2200" dirty="0" err="1">
                <a:latin typeface="+mj-lt"/>
              </a:rPr>
              <a:t>cột_n</a:t>
            </a:r>
            <a:r>
              <a:rPr lang="en-US" sz="2200" dirty="0">
                <a:latin typeface="+mj-lt"/>
              </a:rPr>
              <a:t> = </a:t>
            </a:r>
            <a:r>
              <a:rPr lang="en-US" sz="2200" dirty="0" err="1">
                <a:latin typeface="+mj-lt"/>
              </a:rPr>
              <a:t>giá_trị_n</a:t>
            </a:r>
            <a:endParaRPr lang="en-US" sz="2200" dirty="0">
              <a:latin typeface="+mj-lt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WHERE điều_kiện_1 AND/OR điều_kiện_2 ...</a:t>
            </a:r>
          </a:p>
          <a:p>
            <a:pPr marL="0" indent="0">
              <a:buNone/>
            </a:pPr>
            <a:r>
              <a:rPr lang="en-US" sz="2200" dirty="0" err="1">
                <a:latin typeface="+mj-lt"/>
              </a:rPr>
              <a:t>Vd</a:t>
            </a:r>
            <a:r>
              <a:rPr lang="en-US" sz="2200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UPDATE Student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SET name = ‘</a:t>
            </a:r>
            <a:r>
              <a:rPr lang="en-US" sz="2200" dirty="0" err="1">
                <a:latin typeface="+mj-lt"/>
              </a:rPr>
              <a:t>Dat</a:t>
            </a:r>
            <a:r>
              <a:rPr lang="en-US" sz="2200" dirty="0">
                <a:latin typeface="+mj-lt"/>
              </a:rPr>
              <a:t>’, age = 25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WHERE id=1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solidFill>
                  <a:srgbClr val="0070C0"/>
                </a:solidFill>
              </a:rPr>
              <a:t>Update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96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15F84B-15E0-579E-9F29-EC494EDD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 From </a:t>
            </a:r>
            <a:r>
              <a:rPr lang="en-US" dirty="0" err="1"/>
              <a:t>tên_bảng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điều_kiện_1 AND/OR điều_kiện_2 ...</a:t>
            </a:r>
          </a:p>
          <a:p>
            <a:r>
              <a:rPr lang="en-US" dirty="0" err="1"/>
              <a:t>Vd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DELETE From Student</a:t>
            </a:r>
          </a:p>
          <a:p>
            <a:pPr marL="0" indent="0">
              <a:buNone/>
            </a:pPr>
            <a:r>
              <a:rPr lang="en-US" dirty="0"/>
              <a:t>WHERE name = ‘</a:t>
            </a:r>
            <a:r>
              <a:rPr lang="en-US" dirty="0" err="1"/>
              <a:t>Dat</a:t>
            </a:r>
            <a:r>
              <a:rPr lang="en-US" dirty="0"/>
              <a:t>’ or age= 22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solidFill>
                  <a:srgbClr val="0070C0"/>
                </a:solidFill>
              </a:rPr>
              <a:t>Delete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0943C3-5CDB-4077-879C-409DB539E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356422"/>
              </p:ext>
            </p:extLst>
          </p:nvPr>
        </p:nvGraphicFramePr>
        <p:xfrm>
          <a:off x="1323704" y="1825625"/>
          <a:ext cx="9544592" cy="35194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4290">
                  <a:extLst>
                    <a:ext uri="{9D8B030D-6E8A-4147-A177-3AD203B41FA5}">
                      <a16:colId xmlns:a16="http://schemas.microsoft.com/office/drawing/2014/main" val="2867222446"/>
                    </a:ext>
                  </a:extLst>
                </a:gridCol>
                <a:gridCol w="1039471">
                  <a:extLst>
                    <a:ext uri="{9D8B030D-6E8A-4147-A177-3AD203B41FA5}">
                      <a16:colId xmlns:a16="http://schemas.microsoft.com/office/drawing/2014/main" val="4231903600"/>
                    </a:ext>
                  </a:extLst>
                </a:gridCol>
                <a:gridCol w="1990303">
                  <a:extLst>
                    <a:ext uri="{9D8B030D-6E8A-4147-A177-3AD203B41FA5}">
                      <a16:colId xmlns:a16="http://schemas.microsoft.com/office/drawing/2014/main" val="2963901489"/>
                    </a:ext>
                  </a:extLst>
                </a:gridCol>
                <a:gridCol w="6010528">
                  <a:extLst>
                    <a:ext uri="{9D8B030D-6E8A-4147-A177-3AD203B41FA5}">
                      <a16:colId xmlns:a16="http://schemas.microsoft.com/office/drawing/2014/main" val="2598814681"/>
                    </a:ext>
                  </a:extLst>
                </a:gridCol>
              </a:tblGrid>
              <a:tr h="5598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Ý </a:t>
                      </a:r>
                      <a:r>
                        <a:rPr lang="en-US" dirty="0" err="1"/>
                        <a:t>nghĩa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dùng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66002"/>
                  </a:ext>
                </a:extLst>
              </a:tr>
              <a:tr h="5598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tổng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dirty="0"/>
                        <a:t>SELECT SUM(</a:t>
                      </a:r>
                      <a:r>
                        <a:rPr lang="en-US" dirty="0" err="1"/>
                        <a:t>tên_cột</a:t>
                      </a:r>
                      <a:r>
                        <a:rPr lang="en-US" dirty="0"/>
                        <a:t>) | COUNT(</a:t>
                      </a:r>
                      <a:r>
                        <a:rPr lang="en-US" dirty="0" err="1"/>
                        <a:t>tên_cột</a:t>
                      </a:r>
                      <a:r>
                        <a:rPr lang="en-US" dirty="0"/>
                        <a:t>) | AVG(</a:t>
                      </a:r>
                      <a:r>
                        <a:rPr lang="en-US" dirty="0" err="1"/>
                        <a:t>tên_cột</a:t>
                      </a:r>
                      <a:r>
                        <a:rPr lang="en-US" dirty="0"/>
                        <a:t>) | MIN(</a:t>
                      </a:r>
                      <a:r>
                        <a:rPr lang="en-US" dirty="0" err="1"/>
                        <a:t>tên_cột</a:t>
                      </a:r>
                      <a:r>
                        <a:rPr lang="en-US" dirty="0"/>
                        <a:t>) | MAX(</a:t>
                      </a:r>
                      <a:r>
                        <a:rPr lang="en-US" dirty="0" err="1"/>
                        <a:t>tên_cột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tên_bảng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735421"/>
                  </a:ext>
                </a:extLst>
              </a:tr>
              <a:tr h="5598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Đếm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019872"/>
                  </a:ext>
                </a:extLst>
              </a:tr>
              <a:tr h="55982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40869"/>
                  </a:ext>
                </a:extLst>
              </a:tr>
              <a:tr h="55982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nhỏ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nhất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679268"/>
                  </a:ext>
                </a:extLst>
              </a:tr>
              <a:tr h="55982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lớn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nhất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6283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solidFill>
                  <a:srgbClr val="0070C0"/>
                </a:solidFill>
              </a:rPr>
              <a:t>AVG Function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7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7289BB-D8E3-E274-5A49-8DD8EBE3D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648935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829551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133710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228003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75524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9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 Tien </a:t>
                      </a:r>
                      <a:r>
                        <a:rPr lang="en-US" dirty="0" err="1"/>
                        <a:t>Dat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9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Nguyen Van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6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 Thi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184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F7CDCB-C7BA-097D-B7B0-823AAB6E7C8D}"/>
              </a:ext>
            </a:extLst>
          </p:cNvPr>
          <p:cNvSpPr txBox="1"/>
          <p:nvPr/>
        </p:nvSpPr>
        <p:spPr>
          <a:xfrm>
            <a:off x="838200" y="4163627"/>
            <a:ext cx="10515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j-lt"/>
              </a:rPr>
              <a:t>Select Max(Age) as </a:t>
            </a:r>
            <a:r>
              <a:rPr lang="en-US" sz="2200" dirty="0" err="1">
                <a:latin typeface="+mj-lt"/>
              </a:rPr>
              <a:t>Max_Age</a:t>
            </a:r>
            <a:r>
              <a:rPr lang="en-US" sz="2200" dirty="0">
                <a:latin typeface="+mj-lt"/>
              </a:rPr>
              <a:t> from student </a:t>
            </a:r>
          </a:p>
          <a:p>
            <a:endParaRPr lang="en-US" sz="2200" dirty="0">
              <a:latin typeface="+mj-lt"/>
            </a:endParaRPr>
          </a:p>
          <a:p>
            <a:r>
              <a:rPr lang="en-US" sz="2200" dirty="0">
                <a:latin typeface="+mj-lt"/>
              </a:rPr>
              <a:t>Select AVG(Score) as </a:t>
            </a:r>
            <a:r>
              <a:rPr lang="en-US" sz="2200" dirty="0" err="1">
                <a:latin typeface="+mj-lt"/>
              </a:rPr>
              <a:t>Score_Avg</a:t>
            </a:r>
            <a:r>
              <a:rPr lang="en-US" sz="2200" dirty="0">
                <a:latin typeface="+mj-lt"/>
              </a:rPr>
              <a:t> from Student</a:t>
            </a:r>
          </a:p>
          <a:p>
            <a:endParaRPr lang="en-US" sz="2200" dirty="0">
              <a:latin typeface="+mj-lt"/>
            </a:endParaRPr>
          </a:p>
          <a:p>
            <a:r>
              <a:rPr lang="en-US" sz="2200" dirty="0">
                <a:latin typeface="+mj-lt"/>
              </a:rPr>
              <a:t>Select Count(id) as </a:t>
            </a:r>
            <a:r>
              <a:rPr lang="en-US" sz="2200" dirty="0" err="1">
                <a:latin typeface="+mj-lt"/>
              </a:rPr>
              <a:t>number_of_student</a:t>
            </a:r>
            <a:r>
              <a:rPr lang="en-US" sz="2200" dirty="0">
                <a:latin typeface="+mj-lt"/>
              </a:rPr>
              <a:t> from Student where score &gt; 8</a:t>
            </a:r>
          </a:p>
          <a:p>
            <a:endParaRPr lang="en-US" sz="2200" dirty="0">
              <a:latin typeface="+mj-lt"/>
            </a:endParaRPr>
          </a:p>
          <a:p>
            <a:r>
              <a:rPr lang="en-US" sz="2200" dirty="0">
                <a:latin typeface="+mj-lt"/>
              </a:rPr>
              <a:t>Select SUM(Score) from student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solidFill>
                  <a:srgbClr val="0070C0"/>
                </a:solidFill>
              </a:rPr>
              <a:t>Table Student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97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8858-3920-23F0-F2B9-5AA20E7C8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+mj-lt"/>
              </a:rPr>
              <a:t>Ý </a:t>
            </a:r>
            <a:r>
              <a:rPr lang="en-US" sz="2200" dirty="0" err="1">
                <a:latin typeface="+mj-lt"/>
              </a:rPr>
              <a:t>nghĩa</a:t>
            </a:r>
            <a:r>
              <a:rPr lang="en-US" sz="2200" dirty="0">
                <a:latin typeface="+mj-lt"/>
              </a:rPr>
              <a:t>: </a:t>
            </a:r>
            <a:r>
              <a:rPr lang="en-US" sz="2200" dirty="0" err="1">
                <a:latin typeface="+mj-lt"/>
              </a:rPr>
              <a:t>dùng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để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gom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nhóm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các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bản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ghi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có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cùng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giá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trị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thành</a:t>
            </a:r>
            <a:r>
              <a:rPr lang="en-US" sz="2200" dirty="0">
                <a:latin typeface="+mj-lt"/>
              </a:rPr>
              <a:t> 1 </a:t>
            </a:r>
            <a:r>
              <a:rPr lang="en-US" sz="2200" dirty="0" err="1">
                <a:latin typeface="+mj-lt"/>
              </a:rPr>
              <a:t>bản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ghi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duy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nhất</a:t>
            </a:r>
            <a:endParaRPr lang="en-US" sz="2200" dirty="0">
              <a:latin typeface="+mj-lt"/>
            </a:endParaRPr>
          </a:p>
          <a:p>
            <a:pPr marL="0" indent="0">
              <a:buNone/>
            </a:pPr>
            <a:r>
              <a:rPr lang="en-US" sz="2200" dirty="0" err="1">
                <a:latin typeface="+mj-lt"/>
              </a:rPr>
              <a:t>Cách</a:t>
            </a:r>
            <a:r>
              <a:rPr lang="en-US" sz="2200" dirty="0">
                <a:latin typeface="+mj-lt"/>
              </a:rPr>
              <a:t> dung: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SELECT cột_1, cột_2, ..., </a:t>
            </a:r>
            <a:r>
              <a:rPr lang="en-US" sz="2200" dirty="0" err="1">
                <a:latin typeface="+mj-lt"/>
              </a:rPr>
              <a:t>cột_n</a:t>
            </a:r>
            <a:r>
              <a:rPr lang="en-US" sz="2200" dirty="0">
                <a:latin typeface="+mj-lt"/>
              </a:rPr>
              <a:t>, SUM/COUNT/AVG/MIN/MAX(</a:t>
            </a:r>
            <a:r>
              <a:rPr lang="en-US" sz="2200" dirty="0" err="1">
                <a:latin typeface="+mj-lt"/>
              </a:rPr>
              <a:t>tên_cột</a:t>
            </a:r>
            <a:r>
              <a:rPr lang="en-US" sz="22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FROM </a:t>
            </a:r>
            <a:r>
              <a:rPr lang="en-US" sz="2200" dirty="0" err="1">
                <a:latin typeface="+mj-lt"/>
              </a:rPr>
              <a:t>tên_bảng</a:t>
            </a:r>
            <a:endParaRPr lang="en-US" sz="2200" dirty="0">
              <a:latin typeface="+mj-lt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GROUP BY cột_1, cột_2, </a:t>
            </a:r>
            <a:r>
              <a:rPr lang="en-US" sz="2200">
                <a:latin typeface="+mj-lt"/>
              </a:rPr>
              <a:t>..., </a:t>
            </a:r>
            <a:r>
              <a:rPr lang="en-US" sz="2200" smtClean="0">
                <a:latin typeface="+mj-lt"/>
              </a:rPr>
              <a:t>cột_n</a:t>
            </a:r>
            <a:endParaRPr lang="en-US" sz="2200" dirty="0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solidFill>
                  <a:srgbClr val="0070C0"/>
                </a:solidFill>
              </a:rPr>
              <a:t>Group By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49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8858-3920-23F0-F2B9-5AA20E7C8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+mj-lt"/>
              </a:rPr>
              <a:t>Ý </a:t>
            </a:r>
            <a:r>
              <a:rPr lang="en-US" sz="2200" dirty="0" err="1">
                <a:latin typeface="+mj-lt"/>
              </a:rPr>
              <a:t>nghĩa</a:t>
            </a:r>
            <a:r>
              <a:rPr lang="en-US" sz="2200">
                <a:latin typeface="+mj-lt"/>
              </a:rPr>
              <a:t>: </a:t>
            </a:r>
            <a:r>
              <a:rPr lang="en-US" sz="2200" smtClean="0">
                <a:latin typeface="+mj-lt"/>
              </a:rPr>
              <a:t>Dùng để lọc điều kiện khi dùng Group By</a:t>
            </a:r>
            <a:endParaRPr lang="en-US" sz="2200" dirty="0">
              <a:latin typeface="+mj-lt"/>
            </a:endParaRPr>
          </a:p>
          <a:p>
            <a:pPr marL="0" indent="0">
              <a:buNone/>
            </a:pPr>
            <a:r>
              <a:rPr lang="en-US" sz="2200" smtClean="0">
                <a:latin typeface="+mj-lt"/>
              </a:rPr>
              <a:t>Ví dụ:</a:t>
            </a:r>
          </a:p>
          <a:p>
            <a:pPr marL="0" indent="0">
              <a:buNone/>
            </a:pPr>
            <a:r>
              <a:rPr lang="en-US" sz="2200" b="1">
                <a:solidFill>
                  <a:srgbClr val="00B050"/>
                </a:solidFill>
                <a:latin typeface="+mj-lt"/>
              </a:rPr>
              <a:t>CREATE TABLE </a:t>
            </a:r>
            <a:r>
              <a:rPr lang="en-US" sz="2200" b="1" i="1">
                <a:solidFill>
                  <a:schemeClr val="accent2">
                    <a:lumMod val="75000"/>
                  </a:schemeClr>
                </a:solidFill>
                <a:latin typeface="+mj-lt"/>
              </a:rPr>
              <a:t>customer</a:t>
            </a:r>
            <a:r>
              <a:rPr lang="en-US" sz="2200">
                <a:latin typeface="+mj-lt"/>
              </a:rPr>
              <a:t> (</a:t>
            </a:r>
          </a:p>
          <a:p>
            <a:pPr marL="0" indent="0">
              <a:buNone/>
            </a:pPr>
            <a:r>
              <a:rPr lang="en-US" sz="2200">
                <a:latin typeface="+mj-lt"/>
              </a:rPr>
              <a:t>	id INT PRIMARY KEY AUTO_INCREMENT,</a:t>
            </a:r>
          </a:p>
          <a:p>
            <a:pPr marL="0" indent="0">
              <a:buNone/>
            </a:pPr>
            <a:r>
              <a:rPr lang="en-US" sz="2200">
                <a:latin typeface="+mj-lt"/>
              </a:rPr>
              <a:t>	full_name VARCHAR(255),</a:t>
            </a:r>
          </a:p>
          <a:p>
            <a:pPr marL="0" indent="0">
              <a:buNone/>
            </a:pPr>
            <a:r>
              <a:rPr lang="en-US" sz="2200">
                <a:latin typeface="+mj-lt"/>
              </a:rPr>
              <a:t>	age TINYINT,</a:t>
            </a:r>
          </a:p>
          <a:p>
            <a:pPr marL="0" indent="0">
              <a:buNone/>
            </a:pPr>
            <a:r>
              <a:rPr lang="en-US" sz="2200">
                <a:latin typeface="+mj-lt"/>
              </a:rPr>
              <a:t>	country VARCHAR(50)</a:t>
            </a:r>
          </a:p>
          <a:p>
            <a:pPr marL="0" indent="0">
              <a:buNone/>
            </a:pPr>
            <a:r>
              <a:rPr lang="en-US" sz="2200" smtClean="0">
                <a:latin typeface="+mj-lt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  <a:p>
            <a:pPr marL="0" indent="0">
              <a:buNone/>
            </a:pPr>
            <a:r>
              <a:rPr lang="en-US" sz="2200">
                <a:latin typeface="+mj-lt"/>
              </a:rPr>
              <a:t>SELECT country, COUNT(country)</a:t>
            </a:r>
          </a:p>
          <a:p>
            <a:pPr marL="0" indent="0">
              <a:buNone/>
            </a:pPr>
            <a:r>
              <a:rPr lang="en-US" sz="2200">
                <a:latin typeface="+mj-lt"/>
              </a:rPr>
              <a:t>FROM </a:t>
            </a:r>
            <a:r>
              <a:rPr lang="en-US" sz="2200" b="1" i="1">
                <a:solidFill>
                  <a:schemeClr val="accent2">
                    <a:lumMod val="75000"/>
                  </a:schemeClr>
                </a:solidFill>
              </a:rPr>
              <a:t>customer</a:t>
            </a:r>
            <a:endParaRPr lang="en-US" sz="2200">
              <a:latin typeface="+mj-lt"/>
            </a:endParaRPr>
          </a:p>
          <a:p>
            <a:pPr marL="0" indent="0">
              <a:buNone/>
            </a:pPr>
            <a:r>
              <a:rPr lang="en-US" sz="2200">
                <a:latin typeface="+mj-lt"/>
              </a:rPr>
              <a:t>GROUP BY country</a:t>
            </a:r>
          </a:p>
          <a:p>
            <a:pPr marL="0" indent="0">
              <a:buNone/>
            </a:pPr>
            <a:r>
              <a:rPr lang="en-US" sz="2200">
                <a:latin typeface="+mj-lt"/>
              </a:rPr>
              <a:t>HAVING COUNT(country) &gt; 1</a:t>
            </a:r>
            <a:endParaRPr lang="en-US" sz="2200" dirty="0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4E5C37-E3F2-C97C-3EF7-B5249C3EF0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solidFill>
                  <a:srgbClr val="0070C0"/>
                </a:solidFill>
              </a:rPr>
              <a:t>Having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0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240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</dc:title>
  <dc:creator>chu đạt</dc:creator>
  <cp:lastModifiedBy>HP</cp:lastModifiedBy>
  <cp:revision>101</cp:revision>
  <dcterms:created xsi:type="dcterms:W3CDTF">2022-09-06T02:51:15Z</dcterms:created>
  <dcterms:modified xsi:type="dcterms:W3CDTF">2022-11-24T11:56:49Z</dcterms:modified>
</cp:coreProperties>
</file>