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80" r:id="rId6"/>
    <p:sldId id="281" r:id="rId7"/>
    <p:sldId id="283" r:id="rId8"/>
    <p:sldId id="259" r:id="rId9"/>
    <p:sldId id="260" r:id="rId10"/>
    <p:sldId id="279" r:id="rId11"/>
    <p:sldId id="261" r:id="rId12"/>
    <p:sldId id="262" r:id="rId13"/>
    <p:sldId id="282" r:id="rId14"/>
    <p:sldId id="267" r:id="rId15"/>
    <p:sldId id="268" r:id="rId16"/>
    <p:sldId id="278" r:id="rId17"/>
    <p:sldId id="266" r:id="rId18"/>
    <p:sldId id="270" r:id="rId19"/>
    <p:sldId id="272" r:id="rId20"/>
    <p:sldId id="271" r:id="rId21"/>
    <p:sldId id="273" r:id="rId22"/>
    <p:sldId id="275" r:id="rId23"/>
    <p:sldId id="276" r:id="rId24"/>
    <p:sldId id="27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D4532-4190-B41A-CE03-F10B09097C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KT-15p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7E2D6-B5A7-F455-F60F-39175C4E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Bảng 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nha_cung_cap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ma_nha_cung_cap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ten_nha_cung_cap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dia_chi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phone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Bảng 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nhan_vien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ma_nhan_vien (số, tự tăng)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ten_nhan_vien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chuc_vu, score (Điểm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chuyên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cần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Salary</a:t>
            </a:r>
          </a:p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Bảng 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thuoc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_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thuoc,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_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thuoc,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don_vi_tin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_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luong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Bảng 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hoa_don_nhap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(Hóa đơn nhập</a:t>
            </a:r>
            <a:r>
              <a:rPr lang="vi-VN" sz="2400">
                <a:latin typeface="Calibri Light" panose="020F0302020204030204" pitchFamily="34" charset="0"/>
                <a:cs typeface="Calibri Light" panose="020F0302020204030204" pitchFamily="34" charset="0"/>
              </a:rPr>
              <a:t>): 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ma_hoa_don_nhap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MaNCC (Mã nhà cung cấp), MaNV (Mã nhân viên), Ngaynhap (Ngày nhập) - mặc định là ngày hiện hành của hệ thống.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Bảng 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chi_tiet_</a:t>
            </a: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hoa_don_nhap</a:t>
            </a:r>
            <a:r>
              <a:rPr lang="vi-VN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(Chi tiết hóa đơn nhập): MaHDN (Mã hóa đơn nhập), Mathuoc (Mã thuốc), SLnhap (Số lượng nhập), DGnhap (Đơn giá nhập).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14B-33D9-0DE5-810A-0F8ECCC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BT: 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1-N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4A9-99F8-489B-AFE4-19C98AF1394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latin typeface="+mj-lt"/>
              </a:rPr>
              <a:t>Khoa(id, makhoa </a:t>
            </a:r>
            <a:r>
              <a:rPr lang="en-US">
                <a:latin typeface="+mj-lt"/>
              </a:rPr>
              <a:t>char(10), tenkhoa char(30), dienthoai char(10</a:t>
            </a:r>
            <a:r>
              <a:rPr lang="en-US" smtClean="0">
                <a:latin typeface="+mj-lt"/>
              </a:rPr>
              <a:t>))</a:t>
            </a:r>
          </a:p>
          <a:p>
            <a:r>
              <a:rPr lang="en-US" smtClean="0">
                <a:latin typeface="+mj-lt"/>
              </a:rPr>
              <a:t>SinhVien(id, masv </a:t>
            </a:r>
            <a:r>
              <a:rPr lang="en-US">
                <a:latin typeface="+mj-lt"/>
              </a:rPr>
              <a:t>int, hotensv char(30), makhoa char(10), namsinh int, quequan char(30</a:t>
            </a:r>
            <a:r>
              <a:rPr lang="en-US" smtClean="0">
                <a:latin typeface="+mj-lt"/>
              </a:rPr>
              <a:t>))</a:t>
            </a:r>
          </a:p>
          <a:p>
            <a:r>
              <a:rPr lang="en-US" smtClean="0">
                <a:latin typeface="+mj-lt"/>
              </a:rPr>
              <a:t>H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ãy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đưa ra thông tin gồm mã số, họ tên và tên khoa của tất cả các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sinh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endParaRPr lang="en-US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Sử dụng lệnh SQL để xuất ra thông tin về những sinh viên chưa </a:t>
            </a:r>
            <a:r>
              <a:rPr lang="en-US" smtClean="0">
                <a:latin typeface="+mj-lt"/>
              </a:rPr>
              <a:t>được gán vào 1 khoa xác định</a:t>
            </a:r>
          </a:p>
          <a:p>
            <a:r>
              <a:rPr lang="en-US" smtClean="0">
                <a:latin typeface="+mj-lt"/>
              </a:rPr>
              <a:t>Sử </a:t>
            </a:r>
            <a:r>
              <a:rPr lang="en-US">
                <a:latin typeface="+mj-lt"/>
              </a:rPr>
              <a:t>dụng câu lệnh SQL xuất ra danh sách gồm Mã số, Họ tên và Tuổi của các sinh viên khoa ‘TOAN</a:t>
            </a:r>
            <a:r>
              <a:rPr lang="en-US" smtClean="0">
                <a:latin typeface="+mj-lt"/>
              </a:rPr>
              <a:t>’?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241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9486-B884-D986-B35E-FF42F99D0D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67D2-529C-7CF4-9348-6D1CF307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tới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bẩn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B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Vd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tướng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hữu</a:t>
            </a:r>
            <a:r>
              <a:rPr lang="en-US" dirty="0">
                <a:latin typeface="+mj-lt"/>
              </a:rPr>
              <a:t> =]]</a:t>
            </a:r>
          </a:p>
        </p:txBody>
      </p:sp>
    </p:spTree>
    <p:extLst>
      <p:ext uri="{BB962C8B-B14F-4D97-AF65-F5344CB8AC3E}">
        <p14:creationId xmlns:p14="http://schemas.microsoft.com/office/powerpoint/2010/main" val="31479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D48-D7AA-1344-9571-0C84A65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6519-3577-701D-0EB2-4EE56C1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</a:t>
            </a:r>
            <a:r>
              <a:rPr lang="en-US" b="1"/>
              <a:t>account</a:t>
            </a:r>
            <a:r>
              <a:rPr lang="en-US"/>
              <a:t> (</a:t>
            </a:r>
          </a:p>
          <a:p>
            <a:pPr marL="0" indent="0">
              <a:buNone/>
            </a:pPr>
            <a:r>
              <a:rPr lang="en-US"/>
              <a:t>    id </a:t>
            </a:r>
            <a:r>
              <a:rPr lang="en-US" b="1"/>
              <a:t>INT</a:t>
            </a:r>
            <a:r>
              <a:rPr lang="en-US"/>
              <a:t> </a:t>
            </a:r>
            <a:r>
              <a:rPr lang="en-US" b="1"/>
              <a:t>PRIMARY</a:t>
            </a:r>
            <a:r>
              <a:rPr lang="en-US"/>
              <a:t> </a:t>
            </a:r>
            <a:r>
              <a:rPr lang="en-US" b="1"/>
              <a:t>KEY</a:t>
            </a:r>
            <a:r>
              <a:rPr lang="en-US"/>
              <a:t> </a:t>
            </a:r>
            <a:r>
              <a:rPr lang="en-US" b="1"/>
              <a:t>AUTO_INCREMENT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username </a:t>
            </a:r>
            <a:r>
              <a:rPr lang="en-US" b="1"/>
              <a:t>VARCHAR</a:t>
            </a:r>
            <a:r>
              <a:rPr lang="en-US"/>
              <a:t>(100),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password</a:t>
            </a:r>
            <a:r>
              <a:rPr lang="en-US"/>
              <a:t> </a:t>
            </a:r>
            <a:r>
              <a:rPr lang="en-US" b="1"/>
              <a:t>VARCHAR</a:t>
            </a:r>
            <a:r>
              <a:rPr lang="en-US"/>
              <a:t>(100),</a:t>
            </a:r>
          </a:p>
          <a:p>
            <a:pPr marL="0" indent="0">
              <a:buNone/>
            </a:pPr>
            <a:r>
              <a:rPr lang="en-US"/>
              <a:t>    full_name </a:t>
            </a:r>
            <a:r>
              <a:rPr lang="en-US" b="1"/>
              <a:t>VARCHAR</a:t>
            </a:r>
            <a:r>
              <a:rPr lang="en-US"/>
              <a:t>(100)</a:t>
            </a:r>
          </a:p>
          <a:p>
            <a:pPr marL="0" indent="0">
              <a:buNone/>
            </a:pPr>
            <a:r>
              <a:rPr lang="en-US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address (</a:t>
            </a:r>
          </a:p>
          <a:p>
            <a:pPr marL="0" indent="0">
              <a:buNone/>
            </a:pPr>
            <a:r>
              <a:rPr lang="en-US"/>
              <a:t>    id </a:t>
            </a:r>
            <a:r>
              <a:rPr lang="en-US" b="1"/>
              <a:t>INT</a:t>
            </a:r>
            <a:r>
              <a:rPr lang="en-US"/>
              <a:t> </a:t>
            </a:r>
            <a:r>
              <a:rPr lang="en-US" b="1"/>
              <a:t>PRIMARY</a:t>
            </a:r>
            <a:r>
              <a:rPr lang="en-US"/>
              <a:t> </a:t>
            </a:r>
            <a:r>
              <a:rPr lang="en-US" b="1"/>
              <a:t>KEY</a:t>
            </a:r>
            <a:r>
              <a:rPr lang="en-US"/>
              <a:t> </a:t>
            </a:r>
            <a:r>
              <a:rPr lang="en-US" b="1"/>
              <a:t>AUTO_INCREMENT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address </a:t>
            </a:r>
            <a:r>
              <a:rPr lang="en-US" b="1"/>
              <a:t>VARCHAR</a:t>
            </a:r>
            <a:r>
              <a:rPr lang="en-US"/>
              <a:t>(100),</a:t>
            </a:r>
          </a:p>
          <a:p>
            <a:pPr marL="0" indent="0">
              <a:buNone/>
            </a:pPr>
            <a:r>
              <a:rPr lang="en-US"/>
              <a:t>    country </a:t>
            </a:r>
            <a:r>
              <a:rPr lang="en-US" b="1"/>
              <a:t>VARCHAR</a:t>
            </a:r>
            <a:r>
              <a:rPr lang="en-US"/>
              <a:t>(100)</a:t>
            </a:r>
          </a:p>
          <a:p>
            <a:pPr marL="0" indent="0">
              <a:buNone/>
            </a:pPr>
            <a:r>
              <a:rPr lang="en-US" smtClean="0"/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D48-D7AA-1344-9571-0C84A65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6519-3577-701D-0EB2-4EE56C1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account_address (</a:t>
            </a:r>
          </a:p>
          <a:p>
            <a:pPr marL="0" indent="0">
              <a:buNone/>
            </a:pPr>
            <a:r>
              <a:rPr lang="en-US"/>
              <a:t>    account_id </a:t>
            </a:r>
            <a:r>
              <a:rPr lang="en-US" b="1"/>
              <a:t>INT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address_id </a:t>
            </a:r>
            <a:r>
              <a:rPr lang="en-US" b="1"/>
              <a:t>INT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FOREIGN</a:t>
            </a:r>
            <a:r>
              <a:rPr lang="en-US"/>
              <a:t> </a:t>
            </a:r>
            <a:r>
              <a:rPr lang="en-US" b="1"/>
              <a:t>KEY</a:t>
            </a:r>
            <a:r>
              <a:rPr lang="en-US"/>
              <a:t> (account_id) </a:t>
            </a:r>
            <a:r>
              <a:rPr lang="en-US" b="1"/>
              <a:t>REFERENCES</a:t>
            </a:r>
            <a:r>
              <a:rPr lang="en-US"/>
              <a:t> </a:t>
            </a:r>
            <a:r>
              <a:rPr lang="en-US" b="1"/>
              <a:t>account</a:t>
            </a:r>
            <a:r>
              <a:rPr lang="en-US"/>
              <a:t>(id),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FOREIGN</a:t>
            </a:r>
            <a:r>
              <a:rPr lang="en-US"/>
              <a:t> </a:t>
            </a:r>
            <a:r>
              <a:rPr lang="en-US" b="1"/>
              <a:t>KEY</a:t>
            </a:r>
            <a:r>
              <a:rPr lang="en-US"/>
              <a:t> (address_id) </a:t>
            </a:r>
            <a:r>
              <a:rPr lang="en-US" b="1"/>
              <a:t>REFERENCES</a:t>
            </a:r>
            <a:r>
              <a:rPr lang="en-US"/>
              <a:t> address(id)</a:t>
            </a:r>
          </a:p>
          <a:p>
            <a:pPr marL="0" indent="0">
              <a:buNone/>
            </a:pPr>
            <a:r>
              <a:rPr lang="en-US" smtClean="0"/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E61-3749-052B-F589-8A2670F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tập</a:t>
            </a:r>
            <a:r>
              <a:rPr lang="en-US" dirty="0">
                <a:solidFill>
                  <a:srgbClr val="0070C0"/>
                </a:solidFill>
              </a:rPr>
              <a:t>- LOL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CC3-08CE-F930-8769-7A7AFD7084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CSDL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(Skin)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game LOL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Tạo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(Skin): id, name</a:t>
            </a:r>
            <a:r>
              <a:rPr lang="en-US">
                <a:latin typeface="+mj-lt"/>
              </a:rPr>
              <a:t>, price, </a:t>
            </a:r>
            <a:r>
              <a:rPr lang="en-US" smtClean="0">
                <a:latin typeface="+mj-lt"/>
              </a:rPr>
              <a:t>created_at(ngày </a:t>
            </a:r>
            <a:r>
              <a:rPr lang="en-US">
                <a:latin typeface="+mj-lt"/>
              </a:rPr>
              <a:t>tạo ra 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tướng</a:t>
            </a:r>
            <a:r>
              <a:rPr lang="en-US" dirty="0">
                <a:latin typeface="+mj-lt"/>
              </a:rPr>
              <a:t> (figure): id, name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position ()?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mtClean="0">
                <a:latin typeface="+mj-lt"/>
              </a:rPr>
              <a:t>NOTE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hữu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nhiều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trang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mỗi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trang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vị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tướng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408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768B-78EE-6179-5EF0-9F3B2EB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1906-3575-14F4-57B7-D360C364C92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+mj-lt"/>
              </a:rPr>
              <a:t>- Tạo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, </a:t>
            </a:r>
            <a:r>
              <a:rPr lang="en-US" err="1">
                <a:latin typeface="+mj-lt"/>
              </a:rPr>
              <a:t>khóa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ngoại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mtClean="0">
                <a:latin typeface="+mj-lt"/>
              </a:rPr>
              <a:t>- Tạo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5 records( 5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lệnh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insert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9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0B1-2ED9-9423-693D-3CECE940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tập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F51-5E92-F3BF-DEB2-66D35F50904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+mj-lt"/>
              </a:rPr>
              <a:t>Dựa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LOL </a:t>
            </a:r>
            <a:r>
              <a:rPr lang="en-US" dirty="0" err="1">
                <a:latin typeface="+mj-lt"/>
              </a:rPr>
              <a:t>vừa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rồi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hãy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  <a:p>
            <a:r>
              <a:rPr lang="en-US">
                <a:latin typeface="+mj-lt"/>
              </a:rPr>
              <a:t>Hiển thị thông tin về các vị tướng và các dòng trang phục của các vị tướng ấy</a:t>
            </a:r>
          </a:p>
          <a:p>
            <a:r>
              <a:rPr lang="en-US">
                <a:latin typeface="+mj-lt"/>
              </a:rPr>
              <a:t>Hiển thị thông tin về các </a:t>
            </a:r>
            <a:r>
              <a:rPr lang="en-US" smtClean="0">
                <a:latin typeface="+mj-lt"/>
              </a:rPr>
              <a:t>các </a:t>
            </a:r>
            <a:r>
              <a:rPr lang="en-US">
                <a:latin typeface="+mj-lt"/>
              </a:rPr>
              <a:t>dòng trang </a:t>
            </a:r>
            <a:r>
              <a:rPr lang="en-US" smtClean="0">
                <a:latin typeface="+mj-lt"/>
              </a:rPr>
              <a:t>phục và các vị tướng dùng trang phục ấy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89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ACF-768A-6FD8-6BBB-DA0632869B0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93D-5B0A-E7C2-4DE5-961D73EF6EE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câu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(Primary key – foreign key)</a:t>
            </a:r>
          </a:p>
          <a:p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Join: Inner Join, Right Join, Left Join, Full </a:t>
            </a:r>
            <a:r>
              <a:rPr lang="en-US">
                <a:latin typeface="+mj-lt"/>
              </a:rPr>
              <a:t>outer </a:t>
            </a:r>
            <a:r>
              <a:rPr lang="en-US" smtClean="0">
                <a:latin typeface="+mj-lt"/>
              </a:rPr>
              <a:t>join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37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B82-F51C-8A06-D969-411603E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F2-B8BA-800A-3895-6C1FE1A3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join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2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Cú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: 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SELECT </a:t>
            </a:r>
            <a:r>
              <a:rPr lang="en-US" sz="2800" b="0" i="0" dirty="0" err="1">
                <a:solidFill>
                  <a:srgbClr val="C00000"/>
                </a:solidFill>
                <a:effectLst/>
                <a:latin typeface="+mj-lt"/>
              </a:rPr>
              <a:t>column_name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(s)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FROM table1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INNER JOIN table2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ON table1.column_name = table2.column_name;</a:t>
            </a:r>
          </a:p>
          <a:p>
            <a:r>
              <a:rPr lang="en-US" dirty="0">
                <a:latin typeface="+mj-lt"/>
              </a:rPr>
              <a:t>NOTE: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‘Inner Join’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‘Join’,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14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A7B-4350-4966-C944-65F5A8F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Ví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</a:t>
            </a:r>
            <a:r>
              <a:rPr lang="en-US" dirty="0">
                <a:solidFill>
                  <a:srgbClr val="0070C0"/>
                </a:solidFill>
              </a:rPr>
              <a:t>: Inner Join - LOL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92DFA0-5F81-ED3B-BFE4-D408F8FD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SELECT f.name, cl.name, </a:t>
            </a:r>
            <a:r>
              <a:rPr lang="en-US" dirty="0" err="1">
                <a:latin typeface="+mj-lt"/>
              </a:rPr>
              <a:t>cl.create_at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cl.day_buy</a:t>
            </a:r>
            <a:r>
              <a:rPr lang="en-US" dirty="0">
                <a:latin typeface="+mj-lt"/>
              </a:rPr>
              <a:t> FROM </a:t>
            </a:r>
            <a:r>
              <a:rPr lang="en-US" dirty="0" err="1">
                <a:latin typeface="+mj-lt"/>
              </a:rPr>
              <a:t>fingure</a:t>
            </a:r>
            <a:r>
              <a:rPr lang="en-US" dirty="0">
                <a:latin typeface="+mj-lt"/>
              </a:rPr>
              <a:t> f </a:t>
            </a:r>
          </a:p>
          <a:p>
            <a:r>
              <a:rPr lang="en-US" dirty="0">
                <a:latin typeface="+mj-lt"/>
              </a:rPr>
              <a:t>JOIN </a:t>
            </a:r>
            <a:r>
              <a:rPr lang="en-US" dirty="0" err="1">
                <a:latin typeface="+mj-lt"/>
              </a:rPr>
              <a:t>costume_line_fingure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cf</a:t>
            </a:r>
            <a:r>
              <a:rPr lang="en-US" dirty="0">
                <a:latin typeface="+mj-lt"/>
              </a:rPr>
              <a:t> on f.id= </a:t>
            </a:r>
            <a:r>
              <a:rPr lang="en-US" dirty="0" err="1">
                <a:latin typeface="+mj-lt"/>
              </a:rPr>
              <a:t>cf.fingure_id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JOIN </a:t>
            </a:r>
            <a:r>
              <a:rPr lang="en-US" dirty="0" err="1">
                <a:latin typeface="+mj-lt"/>
              </a:rPr>
              <a:t>costume_line</a:t>
            </a:r>
            <a:r>
              <a:rPr lang="en-US" dirty="0">
                <a:latin typeface="+mj-lt"/>
              </a:rPr>
              <a:t> cl on cl.id = </a:t>
            </a:r>
            <a:r>
              <a:rPr lang="en-US" dirty="0" err="1">
                <a:latin typeface="+mj-lt"/>
              </a:rPr>
              <a:t>cf.costume_line_id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6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1D3-0AC1-7178-D3BF-801436DF9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latin typeface="+mj-lt"/>
              </a:rPr>
              <a:t>- Mỗi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insert 5 records (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câu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-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Thực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hiện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update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Lương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cho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nhân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viên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có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điểm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chuyên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&gt;=90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smtClean="0">
                <a:latin typeface="+mj-lt"/>
              </a:rPr>
              <a:t>Tìm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ở HN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-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Tìm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tất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cả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các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nhân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viên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có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chức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vụ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là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quản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lý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và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có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lương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&gt;=15tr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smtClean="0">
                <a:latin typeface="+mj-lt"/>
              </a:rPr>
              <a:t>Đếm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cửa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h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à</a:t>
            </a:r>
            <a:r>
              <a:rPr lang="en-US" smtClean="0">
                <a:latin typeface="+mj-lt"/>
              </a:rPr>
              <a:t>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/>
              <a:t>- </a:t>
            </a:r>
            <a:r>
              <a:rPr lang="en-US" smtClean="0">
                <a:latin typeface="+mj-lt"/>
              </a:rPr>
              <a:t>Tìm </a:t>
            </a:r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đắt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/>
              <a:t>- </a:t>
            </a:r>
            <a:r>
              <a:rPr lang="en-US" smtClean="0">
                <a:latin typeface="+mj-lt"/>
              </a:rPr>
              <a:t>Tính </a:t>
            </a:r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chuyên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lương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phải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trả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tháng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-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Thực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hiện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update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chức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vụ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cho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các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nhân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viên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có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chữ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‘ng’ </a:t>
            </a:r>
            <a:r>
              <a:rPr lang="en-US" err="1">
                <a:solidFill>
                  <a:srgbClr val="00B050"/>
                </a:solidFill>
                <a:latin typeface="+mj-lt"/>
              </a:rPr>
              <a:t>trong</a:t>
            </a:r>
            <a:r>
              <a:rPr lang="en-US">
                <a:solidFill>
                  <a:srgbClr val="00B050"/>
                </a:solidFill>
                <a:latin typeface="+mj-lt"/>
              </a:rPr>
              <a:t>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tên thành chức vụ quản lý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90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records(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)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chấp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nhận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giá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trị</a:t>
            </a:r>
            <a:r>
              <a:rPr lang="en-US" b="1" i="1" dirty="0">
                <a:latin typeface="+mj-lt"/>
              </a:rPr>
              <a:t> null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k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phù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hợp</a:t>
            </a:r>
          </a:p>
          <a:p>
            <a:r>
              <a:rPr lang="en-US" smtClean="0">
                <a:latin typeface="+mj-lt"/>
              </a:rPr>
              <a:t>Sử dụng từ khoá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LEFT JOIN</a:t>
            </a:r>
            <a:endParaRPr lang="en-US" dirty="0">
              <a:solidFill>
                <a:srgbClr val="00B050"/>
              </a:solidFill>
              <a:latin typeface="+mj-lt"/>
            </a:endParaRPr>
          </a:p>
          <a:p>
            <a:r>
              <a:rPr lang="en-US" smtClean="0">
                <a:latin typeface="+mj-lt"/>
              </a:rPr>
              <a:t>Ví dụ (Dùng trong folder\data.sql)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SELECT</a:t>
            </a:r>
            <a:r>
              <a:rPr lang="en-US"/>
              <a:t> CustomerName, ContactName, OrderDate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FROM</a:t>
            </a:r>
          </a:p>
          <a:p>
            <a:pPr marL="0" indent="0">
              <a:buNone/>
            </a:pPr>
            <a:r>
              <a:rPr lang="en-US"/>
              <a:t>customer </a:t>
            </a:r>
            <a:r>
              <a:rPr lang="en-US" b="1">
                <a:solidFill>
                  <a:srgbClr val="00B050"/>
                </a:solidFill>
              </a:rPr>
              <a:t>LEFT</a:t>
            </a:r>
            <a:r>
              <a:rPr lang="en-US"/>
              <a:t> </a:t>
            </a:r>
            <a:r>
              <a:rPr lang="en-US" b="1">
                <a:solidFill>
                  <a:srgbClr val="00B050"/>
                </a:solidFill>
              </a:rPr>
              <a:t>JOIN</a:t>
            </a:r>
            <a:r>
              <a:rPr lang="en-US"/>
              <a:t> orders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ON</a:t>
            </a:r>
            <a:r>
              <a:rPr lang="en-US"/>
              <a:t> customer.CustomerID = orders.CustomerID</a:t>
            </a:r>
          </a:p>
        </p:txBody>
      </p:sp>
    </p:spTree>
    <p:extLst>
      <p:ext uri="{BB962C8B-B14F-4D97-AF65-F5344CB8AC3E}">
        <p14:creationId xmlns:p14="http://schemas.microsoft.com/office/powerpoint/2010/main" val="199146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records(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)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chấp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nhận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giá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trị</a:t>
            </a:r>
            <a:r>
              <a:rPr lang="en-US" b="1" i="1" dirty="0">
                <a:latin typeface="+mj-lt"/>
              </a:rPr>
              <a:t> null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k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endParaRPr lang="en-US" dirty="0">
              <a:latin typeface="+mj-lt"/>
            </a:endParaRPr>
          </a:p>
          <a:p>
            <a:r>
              <a:rPr lang="en-US"/>
              <a:t>Sử dụng từ khoá </a:t>
            </a:r>
            <a:r>
              <a:rPr lang="en-US" smtClean="0">
                <a:solidFill>
                  <a:srgbClr val="00B050"/>
                </a:solidFill>
              </a:rPr>
              <a:t>RIGHT </a:t>
            </a:r>
            <a:r>
              <a:rPr lang="en-US">
                <a:solidFill>
                  <a:srgbClr val="00B050"/>
                </a:solidFill>
              </a:rPr>
              <a:t>JOIN</a:t>
            </a:r>
          </a:p>
          <a:p>
            <a:r>
              <a:rPr lang="en-US"/>
              <a:t>Ví dụ (Dùng trong folder\data.sql)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SELECT</a:t>
            </a:r>
            <a:r>
              <a:rPr lang="en-US"/>
              <a:t> CustomerName, ContactName, OrderDate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FROM</a:t>
            </a:r>
          </a:p>
          <a:p>
            <a:pPr marL="0" indent="0">
              <a:buNone/>
            </a:pPr>
            <a:r>
              <a:rPr lang="en-US"/>
              <a:t>customer </a:t>
            </a:r>
            <a:r>
              <a:rPr lang="en-US">
                <a:solidFill>
                  <a:srgbClr val="00B050"/>
                </a:solidFill>
              </a:rPr>
              <a:t>RIGHT</a:t>
            </a:r>
            <a:r>
              <a:rPr lang="en-US" smtClean="0"/>
              <a:t> </a:t>
            </a:r>
            <a:r>
              <a:rPr lang="en-US" b="1">
                <a:solidFill>
                  <a:srgbClr val="00B050"/>
                </a:solidFill>
              </a:rPr>
              <a:t>JOIN</a:t>
            </a:r>
            <a:r>
              <a:rPr lang="en-US"/>
              <a:t> orders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ON</a:t>
            </a:r>
            <a:r>
              <a:rPr lang="en-US"/>
              <a:t> customer.CustomerID = orders.CustomerID</a:t>
            </a:r>
          </a:p>
        </p:txBody>
      </p:sp>
    </p:spTree>
    <p:extLst>
      <p:ext uri="{BB962C8B-B14F-4D97-AF65-F5344CB8AC3E}">
        <p14:creationId xmlns:p14="http://schemas.microsoft.com/office/powerpoint/2010/main" val="292749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642-65D5-B8B5-CF8C-414405E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tập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3DD-76E4-644C-4417-613EA6AE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+mj-lt"/>
              </a:rPr>
              <a:t>Thầy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muốn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techmaster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DB:</a:t>
            </a:r>
          </a:p>
          <a:p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DB: </a:t>
            </a:r>
            <a:r>
              <a:rPr lang="en-US" dirty="0" err="1">
                <a:latin typeface="+mj-lt"/>
              </a:rPr>
              <a:t>TechmasterSystem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Blog(id, title, description, </a:t>
            </a:r>
            <a:r>
              <a:rPr lang="en-US" dirty="0" err="1">
                <a:latin typeface="+mj-lt"/>
              </a:rPr>
              <a:t>create_at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user(id, name, phone, email)</a:t>
            </a:r>
          </a:p>
          <a:p>
            <a:r>
              <a:rPr lang="en-US" dirty="0">
                <a:latin typeface="+mj-lt"/>
              </a:rPr>
              <a:t>Role(id, name)</a:t>
            </a:r>
          </a:p>
          <a:p>
            <a:r>
              <a:rPr lang="en-US" dirty="0">
                <a:latin typeface="+mj-lt"/>
              </a:rPr>
              <a:t>Course(id, name, </a:t>
            </a:r>
            <a:r>
              <a:rPr lang="en-US" dirty="0" err="1">
                <a:latin typeface="+mj-lt"/>
              </a:rPr>
              <a:t>time_line</a:t>
            </a:r>
            <a:r>
              <a:rPr lang="en-US" dirty="0">
                <a:latin typeface="+mj-lt"/>
              </a:rPr>
              <a:t>, description, price, </a:t>
            </a:r>
            <a:r>
              <a:rPr lang="en-US" dirty="0" err="1">
                <a:latin typeface="+mj-lt"/>
              </a:rPr>
              <a:t>type_course</a:t>
            </a:r>
            <a:r>
              <a:rPr lang="en-US" dirty="0">
                <a:latin typeface="+mj-lt"/>
              </a:rPr>
              <a:t>, vote)</a:t>
            </a:r>
          </a:p>
          <a:p>
            <a:r>
              <a:rPr lang="en-US" dirty="0" err="1">
                <a:latin typeface="+mj-lt"/>
              </a:rPr>
              <a:t>OpeningSchedule</a:t>
            </a:r>
            <a:r>
              <a:rPr lang="en-US" dirty="0">
                <a:latin typeface="+mj-lt"/>
              </a:rPr>
              <a:t>(id, </a:t>
            </a:r>
            <a:r>
              <a:rPr lang="en-US" dirty="0" err="1">
                <a:latin typeface="+mj-lt"/>
              </a:rPr>
              <a:t>start_date</a:t>
            </a:r>
            <a:r>
              <a:rPr lang="en-US" dirty="0">
                <a:latin typeface="+mj-lt"/>
              </a:rPr>
              <a:t>, address, </a:t>
            </a:r>
            <a:r>
              <a:rPr lang="en-US" dirty="0" err="1">
                <a:latin typeface="+mj-lt"/>
              </a:rPr>
              <a:t>study_day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study_time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TransactionHistory</a:t>
            </a:r>
            <a:r>
              <a:rPr lang="en-US" dirty="0">
                <a:latin typeface="+mj-lt"/>
              </a:rPr>
              <a:t>(id, </a:t>
            </a:r>
            <a:r>
              <a:rPr lang="en-US" dirty="0" err="1">
                <a:latin typeface="+mj-lt"/>
              </a:rPr>
              <a:t>registration_date</a:t>
            </a:r>
            <a:r>
              <a:rPr lang="en-US" dirty="0">
                <a:latin typeface="+mj-lt"/>
              </a:rPr>
              <a:t>, status)</a:t>
            </a:r>
          </a:p>
          <a:p>
            <a:r>
              <a:rPr lang="en-US" dirty="0" err="1">
                <a:latin typeface="+mj-lt"/>
              </a:rPr>
              <a:t>AccountBanking</a:t>
            </a:r>
            <a:r>
              <a:rPr lang="en-US" dirty="0">
                <a:latin typeface="+mj-lt"/>
              </a:rPr>
              <a:t>(id, </a:t>
            </a:r>
            <a:r>
              <a:rPr lang="en-US" dirty="0" err="1">
                <a:latin typeface="+mj-lt"/>
              </a:rPr>
              <a:t>name_bank</a:t>
            </a:r>
            <a:r>
              <a:rPr lang="en-US" dirty="0">
                <a:latin typeface="+mj-lt"/>
              </a:rPr>
              <a:t>, </a:t>
            </a:r>
            <a:r>
              <a:rPr lang="en-US" err="1">
                <a:latin typeface="+mj-lt"/>
              </a:rPr>
              <a:t>account_num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58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082-674B-EC22-11B2-46F4A1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Lưu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9A3-3337-F7C8-B814-B74F9F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Thầy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biết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1 role </a:t>
            </a:r>
            <a:r>
              <a:rPr lang="en-US" dirty="0" err="1">
                <a:latin typeface="+mj-lt"/>
              </a:rPr>
              <a:t>nhưng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role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user</a:t>
            </a:r>
          </a:p>
          <a:p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dung </a:t>
            </a:r>
            <a:r>
              <a:rPr lang="en-US" dirty="0" err="1">
                <a:latin typeface="+mj-lt"/>
              </a:rPr>
              <a:t>tối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</a:t>
            </a:r>
            <a:r>
              <a:rPr lang="en-US" dirty="0">
                <a:latin typeface="+mj-lt"/>
              </a:rPr>
              <a:t> 1 account banking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account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thuộc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1 user</a:t>
            </a:r>
          </a:p>
          <a:p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OpenSchedule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“</a:t>
            </a:r>
            <a:r>
              <a:rPr lang="en-US" i="1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”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“</a:t>
            </a:r>
            <a:r>
              <a:rPr lang="en-US" i="1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”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dịch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53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24E-1CED-D87B-6346-D7EA6D4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Yêu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cầu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9AC-A7DF-96F5-D88E-60F08AC4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Insert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5 records</a:t>
            </a: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Hồ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user (id, name, phone, email, role,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thẻ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ngân</a:t>
            </a:r>
            <a:r>
              <a:rPr lang="en-US" dirty="0">
                <a:latin typeface="+mj-lt"/>
              </a:rPr>
              <a:t> hang)</a:t>
            </a:r>
          </a:p>
          <a:p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kiếm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online</a:t>
            </a: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chi </a:t>
            </a:r>
            <a:r>
              <a:rPr lang="en-US" dirty="0" err="1">
                <a:latin typeface="+mj-lt"/>
              </a:rPr>
              <a:t>tiết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(id), </a:t>
            </a:r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name_student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(name course), </a:t>
            </a:r>
            <a:r>
              <a:rPr lang="en-US" dirty="0" err="1">
                <a:latin typeface="+mj-lt"/>
              </a:rPr>
              <a:t>ngày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registration_date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trạng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thái</a:t>
            </a:r>
            <a:r>
              <a:rPr lang="en-US">
                <a:latin typeface="+mj-lt"/>
              </a:rPr>
              <a:t>(status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9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632-2669-8A2C-33B5-4A53099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 Join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82476DF8-F10B-101D-7119-84AB1BE4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2079572"/>
            <a:ext cx="2990266" cy="21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QL LEFT JOIN">
            <a:extLst>
              <a:ext uri="{FF2B5EF4-FFF2-40B4-BE49-F238E27FC236}">
                <a16:creationId xmlns:a16="http://schemas.microsoft.com/office/drawing/2014/main" id="{ED873C1A-AD7E-185E-0D60-62767B6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04" y="4487428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25259B6E-2899-1813-505F-EABDED8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4487428"/>
            <a:ext cx="3102332" cy="2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QL FULL OUTER JOIN">
            <a:extLst>
              <a:ext uri="{FF2B5EF4-FFF2-40B4-BE49-F238E27FC236}">
                <a16:creationId xmlns:a16="http://schemas.microsoft.com/office/drawing/2014/main" id="{14050CB2-CECD-5B31-B7EC-C6CBD743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6" y="2166602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0743C-D262-4BA1-B5F0-8AACB6E08F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giữa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bảng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Tìm hiểu các liên kết (relationship) giữa các bảng cách tạo các liên kết  trong MS Access">
            <a:extLst>
              <a:ext uri="{FF2B5EF4-FFF2-40B4-BE49-F238E27FC236}">
                <a16:creationId xmlns:a16="http://schemas.microsoft.com/office/drawing/2014/main" id="{5B3B9BBC-0626-648B-7064-2C92AC02D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4"/>
            <a:ext cx="10515600" cy="459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Foreign Key – </a:t>
            </a:r>
            <a:r>
              <a:rPr lang="en-US" err="1">
                <a:solidFill>
                  <a:srgbClr val="0070C0"/>
                </a:solidFill>
              </a:rPr>
              <a:t>Khóa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ngoại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 txBox="1">
            <a:spLocks/>
          </p:cNvSpPr>
          <p:nvPr/>
        </p:nvSpPr>
        <p:spPr>
          <a:xfrm>
            <a:off x="716280" y="1690688"/>
            <a:ext cx="10515600" cy="400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Khái </a:t>
            </a:r>
            <a:r>
              <a:rPr lang="vi-VN" b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niệm</a:t>
            </a:r>
            <a:endParaRPr lang="en-US" b="1" smtClean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Khi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một cột được gắn ràng buộc FOREIGN KEY thì giá trị của cột đó sẽ kết nối đến một PRIMARY KEY trong bảng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khác</a:t>
            </a:r>
            <a:endParaRPr lang="vi-VN" smtClean="0">
              <a:latin typeface="+mj-lt"/>
            </a:endParaRPr>
          </a:p>
          <a:p>
            <a:pPr marL="0" indent="0">
              <a:buNone/>
            </a:pPr>
            <a:r>
              <a:rPr lang="en-US" smtClean="0">
                <a:latin typeface="+mj-lt"/>
              </a:rPr>
              <a:t>Mỗi bảng insert 5 records (bằng câu lệnh)</a:t>
            </a:r>
            <a:endParaRPr lang="vi-VN" smtClean="0">
              <a:latin typeface="+mj-lt"/>
            </a:endParaRP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Mục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đích: Tạo mối liên hệ giữa các bảng với nhau</a:t>
            </a:r>
          </a:p>
          <a:p>
            <a:endParaRPr lang="vi-VN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04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Foreign Key – </a:t>
            </a:r>
            <a:r>
              <a:rPr lang="en-US" err="1">
                <a:solidFill>
                  <a:srgbClr val="0070C0"/>
                </a:solidFill>
              </a:rPr>
              <a:t>Khóa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ngoại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 txBox="1">
            <a:spLocks/>
          </p:cNvSpPr>
          <p:nvPr/>
        </p:nvSpPr>
        <p:spPr>
          <a:xfrm>
            <a:off x="716280" y="1690688"/>
            <a:ext cx="10515600" cy="4004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TABLE </a:t>
            </a:r>
            <a:r>
              <a:rPr lang="en-US" i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PRIMARY KEY </a:t>
            </a: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AUTO_INCREMENT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category_name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VARCHAR(100)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created_date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datetime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vi-VN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 INTO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vi-VN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vi-VN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vi-VN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category_name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vi-VN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	(1, 'Ô tô'),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	(2, 'Xe máy'),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	(3, 'Xe đạp'),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	(4, 'Xe khách')</a:t>
            </a:r>
          </a:p>
        </p:txBody>
      </p:sp>
    </p:spTree>
    <p:extLst>
      <p:ext uri="{BB962C8B-B14F-4D97-AF65-F5344CB8AC3E}">
        <p14:creationId xmlns:p14="http://schemas.microsoft.com/office/powerpoint/2010/main" val="29381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Foreign Key – </a:t>
            </a:r>
            <a:r>
              <a:rPr lang="en-US" dirty="0" err="1">
                <a:solidFill>
                  <a:srgbClr val="0070C0"/>
                </a:solidFill>
              </a:rPr>
              <a:t>Khóa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 txBox="1">
            <a:spLocks/>
          </p:cNvSpPr>
          <p:nvPr/>
        </p:nvSpPr>
        <p:spPr>
          <a:xfrm>
            <a:off x="716280" y="1690688"/>
            <a:ext cx="10515600" cy="400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TABLE </a:t>
            </a:r>
            <a:r>
              <a:rPr lang="vi-VN" i="1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PRIMARY KEY </a:t>
            </a: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AUTO_INCREMENT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_name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VARCHAR(100)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float,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category_id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FOREIGN KEY 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vi-VN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category_id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vi-VN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category(id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vi-VN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Foreign Key </a:t>
            </a:r>
            <a:r>
              <a:rPr lang="en-US">
                <a:solidFill>
                  <a:srgbClr val="0070C0"/>
                </a:solidFill>
              </a:rPr>
              <a:t>– </a:t>
            </a:r>
            <a:r>
              <a:rPr lang="en-US" smtClean="0">
                <a:solidFill>
                  <a:srgbClr val="0070C0"/>
                </a:solidFill>
              </a:rPr>
              <a:t>Get product với category 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 txBox="1">
            <a:spLocks/>
          </p:cNvSpPr>
          <p:nvPr/>
        </p:nvSpPr>
        <p:spPr>
          <a:xfrm>
            <a:off x="716280" y="1690688"/>
            <a:ext cx="10515600" cy="400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TABLE </a:t>
            </a:r>
            <a:r>
              <a:rPr lang="vi-VN" i="1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PRIMARY KEY </a:t>
            </a:r>
            <a:r>
              <a:rPr lang="en-US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AUTO_INCREMENT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_name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VARCHAR(100)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float,</a:t>
            </a: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category_id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vi-VN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FOREIGN KEY 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vi-VN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category_id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vi-VN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category(id</a:t>
            </a:r>
            <a:r>
              <a:rPr lang="vi-VN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vi-VN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431-6276-8C3B-7949-EE58F04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EDC0-1F4F-F2F2-7F52-D013F62C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1 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ở </a:t>
            </a:r>
            <a:r>
              <a:rPr lang="en-US" err="1">
                <a:latin typeface="+mj-lt"/>
              </a:rPr>
              <a:t>bảng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B</a:t>
            </a:r>
            <a:endParaRPr lang="vi-VN" smtClean="0">
              <a:latin typeface="+mj-lt"/>
            </a:endParaRPr>
          </a:p>
          <a:p>
            <a:endParaRPr lang="vi-VN">
              <a:latin typeface="+mj-lt"/>
            </a:endParaRPr>
          </a:p>
          <a:p>
            <a:endParaRPr lang="vi-VN" smtClean="0">
              <a:latin typeface="+mj-lt"/>
            </a:endParaRPr>
          </a:p>
          <a:p>
            <a:endParaRPr lang="vi-VN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vi-VN" smtClean="0">
              <a:latin typeface="+mj-lt"/>
            </a:endParaRPr>
          </a:p>
          <a:p>
            <a:r>
              <a:rPr lang="en-US" smtClean="0">
                <a:latin typeface="+mj-lt"/>
              </a:rPr>
              <a:t>Ví </a:t>
            </a:r>
            <a:r>
              <a:rPr lang="en-US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ck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CCCD,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2DD4-CD49-CC6B-6C2E-6755D0AE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06" y="2225177"/>
            <a:ext cx="68484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14B-33D9-0DE5-810A-0F8ECCC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1-N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4A9-99F8-489B-AFE4-19C98AF1394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Ý </a:t>
            </a:r>
            <a:r>
              <a:rPr lang="en-US" sz="2400" dirty="0" err="1">
                <a:latin typeface="+mj-lt"/>
              </a:rPr>
              <a:t>nghĩa</a:t>
            </a:r>
            <a:r>
              <a:rPr lang="en-US" sz="2400" dirty="0">
                <a:latin typeface="+mj-lt"/>
              </a:rPr>
              <a:t>: 1 </a:t>
            </a:r>
            <a:r>
              <a:rPr lang="en-US" sz="2400" dirty="0" err="1">
                <a:latin typeface="+mj-lt"/>
              </a:rPr>
              <a:t>bản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ghi</a:t>
            </a:r>
            <a:r>
              <a:rPr lang="en-US" sz="2400" dirty="0">
                <a:latin typeface="+mj-lt"/>
              </a:rPr>
              <a:t> ở </a:t>
            </a:r>
            <a:r>
              <a:rPr lang="en-US" sz="2400" dirty="0" err="1">
                <a:latin typeface="+mj-lt"/>
              </a:rPr>
              <a:t>bảng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đến</a:t>
            </a:r>
            <a:r>
              <a:rPr lang="en-US" sz="2400" dirty="0">
                <a:latin typeface="+mj-lt"/>
              </a:rPr>
              <a:t> 1 </a:t>
            </a:r>
            <a:r>
              <a:rPr lang="en-US" sz="2400" dirty="0" err="1">
                <a:latin typeface="+mj-lt"/>
              </a:rPr>
              <a:t>hoặc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ghi</a:t>
            </a:r>
            <a:r>
              <a:rPr lang="en-US" sz="2400" dirty="0">
                <a:latin typeface="+mj-lt"/>
              </a:rPr>
              <a:t> ở </a:t>
            </a:r>
            <a:r>
              <a:rPr lang="en-US" sz="2400" dirty="0" err="1">
                <a:latin typeface="+mj-lt"/>
              </a:rPr>
              <a:t>bảng</a:t>
            </a:r>
            <a:r>
              <a:rPr lang="en-US" sz="2400" dirty="0">
                <a:latin typeface="+mj-lt"/>
              </a:rPr>
              <a:t> B </a:t>
            </a:r>
            <a:r>
              <a:rPr lang="en-US" sz="2400" dirty="0" err="1">
                <a:latin typeface="+mj-lt"/>
              </a:rPr>
              <a:t>nhưng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ghi</a:t>
            </a:r>
            <a:r>
              <a:rPr lang="en-US" sz="2400" dirty="0">
                <a:latin typeface="+mj-lt"/>
              </a:rPr>
              <a:t> ở </a:t>
            </a:r>
            <a:r>
              <a:rPr lang="en-US" sz="2400" dirty="0" err="1">
                <a:latin typeface="+mj-lt"/>
              </a:rPr>
              <a:t>bảng</a:t>
            </a:r>
            <a:r>
              <a:rPr lang="en-US" sz="2400" dirty="0">
                <a:latin typeface="+mj-lt"/>
              </a:rPr>
              <a:t> B </a:t>
            </a:r>
            <a:r>
              <a:rPr lang="en-US" sz="2400" dirty="0" err="1">
                <a:latin typeface="+mj-lt"/>
              </a:rPr>
              <a:t>chỉ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tới</a:t>
            </a:r>
            <a:r>
              <a:rPr lang="en-US" sz="2400" dirty="0">
                <a:latin typeface="+mj-lt"/>
              </a:rPr>
              <a:t> 1 </a:t>
            </a:r>
            <a:r>
              <a:rPr lang="en-US" sz="2400" dirty="0" err="1">
                <a:latin typeface="+mj-lt"/>
              </a:rPr>
              <a:t>bản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ghi</a:t>
            </a:r>
            <a:r>
              <a:rPr lang="en-US" sz="2400" dirty="0">
                <a:latin typeface="+mj-lt"/>
              </a:rPr>
              <a:t> ở </a:t>
            </a:r>
            <a:r>
              <a:rPr lang="en-US" sz="2400" dirty="0" err="1">
                <a:latin typeface="+mj-lt"/>
              </a:rPr>
              <a:t>bảng</a:t>
            </a:r>
            <a:r>
              <a:rPr lang="en-US" sz="2400" dirty="0">
                <a:latin typeface="+mj-lt"/>
              </a:rPr>
              <a:t> A</a:t>
            </a:r>
          </a:p>
          <a:p>
            <a:pPr marL="0" indent="0">
              <a:buNone/>
            </a:pPr>
            <a:r>
              <a:rPr lang="en-US" sz="2400" smtClean="0">
                <a:latin typeface="+mj-lt"/>
              </a:rPr>
              <a:t>Vd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việt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bài</a:t>
            </a:r>
            <a:r>
              <a:rPr lang="en-US" sz="2400" dirty="0">
                <a:latin typeface="+mj-lt"/>
              </a:rPr>
              <a:t> blog </a:t>
            </a:r>
            <a:r>
              <a:rPr lang="en-US" sz="2400" dirty="0" err="1">
                <a:latin typeface="+mj-lt"/>
              </a:rPr>
              <a:t>nhưng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bài</a:t>
            </a:r>
            <a:r>
              <a:rPr lang="en-US" sz="2400" dirty="0">
                <a:latin typeface="+mj-lt"/>
              </a:rPr>
              <a:t> blog </a:t>
            </a:r>
            <a:r>
              <a:rPr lang="en-US" sz="2400" dirty="0" err="1">
                <a:latin typeface="+mj-lt"/>
              </a:rPr>
              <a:t>ấy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chỉ</a:t>
            </a:r>
            <a:r>
              <a:rPr lang="en-US" sz="2400" dirty="0">
                <a:latin typeface="+mj-lt"/>
              </a:rPr>
              <a:t> do </a:t>
            </a:r>
            <a:r>
              <a:rPr lang="en-US" sz="2400" dirty="0" err="1">
                <a:latin typeface="+mj-lt"/>
              </a:rPr>
              <a:t>một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người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tác</a:t>
            </a:r>
            <a:r>
              <a:rPr lang="en-US" sz="2400" dirty="0">
                <a:latin typeface="+mj-lt"/>
              </a:rPr>
              <a:t> </a:t>
            </a:r>
            <a:r>
              <a:rPr lang="en-US" sz="2400" err="1">
                <a:latin typeface="+mj-lt"/>
              </a:rPr>
              <a:t>giả</a:t>
            </a:r>
            <a:r>
              <a:rPr lang="en-US" sz="240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viết</a:t>
            </a:r>
            <a:endParaRPr lang="en-US" sz="24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A4127-B69D-A52D-F761-D5E71365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66" y="4126345"/>
            <a:ext cx="7686675" cy="20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1511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KT-15p</vt:lpstr>
      <vt:lpstr>Yêu cầu</vt:lpstr>
      <vt:lpstr>Quan hệ giữa các bảng</vt:lpstr>
      <vt:lpstr>Foreign Key – Khóa ngoại</vt:lpstr>
      <vt:lpstr>Foreign Key – Khóa ngoại</vt:lpstr>
      <vt:lpstr>Foreign Key – Khóa phụ</vt:lpstr>
      <vt:lpstr>Foreign Key – Get product với category name</vt:lpstr>
      <vt:lpstr>Quan hệ 1-1</vt:lpstr>
      <vt:lpstr>Quan hệ 1-N</vt:lpstr>
      <vt:lpstr>BT: Quan hệ 1-N</vt:lpstr>
      <vt:lpstr>Quan hệ N-N</vt:lpstr>
      <vt:lpstr>Cách thiết kế mối quan hệ N-N</vt:lpstr>
      <vt:lpstr>Cách thiết kế mối quan hệ N-N</vt:lpstr>
      <vt:lpstr>Bài tập- LOL</vt:lpstr>
      <vt:lpstr>Yêu cầu</vt:lpstr>
      <vt:lpstr>Bài tập </vt:lpstr>
      <vt:lpstr>Join</vt:lpstr>
      <vt:lpstr>Inner Join</vt:lpstr>
      <vt:lpstr>Ví dụ: Inner Join - LOL</vt:lpstr>
      <vt:lpstr>Left Join</vt:lpstr>
      <vt:lpstr>Right Join</vt:lpstr>
      <vt:lpstr>Bài tập</vt:lpstr>
      <vt:lpstr>Lưu ý</vt:lpstr>
      <vt:lpstr>Yêu cầu</vt:lpstr>
      <vt:lpstr>Summary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HP</cp:lastModifiedBy>
  <cp:revision>79</cp:revision>
  <dcterms:created xsi:type="dcterms:W3CDTF">2022-09-08T04:19:11Z</dcterms:created>
  <dcterms:modified xsi:type="dcterms:W3CDTF">2022-11-24T14:24:26Z</dcterms:modified>
</cp:coreProperties>
</file>