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78" r:id="rId5"/>
    <p:sldId id="279" r:id="rId6"/>
    <p:sldId id="280" r:id="rId7"/>
    <p:sldId id="281" r:id="rId8"/>
    <p:sldId id="260" r:id="rId9"/>
    <p:sldId id="272" r:id="rId10"/>
    <p:sldId id="273"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36841-15C2-4120-8F03-DAB966408678}" type="datetimeFigureOut">
              <a:rPr lang="en-US" smtClean="0"/>
              <a:t>9/16/2022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9F5E2-D985-4C40-8C00-F687FA76BDD5}" type="slidenum">
              <a:rPr lang="en-US" smtClean="0"/>
              <a:t>‹#›</a:t>
            </a:fld>
            <a:endParaRPr lang="en-US"/>
          </a:p>
        </p:txBody>
      </p:sp>
    </p:spTree>
    <p:extLst>
      <p:ext uri="{BB962C8B-B14F-4D97-AF65-F5344CB8AC3E}">
        <p14:creationId xmlns:p14="http://schemas.microsoft.com/office/powerpoint/2010/main" val="427333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9CA2FC-1A58-41FC-9D37-3290002154C1}" type="slidenum">
              <a:rPr lang="en-US" smtClean="0"/>
              <a:t>13</a:t>
            </a:fld>
            <a:endParaRPr lang="en-US"/>
          </a:p>
        </p:txBody>
      </p:sp>
    </p:spTree>
    <p:extLst>
      <p:ext uri="{BB962C8B-B14F-4D97-AF65-F5344CB8AC3E}">
        <p14:creationId xmlns:p14="http://schemas.microsoft.com/office/powerpoint/2010/main" val="210017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DBD3-9CDE-3232-9529-92D197D7A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06B7CB-43FA-5500-BCC9-8CF760299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0C4C7F-7B33-D01C-0444-166F737B3E8B}"/>
              </a:ext>
            </a:extLst>
          </p:cNvPr>
          <p:cNvSpPr>
            <a:spLocks noGrp="1"/>
          </p:cNvSpPr>
          <p:nvPr>
            <p:ph type="dt" sz="half" idx="10"/>
          </p:nvPr>
        </p:nvSpPr>
        <p:spPr/>
        <p:txBody>
          <a:bodyPr/>
          <a:lstStyle/>
          <a:p>
            <a:fld id="{D81B8763-2908-4D96-9452-42A8E1813B4F}" type="datetimeFigureOut">
              <a:rPr lang="en-US" smtClean="0"/>
              <a:t>9/16/2022</a:t>
            </a:fld>
            <a:endParaRPr lang="en-US"/>
          </a:p>
        </p:txBody>
      </p:sp>
      <p:sp>
        <p:nvSpPr>
          <p:cNvPr id="5" name="Footer Placeholder 4">
            <a:extLst>
              <a:ext uri="{FF2B5EF4-FFF2-40B4-BE49-F238E27FC236}">
                <a16:creationId xmlns:a16="http://schemas.microsoft.com/office/drawing/2014/main" id="{5626FB9A-4F57-EAF2-844B-D8C02CECD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2E659-852E-FB20-27A5-6CC55AB09639}"/>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182871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E413-F405-8406-8A6B-A8EFDF0F5D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17C36C-AFCE-C2CF-BC19-9264B034BD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26FDA-6F72-02E7-152D-5EE7FF45BD28}"/>
              </a:ext>
            </a:extLst>
          </p:cNvPr>
          <p:cNvSpPr>
            <a:spLocks noGrp="1"/>
          </p:cNvSpPr>
          <p:nvPr>
            <p:ph type="dt" sz="half" idx="10"/>
          </p:nvPr>
        </p:nvSpPr>
        <p:spPr/>
        <p:txBody>
          <a:bodyPr/>
          <a:lstStyle/>
          <a:p>
            <a:fld id="{D81B8763-2908-4D96-9452-42A8E1813B4F}" type="datetimeFigureOut">
              <a:rPr lang="en-US" smtClean="0"/>
              <a:t>9/16/2022</a:t>
            </a:fld>
            <a:endParaRPr lang="en-US"/>
          </a:p>
        </p:txBody>
      </p:sp>
      <p:sp>
        <p:nvSpPr>
          <p:cNvPr id="5" name="Footer Placeholder 4">
            <a:extLst>
              <a:ext uri="{FF2B5EF4-FFF2-40B4-BE49-F238E27FC236}">
                <a16:creationId xmlns:a16="http://schemas.microsoft.com/office/drawing/2014/main" id="{1EDBCF39-19D2-9336-8E6D-C7DB53364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1883D-7850-BD5F-B858-23F5A92DDD2E}"/>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1123862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4C570A-331A-A967-5D31-F180A3B94F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C67E27-3B67-FC5F-6ABC-08B803D054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0888F-0AD3-D17E-637E-4F9BDCE46ADD}"/>
              </a:ext>
            </a:extLst>
          </p:cNvPr>
          <p:cNvSpPr>
            <a:spLocks noGrp="1"/>
          </p:cNvSpPr>
          <p:nvPr>
            <p:ph type="dt" sz="half" idx="10"/>
          </p:nvPr>
        </p:nvSpPr>
        <p:spPr/>
        <p:txBody>
          <a:bodyPr/>
          <a:lstStyle/>
          <a:p>
            <a:fld id="{D81B8763-2908-4D96-9452-42A8E1813B4F}" type="datetimeFigureOut">
              <a:rPr lang="en-US" smtClean="0"/>
              <a:t>9/16/2022</a:t>
            </a:fld>
            <a:endParaRPr lang="en-US"/>
          </a:p>
        </p:txBody>
      </p:sp>
      <p:sp>
        <p:nvSpPr>
          <p:cNvPr id="5" name="Footer Placeholder 4">
            <a:extLst>
              <a:ext uri="{FF2B5EF4-FFF2-40B4-BE49-F238E27FC236}">
                <a16:creationId xmlns:a16="http://schemas.microsoft.com/office/drawing/2014/main" id="{D6E6AD6B-64D8-EBD4-399A-43ACC3539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624F3-A76D-5670-D1BF-6A92F5E88365}"/>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76682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F3FD-AEAF-52AC-35C3-3FE76C004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6B454D-4982-9D51-7135-FB2EBCB246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66B41-B25E-D020-6745-D2F097B21349}"/>
              </a:ext>
            </a:extLst>
          </p:cNvPr>
          <p:cNvSpPr>
            <a:spLocks noGrp="1"/>
          </p:cNvSpPr>
          <p:nvPr>
            <p:ph type="dt" sz="half" idx="10"/>
          </p:nvPr>
        </p:nvSpPr>
        <p:spPr/>
        <p:txBody>
          <a:bodyPr/>
          <a:lstStyle/>
          <a:p>
            <a:fld id="{D81B8763-2908-4D96-9452-42A8E1813B4F}" type="datetimeFigureOut">
              <a:rPr lang="en-US" smtClean="0"/>
              <a:t>9/16/2022</a:t>
            </a:fld>
            <a:endParaRPr lang="en-US"/>
          </a:p>
        </p:txBody>
      </p:sp>
      <p:sp>
        <p:nvSpPr>
          <p:cNvPr id="5" name="Footer Placeholder 4">
            <a:extLst>
              <a:ext uri="{FF2B5EF4-FFF2-40B4-BE49-F238E27FC236}">
                <a16:creationId xmlns:a16="http://schemas.microsoft.com/office/drawing/2014/main" id="{4091509D-E378-A25C-2951-F7C18A4BC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557B4-D8C8-283B-2F54-CFF3A22998ED}"/>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352675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2991-3403-A4F3-6996-D0EE049D87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C9C7A6-54CF-03B6-44CF-0502C920C2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677119-544B-2C2C-6C5A-023AD3965345}"/>
              </a:ext>
            </a:extLst>
          </p:cNvPr>
          <p:cNvSpPr>
            <a:spLocks noGrp="1"/>
          </p:cNvSpPr>
          <p:nvPr>
            <p:ph type="dt" sz="half" idx="10"/>
          </p:nvPr>
        </p:nvSpPr>
        <p:spPr/>
        <p:txBody>
          <a:bodyPr/>
          <a:lstStyle/>
          <a:p>
            <a:fld id="{D81B8763-2908-4D96-9452-42A8E1813B4F}" type="datetimeFigureOut">
              <a:rPr lang="en-US" smtClean="0"/>
              <a:t>9/16/2022</a:t>
            </a:fld>
            <a:endParaRPr lang="en-US"/>
          </a:p>
        </p:txBody>
      </p:sp>
      <p:sp>
        <p:nvSpPr>
          <p:cNvPr id="5" name="Footer Placeholder 4">
            <a:extLst>
              <a:ext uri="{FF2B5EF4-FFF2-40B4-BE49-F238E27FC236}">
                <a16:creationId xmlns:a16="http://schemas.microsoft.com/office/drawing/2014/main" id="{C7C8E1DC-E7AA-8F70-3734-CD55D678D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893D6-C3AA-7D33-8176-BD23C831D4D5}"/>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132160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8777-D950-9DD4-45AC-494FC7DED9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585700-C687-E0EF-957C-BFC169AD93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E47522-D751-3BF2-6039-7E8399B15E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F60BC-F1BF-B09E-5341-FFF7BD0BAAC3}"/>
              </a:ext>
            </a:extLst>
          </p:cNvPr>
          <p:cNvSpPr>
            <a:spLocks noGrp="1"/>
          </p:cNvSpPr>
          <p:nvPr>
            <p:ph type="dt" sz="half" idx="10"/>
          </p:nvPr>
        </p:nvSpPr>
        <p:spPr/>
        <p:txBody>
          <a:bodyPr/>
          <a:lstStyle/>
          <a:p>
            <a:fld id="{D81B8763-2908-4D96-9452-42A8E1813B4F}" type="datetimeFigureOut">
              <a:rPr lang="en-US" smtClean="0"/>
              <a:t>9/16/2022</a:t>
            </a:fld>
            <a:endParaRPr lang="en-US"/>
          </a:p>
        </p:txBody>
      </p:sp>
      <p:sp>
        <p:nvSpPr>
          <p:cNvPr id="6" name="Footer Placeholder 5">
            <a:extLst>
              <a:ext uri="{FF2B5EF4-FFF2-40B4-BE49-F238E27FC236}">
                <a16:creationId xmlns:a16="http://schemas.microsoft.com/office/drawing/2014/main" id="{9734A5E0-788E-986F-A1FE-72175C7B8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6215E-F5A8-3DF5-CBFD-4A1E0FE3C40B}"/>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427700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C54D-362C-0B5D-6D8D-42D1FD53D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D4712E-EABA-5632-E907-9290E20650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C29DCE-3F06-4DD6-6378-4A53492273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3007C6-6DA9-E77E-C222-9430EB43A0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254928-10A2-6A77-0103-CE14BE4FA4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E32613-2D48-A974-B74E-DEFACF631B5B}"/>
              </a:ext>
            </a:extLst>
          </p:cNvPr>
          <p:cNvSpPr>
            <a:spLocks noGrp="1"/>
          </p:cNvSpPr>
          <p:nvPr>
            <p:ph type="dt" sz="half" idx="10"/>
          </p:nvPr>
        </p:nvSpPr>
        <p:spPr/>
        <p:txBody>
          <a:bodyPr/>
          <a:lstStyle/>
          <a:p>
            <a:fld id="{D81B8763-2908-4D96-9452-42A8E1813B4F}" type="datetimeFigureOut">
              <a:rPr lang="en-US" smtClean="0"/>
              <a:t>9/16/2022</a:t>
            </a:fld>
            <a:endParaRPr lang="en-US"/>
          </a:p>
        </p:txBody>
      </p:sp>
      <p:sp>
        <p:nvSpPr>
          <p:cNvPr id="8" name="Footer Placeholder 7">
            <a:extLst>
              <a:ext uri="{FF2B5EF4-FFF2-40B4-BE49-F238E27FC236}">
                <a16:creationId xmlns:a16="http://schemas.microsoft.com/office/drawing/2014/main" id="{45D975BC-C74D-0AE6-EB14-CA0D4C4C3C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793B73-B96D-3BDD-E2B8-F8FB25A8E153}"/>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354585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DF3D-DFEF-3371-483A-9FF447BE8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DF1BF9-FD6A-DDB8-77A9-5408203423C3}"/>
              </a:ext>
            </a:extLst>
          </p:cNvPr>
          <p:cNvSpPr>
            <a:spLocks noGrp="1"/>
          </p:cNvSpPr>
          <p:nvPr>
            <p:ph type="dt" sz="half" idx="10"/>
          </p:nvPr>
        </p:nvSpPr>
        <p:spPr/>
        <p:txBody>
          <a:bodyPr/>
          <a:lstStyle/>
          <a:p>
            <a:fld id="{D81B8763-2908-4D96-9452-42A8E1813B4F}" type="datetimeFigureOut">
              <a:rPr lang="en-US" smtClean="0"/>
              <a:t>9/16/2022</a:t>
            </a:fld>
            <a:endParaRPr lang="en-US"/>
          </a:p>
        </p:txBody>
      </p:sp>
      <p:sp>
        <p:nvSpPr>
          <p:cNvPr id="4" name="Footer Placeholder 3">
            <a:extLst>
              <a:ext uri="{FF2B5EF4-FFF2-40B4-BE49-F238E27FC236}">
                <a16:creationId xmlns:a16="http://schemas.microsoft.com/office/drawing/2014/main" id="{57BF7238-789F-8872-D4C6-30A029502C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7B9677-61B3-5B09-FAFC-0612AB6A3C46}"/>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213701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91C687-1091-F781-2734-0F70C7331A8C}"/>
              </a:ext>
            </a:extLst>
          </p:cNvPr>
          <p:cNvSpPr>
            <a:spLocks noGrp="1"/>
          </p:cNvSpPr>
          <p:nvPr>
            <p:ph type="dt" sz="half" idx="10"/>
          </p:nvPr>
        </p:nvSpPr>
        <p:spPr/>
        <p:txBody>
          <a:bodyPr/>
          <a:lstStyle/>
          <a:p>
            <a:fld id="{D81B8763-2908-4D96-9452-42A8E1813B4F}" type="datetimeFigureOut">
              <a:rPr lang="en-US" smtClean="0"/>
              <a:t>9/16/2022</a:t>
            </a:fld>
            <a:endParaRPr lang="en-US"/>
          </a:p>
        </p:txBody>
      </p:sp>
      <p:sp>
        <p:nvSpPr>
          <p:cNvPr id="3" name="Footer Placeholder 2">
            <a:extLst>
              <a:ext uri="{FF2B5EF4-FFF2-40B4-BE49-F238E27FC236}">
                <a16:creationId xmlns:a16="http://schemas.microsoft.com/office/drawing/2014/main" id="{82C1D181-01F6-9231-412C-F183953251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F42F95-16E6-6B6A-28D8-0DB6F40B2E7D}"/>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14061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42A4-4549-6403-4444-6232FC5A6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879D0-EB58-B06F-9F69-62837FDEB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08DC0-C61C-DC98-9A66-39040B1D3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A6F91-21CC-93C9-A515-C6A64FA61E80}"/>
              </a:ext>
            </a:extLst>
          </p:cNvPr>
          <p:cNvSpPr>
            <a:spLocks noGrp="1"/>
          </p:cNvSpPr>
          <p:nvPr>
            <p:ph type="dt" sz="half" idx="10"/>
          </p:nvPr>
        </p:nvSpPr>
        <p:spPr/>
        <p:txBody>
          <a:bodyPr/>
          <a:lstStyle/>
          <a:p>
            <a:fld id="{D81B8763-2908-4D96-9452-42A8E1813B4F}" type="datetimeFigureOut">
              <a:rPr lang="en-US" smtClean="0"/>
              <a:t>9/16/2022</a:t>
            </a:fld>
            <a:endParaRPr lang="en-US"/>
          </a:p>
        </p:txBody>
      </p:sp>
      <p:sp>
        <p:nvSpPr>
          <p:cNvPr id="6" name="Footer Placeholder 5">
            <a:extLst>
              <a:ext uri="{FF2B5EF4-FFF2-40B4-BE49-F238E27FC236}">
                <a16:creationId xmlns:a16="http://schemas.microsoft.com/office/drawing/2014/main" id="{0367FE38-6436-5540-087B-3C60EE442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71483-FCE9-4EA7-D9A7-1C888FDA9A2C}"/>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204642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C031D-8CB1-997E-A142-2643564BE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39BFB4-63FB-E801-7A25-D05864AB9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21ADDC-BE72-92AC-4F7F-227704D09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68483-0EE4-8B8D-5F43-3F42FD3B04F4}"/>
              </a:ext>
            </a:extLst>
          </p:cNvPr>
          <p:cNvSpPr>
            <a:spLocks noGrp="1"/>
          </p:cNvSpPr>
          <p:nvPr>
            <p:ph type="dt" sz="half" idx="10"/>
          </p:nvPr>
        </p:nvSpPr>
        <p:spPr/>
        <p:txBody>
          <a:bodyPr/>
          <a:lstStyle/>
          <a:p>
            <a:fld id="{D81B8763-2908-4D96-9452-42A8E1813B4F}" type="datetimeFigureOut">
              <a:rPr lang="en-US" smtClean="0"/>
              <a:t>9/16/2022</a:t>
            </a:fld>
            <a:endParaRPr lang="en-US"/>
          </a:p>
        </p:txBody>
      </p:sp>
      <p:sp>
        <p:nvSpPr>
          <p:cNvPr id="6" name="Footer Placeholder 5">
            <a:extLst>
              <a:ext uri="{FF2B5EF4-FFF2-40B4-BE49-F238E27FC236}">
                <a16:creationId xmlns:a16="http://schemas.microsoft.com/office/drawing/2014/main" id="{AEB011A7-27CA-2FAD-E618-46AD416DE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BB5C41-68CE-82AE-5A05-ECE842375C63}"/>
              </a:ext>
            </a:extLst>
          </p:cNvPr>
          <p:cNvSpPr>
            <a:spLocks noGrp="1"/>
          </p:cNvSpPr>
          <p:nvPr>
            <p:ph type="sldNum" sz="quarter" idx="12"/>
          </p:nvPr>
        </p:nvSpPr>
        <p:spPr/>
        <p:txBody>
          <a:bodyPr/>
          <a:lstStyle/>
          <a:p>
            <a:fld id="{A0250413-F217-4C83-B270-3D1A15F719C3}" type="slidenum">
              <a:rPr lang="en-US" smtClean="0"/>
              <a:t>‹#›</a:t>
            </a:fld>
            <a:endParaRPr lang="en-US"/>
          </a:p>
        </p:txBody>
      </p:sp>
    </p:spTree>
    <p:extLst>
      <p:ext uri="{BB962C8B-B14F-4D97-AF65-F5344CB8AC3E}">
        <p14:creationId xmlns:p14="http://schemas.microsoft.com/office/powerpoint/2010/main" val="183464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13F4DD-1682-1D8E-1959-651DCF9E0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8C8C27-A909-026F-CC94-3B2E997F5D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762C9-3781-BA3B-3674-7C9545FB9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B8763-2908-4D96-9452-42A8E1813B4F}" type="datetimeFigureOut">
              <a:rPr lang="en-US" smtClean="0"/>
              <a:t>9/16/2022</a:t>
            </a:fld>
            <a:endParaRPr lang="en-US"/>
          </a:p>
        </p:txBody>
      </p:sp>
      <p:sp>
        <p:nvSpPr>
          <p:cNvPr id="5" name="Footer Placeholder 4">
            <a:extLst>
              <a:ext uri="{FF2B5EF4-FFF2-40B4-BE49-F238E27FC236}">
                <a16:creationId xmlns:a16="http://schemas.microsoft.com/office/drawing/2014/main" id="{05F3C7A3-745A-86A2-776E-B22755F73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417CB2-F4F0-7AC0-EF62-FF59DD7BD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50413-F217-4C83-B270-3D1A15F719C3}" type="slidenum">
              <a:rPr lang="en-US" smtClean="0"/>
              <a:t>‹#›</a:t>
            </a:fld>
            <a:endParaRPr lang="en-US"/>
          </a:p>
        </p:txBody>
      </p:sp>
    </p:spTree>
    <p:extLst>
      <p:ext uri="{BB962C8B-B14F-4D97-AF65-F5344CB8AC3E}">
        <p14:creationId xmlns:p14="http://schemas.microsoft.com/office/powerpoint/2010/main" val="2370981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4B62-3343-439A-76CA-437B79B889F4}"/>
              </a:ext>
            </a:extLst>
          </p:cNvPr>
          <p:cNvSpPr>
            <a:spLocks noGrp="1"/>
          </p:cNvSpPr>
          <p:nvPr>
            <p:ph type="ctrTitle"/>
          </p:nvPr>
        </p:nvSpPr>
        <p:spPr>
          <a:solidFill>
            <a:schemeClr val="bg1">
              <a:lumMod val="65000"/>
            </a:schemeClr>
          </a:solidFill>
        </p:spPr>
        <p:txBody>
          <a:bodyPr/>
          <a:lstStyle/>
          <a:p>
            <a:r>
              <a:rPr lang="en-US" dirty="0"/>
              <a:t>Architecture</a:t>
            </a:r>
          </a:p>
        </p:txBody>
      </p:sp>
      <p:sp>
        <p:nvSpPr>
          <p:cNvPr id="3" name="Subtitle 2">
            <a:extLst>
              <a:ext uri="{FF2B5EF4-FFF2-40B4-BE49-F238E27FC236}">
                <a16:creationId xmlns:a16="http://schemas.microsoft.com/office/drawing/2014/main" id="{EDBB4B54-B0C3-31DD-340D-68A06B220F51}"/>
              </a:ext>
            </a:extLst>
          </p:cNvPr>
          <p:cNvSpPr>
            <a:spLocks noGrp="1"/>
          </p:cNvSpPr>
          <p:nvPr>
            <p:ph type="subTitle" idx="1"/>
          </p:nvPr>
        </p:nvSpPr>
        <p:spPr>
          <a:solidFill>
            <a:schemeClr val="bg1">
              <a:lumMod val="85000"/>
            </a:schemeClr>
          </a:solidFill>
        </p:spPr>
        <p:txBody>
          <a:bodyPr/>
          <a:lstStyle/>
          <a:p>
            <a:r>
              <a:rPr lang="en-US" dirty="0"/>
              <a:t>Diagram</a:t>
            </a:r>
          </a:p>
        </p:txBody>
      </p:sp>
    </p:spTree>
    <p:extLst>
      <p:ext uri="{BB962C8B-B14F-4D97-AF65-F5344CB8AC3E}">
        <p14:creationId xmlns:p14="http://schemas.microsoft.com/office/powerpoint/2010/main" val="3201824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D406-C657-9D4E-7262-8EDB15899DFE}"/>
              </a:ext>
            </a:extLst>
          </p:cNvPr>
          <p:cNvSpPr>
            <a:spLocks noGrp="1"/>
          </p:cNvSpPr>
          <p:nvPr>
            <p:ph type="title"/>
          </p:nvPr>
        </p:nvSpPr>
        <p:spPr>
          <a:solidFill>
            <a:schemeClr val="tx2">
              <a:lumMod val="20000"/>
              <a:lumOff val="80000"/>
            </a:schemeClr>
          </a:solidFill>
        </p:spPr>
        <p:txBody>
          <a:bodyPr/>
          <a:lstStyle/>
          <a:p>
            <a:r>
              <a:rPr lang="en-US" dirty="0">
                <a:solidFill>
                  <a:srgbClr val="1B1B1B"/>
                </a:solidFill>
                <a:latin typeface="Open Sans" panose="020B0606030504020204" pitchFamily="34" charset="0"/>
              </a:rPr>
              <a:t>Utility layer</a:t>
            </a:r>
            <a:endParaRPr lang="en-US" dirty="0"/>
          </a:p>
        </p:txBody>
      </p:sp>
      <p:sp>
        <p:nvSpPr>
          <p:cNvPr id="3" name="Content Placeholder 2">
            <a:extLst>
              <a:ext uri="{FF2B5EF4-FFF2-40B4-BE49-F238E27FC236}">
                <a16:creationId xmlns:a16="http://schemas.microsoft.com/office/drawing/2014/main" id="{12CBF89D-8EDA-676C-E8D4-6852E09B24BD}"/>
              </a:ext>
            </a:extLst>
          </p:cNvPr>
          <p:cNvSpPr>
            <a:spLocks noGrp="1"/>
          </p:cNvSpPr>
          <p:nvPr>
            <p:ph idx="1"/>
          </p:nvPr>
        </p:nvSpPr>
        <p:spPr/>
        <p:txBody>
          <a:bodyPr>
            <a:normAutofit fontScale="92500" lnSpcReduction="10000"/>
          </a:bodyPr>
          <a:lstStyle/>
          <a:p>
            <a:r>
              <a:rPr lang="en-US" b="0" i="0" dirty="0" err="1">
                <a:effectLst/>
              </a:rPr>
              <a:t>Tầng</a:t>
            </a:r>
            <a:r>
              <a:rPr lang="vi-VN" b="0" i="0" dirty="0">
                <a:effectLst/>
              </a:rPr>
              <a:t> trên cùng </a:t>
            </a:r>
            <a:r>
              <a:rPr lang="en-US" b="0" i="0" dirty="0">
                <a:effectLst/>
              </a:rPr>
              <a:t>- </a:t>
            </a:r>
            <a:r>
              <a:rPr lang="vi-VN" b="0" i="0" dirty="0">
                <a:effectLst/>
              </a:rPr>
              <a:t>là nơi client tương tác với MySQL</a:t>
            </a:r>
            <a:endParaRPr lang="en-US" b="0" i="0" dirty="0">
              <a:effectLst/>
            </a:endParaRPr>
          </a:p>
          <a:p>
            <a:r>
              <a:rPr lang="en-US" dirty="0"/>
              <a:t>Connection Pool: </a:t>
            </a:r>
            <a:r>
              <a:rPr lang="en-US" dirty="0" err="1"/>
              <a:t>thực</a:t>
            </a:r>
            <a:r>
              <a:rPr lang="en-US" dirty="0"/>
              <a:t> </a:t>
            </a:r>
            <a:r>
              <a:rPr lang="en-US" dirty="0" err="1"/>
              <a:t>hiện</a:t>
            </a:r>
            <a:r>
              <a:rPr lang="en-US" dirty="0"/>
              <a:t> </a:t>
            </a:r>
            <a:r>
              <a:rPr lang="en-US" dirty="0" err="1"/>
              <a:t>xử</a:t>
            </a:r>
            <a:r>
              <a:rPr lang="en-US" dirty="0"/>
              <a:t> </a:t>
            </a:r>
            <a:r>
              <a:rPr lang="en-US" dirty="0" err="1"/>
              <a:t>lý</a:t>
            </a:r>
            <a:r>
              <a:rPr lang="en-US" dirty="0"/>
              <a:t> </a:t>
            </a:r>
            <a:r>
              <a:rPr lang="en-US" dirty="0" err="1"/>
              <a:t>các</a:t>
            </a:r>
            <a:r>
              <a:rPr lang="en-US" dirty="0"/>
              <a:t> connection, </a:t>
            </a:r>
            <a:r>
              <a:rPr lang="en-US" b="0" i="0" dirty="0">
                <a:effectLst/>
              </a:rPr>
              <a:t>authentication, security</a:t>
            </a:r>
          </a:p>
          <a:p>
            <a:r>
              <a:rPr lang="en-US" b="0" i="0" dirty="0">
                <a:effectLst/>
              </a:rPr>
              <a:t>Query cache: </a:t>
            </a:r>
            <a:r>
              <a:rPr lang="vi-VN" b="0" i="0" dirty="0">
                <a:effectLst/>
              </a:rPr>
              <a:t>Trước khi Parser truy vấn, máy chủ MySQL tham khảo bộ đệm. Nếu bất kỳ client nào đưa ra một truy vấn giống hệt với một truy vấn đã có trong bộ nhớ cache, máy chủ </a:t>
            </a:r>
            <a:r>
              <a:rPr lang="en-US" b="0" i="0" dirty="0" err="1">
                <a:effectLst/>
              </a:rPr>
              <a:t>sẽ</a:t>
            </a:r>
            <a:r>
              <a:rPr lang="en-US" b="0" i="0" dirty="0">
                <a:effectLst/>
              </a:rPr>
              <a:t> </a:t>
            </a:r>
            <a:r>
              <a:rPr lang="vi-VN" b="0" i="0" dirty="0">
                <a:effectLst/>
              </a:rPr>
              <a:t>bỏ qua parser, chỉ </a:t>
            </a:r>
            <a:r>
              <a:rPr lang="en-US" b="0" i="0" dirty="0" err="1">
                <a:effectLst/>
              </a:rPr>
              <a:t>cần</a:t>
            </a:r>
            <a:r>
              <a:rPr lang="en-US" b="0" i="0" dirty="0">
                <a:effectLst/>
              </a:rPr>
              <a:t> </a:t>
            </a:r>
            <a:r>
              <a:rPr lang="vi-VN" b="0" i="0" dirty="0">
                <a:effectLst/>
              </a:rPr>
              <a:t>hiển thị đầu ra từ bộ nhớ cache.</a:t>
            </a:r>
            <a:endParaRPr lang="en-US" b="0" i="0" dirty="0">
              <a:effectLst/>
            </a:endParaRPr>
          </a:p>
          <a:p>
            <a:r>
              <a:rPr lang="en-US" dirty="0"/>
              <a:t>Parser: </a:t>
            </a:r>
            <a:r>
              <a:rPr lang="en-US" dirty="0" err="1"/>
              <a:t>Là</a:t>
            </a:r>
            <a:r>
              <a:rPr lang="en-US" dirty="0"/>
              <a:t> </a:t>
            </a:r>
            <a:r>
              <a:rPr lang="en-US" dirty="0" err="1"/>
              <a:t>quá</a:t>
            </a:r>
            <a:r>
              <a:rPr lang="en-US" dirty="0"/>
              <a:t> </a:t>
            </a:r>
            <a:r>
              <a:rPr lang="en-US" dirty="0" err="1"/>
              <a:t>trình</a:t>
            </a:r>
            <a:r>
              <a:rPr lang="en-US" dirty="0"/>
              <a:t> </a:t>
            </a:r>
            <a:r>
              <a:rPr lang="en-US" dirty="0" err="1"/>
              <a:t>phân</a:t>
            </a:r>
            <a:r>
              <a:rPr lang="en-US" dirty="0"/>
              <a:t> </a:t>
            </a:r>
            <a:r>
              <a:rPr lang="en-US" dirty="0" err="1"/>
              <a:t>tích</a:t>
            </a:r>
            <a:r>
              <a:rPr lang="en-US" dirty="0"/>
              <a:t> </a:t>
            </a:r>
            <a:r>
              <a:rPr lang="en-US" dirty="0" err="1"/>
              <a:t>các</a:t>
            </a:r>
            <a:r>
              <a:rPr lang="en-US" dirty="0"/>
              <a:t> </a:t>
            </a:r>
            <a:r>
              <a:rPr lang="en-US" dirty="0" err="1"/>
              <a:t>cú</a:t>
            </a:r>
            <a:r>
              <a:rPr lang="en-US" dirty="0"/>
              <a:t> </a:t>
            </a:r>
            <a:r>
              <a:rPr lang="en-US" dirty="0" err="1"/>
              <a:t>pháp</a:t>
            </a:r>
            <a:r>
              <a:rPr lang="en-US" dirty="0"/>
              <a:t>. </a:t>
            </a:r>
            <a:r>
              <a:rPr lang="en-US" dirty="0" err="1"/>
              <a:t>Nó</a:t>
            </a:r>
            <a:r>
              <a:rPr lang="en-US" dirty="0"/>
              <a:t> </a:t>
            </a:r>
            <a:r>
              <a:rPr lang="en-US" dirty="0" err="1"/>
              <a:t>sẽ</a:t>
            </a:r>
            <a:r>
              <a:rPr lang="en-US" dirty="0"/>
              <a:t> </a:t>
            </a:r>
            <a:r>
              <a:rPr lang="en-US" dirty="0" err="1"/>
              <a:t>sử</a:t>
            </a:r>
            <a:r>
              <a:rPr lang="en-US" dirty="0"/>
              <a:t> </a:t>
            </a:r>
            <a:r>
              <a:rPr lang="en-US" dirty="0" err="1"/>
              <a:t>dụng</a:t>
            </a:r>
            <a:r>
              <a:rPr lang="en-US" dirty="0"/>
              <a:t> </a:t>
            </a:r>
            <a:r>
              <a:rPr lang="en-US" dirty="0" err="1"/>
              <a:t>cú</a:t>
            </a:r>
            <a:r>
              <a:rPr lang="en-US" dirty="0"/>
              <a:t> </a:t>
            </a:r>
            <a:r>
              <a:rPr lang="en-US" dirty="0" err="1"/>
              <a:t>pháp</a:t>
            </a:r>
            <a:r>
              <a:rPr lang="en-US" dirty="0"/>
              <a:t> </a:t>
            </a:r>
            <a:r>
              <a:rPr lang="en-US" dirty="0" err="1"/>
              <a:t>của</a:t>
            </a:r>
            <a:r>
              <a:rPr lang="en-US" dirty="0"/>
              <a:t> </a:t>
            </a:r>
            <a:r>
              <a:rPr lang="en-US" dirty="0" err="1"/>
              <a:t>mysql</a:t>
            </a:r>
            <a:r>
              <a:rPr lang="en-US" dirty="0"/>
              <a:t> </a:t>
            </a:r>
            <a:r>
              <a:rPr lang="en-US" dirty="0" err="1"/>
              <a:t>để</a:t>
            </a:r>
            <a:r>
              <a:rPr lang="en-US" dirty="0"/>
              <a:t> “</a:t>
            </a:r>
            <a:r>
              <a:rPr lang="en-US" b="0" i="0" dirty="0">
                <a:effectLst/>
              </a:rPr>
              <a:t>interpret and validate” query.</a:t>
            </a:r>
          </a:p>
          <a:p>
            <a:r>
              <a:rPr lang="en-US" dirty="0" err="1"/>
              <a:t>Vd</a:t>
            </a:r>
            <a:r>
              <a:rPr lang="en-US" dirty="0"/>
              <a:t>: </a:t>
            </a:r>
            <a:r>
              <a:rPr lang="en-US" dirty="0" err="1"/>
              <a:t>kiểm</a:t>
            </a:r>
            <a:r>
              <a:rPr lang="en-US" dirty="0"/>
              <a:t> </a:t>
            </a:r>
            <a:r>
              <a:rPr lang="en-US" dirty="0" err="1"/>
              <a:t>tra</a:t>
            </a:r>
            <a:r>
              <a:rPr lang="en-US" dirty="0"/>
              <a:t> </a:t>
            </a:r>
            <a:r>
              <a:rPr lang="en-US" dirty="0" err="1"/>
              <a:t>lỗi</a:t>
            </a:r>
            <a:r>
              <a:rPr lang="en-US" dirty="0"/>
              <a:t> k </a:t>
            </a:r>
            <a:r>
              <a:rPr lang="en-US" dirty="0" err="1"/>
              <a:t>ngoặc</a:t>
            </a:r>
            <a:r>
              <a:rPr lang="en-US" dirty="0"/>
              <a:t> </a:t>
            </a:r>
            <a:r>
              <a:rPr lang="en-US" dirty="0" err="1"/>
              <a:t>khi</a:t>
            </a:r>
            <a:r>
              <a:rPr lang="en-US" dirty="0"/>
              <a:t> insert </a:t>
            </a:r>
            <a:r>
              <a:rPr lang="en-US" dirty="0" err="1"/>
              <a:t>giá</a:t>
            </a:r>
            <a:r>
              <a:rPr lang="en-US" dirty="0"/>
              <a:t> </a:t>
            </a:r>
            <a:r>
              <a:rPr lang="en-US" dirty="0" err="1"/>
              <a:t>trị</a:t>
            </a:r>
            <a:r>
              <a:rPr lang="en-US" dirty="0"/>
              <a:t> string, </a:t>
            </a:r>
            <a:r>
              <a:rPr lang="en-US" dirty="0" err="1"/>
              <a:t>kiểm</a:t>
            </a:r>
            <a:r>
              <a:rPr lang="en-US" dirty="0"/>
              <a:t> </a:t>
            </a:r>
            <a:r>
              <a:rPr lang="en-US" dirty="0" err="1"/>
              <a:t>tra</a:t>
            </a:r>
            <a:r>
              <a:rPr lang="en-US" dirty="0"/>
              <a:t> </a:t>
            </a:r>
            <a:r>
              <a:rPr lang="en-US" dirty="0" err="1"/>
              <a:t>các</a:t>
            </a:r>
            <a:r>
              <a:rPr lang="en-US" dirty="0"/>
              <a:t> </a:t>
            </a:r>
            <a:r>
              <a:rPr lang="en-US" dirty="0" err="1"/>
              <a:t>bảng</a:t>
            </a:r>
            <a:r>
              <a:rPr lang="en-US" dirty="0"/>
              <a:t>, </a:t>
            </a:r>
            <a:r>
              <a:rPr lang="en-US" dirty="0" err="1"/>
              <a:t>các</a:t>
            </a:r>
            <a:r>
              <a:rPr lang="en-US" dirty="0"/>
              <a:t> </a:t>
            </a:r>
            <a:r>
              <a:rPr lang="en-US" dirty="0" err="1"/>
              <a:t>cột</a:t>
            </a:r>
            <a:r>
              <a:rPr lang="en-US" dirty="0"/>
              <a:t> </a:t>
            </a:r>
            <a:r>
              <a:rPr lang="en-US" dirty="0" err="1"/>
              <a:t>liệu</a:t>
            </a:r>
            <a:r>
              <a:rPr lang="en-US" dirty="0"/>
              <a:t> </a:t>
            </a:r>
            <a:r>
              <a:rPr lang="en-US" dirty="0" err="1"/>
              <a:t>đã</a:t>
            </a:r>
            <a:r>
              <a:rPr lang="en-US" dirty="0"/>
              <a:t> </a:t>
            </a:r>
            <a:r>
              <a:rPr lang="en-US" dirty="0" err="1"/>
              <a:t>tồn</a:t>
            </a:r>
            <a:r>
              <a:rPr lang="en-US" dirty="0"/>
              <a:t> </a:t>
            </a:r>
            <a:r>
              <a:rPr lang="en-US" dirty="0" err="1"/>
              <a:t>tại</a:t>
            </a:r>
            <a:r>
              <a:rPr lang="en-US" dirty="0"/>
              <a:t>,…</a:t>
            </a:r>
          </a:p>
          <a:p>
            <a:r>
              <a:rPr lang="en-US" b="0" i="0" dirty="0">
                <a:effectLst/>
              </a:rPr>
              <a:t>Preprocessor: Check </a:t>
            </a:r>
            <a:r>
              <a:rPr lang="en-US" b="0" i="0" dirty="0" err="1">
                <a:effectLst/>
              </a:rPr>
              <a:t>đặc</a:t>
            </a:r>
            <a:r>
              <a:rPr lang="en-US" b="0" i="0" dirty="0">
                <a:effectLst/>
              </a:rPr>
              <a:t> </a:t>
            </a:r>
            <a:r>
              <a:rPr lang="en-US" b="0" i="0" dirty="0" err="1">
                <a:effectLst/>
              </a:rPr>
              <a:t>quyền</a:t>
            </a:r>
            <a:r>
              <a:rPr lang="en-US" b="0" i="0" dirty="0">
                <a:effectLst/>
              </a:rPr>
              <a:t> </a:t>
            </a:r>
            <a:r>
              <a:rPr lang="en-US" b="0" i="0" dirty="0" err="1">
                <a:effectLst/>
              </a:rPr>
              <a:t>của</a:t>
            </a:r>
            <a:r>
              <a:rPr lang="en-US" b="0" i="0" dirty="0">
                <a:effectLst/>
              </a:rPr>
              <a:t> client</a:t>
            </a:r>
          </a:p>
          <a:p>
            <a:endParaRPr lang="en-US" dirty="0"/>
          </a:p>
          <a:p>
            <a:endParaRPr lang="en-US" b="0" i="0" dirty="0">
              <a:effectLst/>
            </a:endParaRPr>
          </a:p>
          <a:p>
            <a:endParaRPr lang="en-US" dirty="0"/>
          </a:p>
        </p:txBody>
      </p:sp>
    </p:spTree>
    <p:extLst>
      <p:ext uri="{BB962C8B-B14F-4D97-AF65-F5344CB8AC3E}">
        <p14:creationId xmlns:p14="http://schemas.microsoft.com/office/powerpoint/2010/main" val="369768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BE80-64BA-CD4B-35E1-030D8E93F38E}"/>
              </a:ext>
            </a:extLst>
          </p:cNvPr>
          <p:cNvSpPr>
            <a:spLocks noGrp="1"/>
          </p:cNvSpPr>
          <p:nvPr>
            <p:ph type="title"/>
          </p:nvPr>
        </p:nvSpPr>
        <p:spPr>
          <a:solidFill>
            <a:schemeClr val="tx2">
              <a:lumMod val="20000"/>
              <a:lumOff val="80000"/>
            </a:schemeClr>
          </a:solidFill>
        </p:spPr>
        <p:txBody>
          <a:bodyPr/>
          <a:lstStyle/>
          <a:p>
            <a:r>
              <a:rPr lang="en-US" dirty="0" err="1"/>
              <a:t>Sql</a:t>
            </a:r>
            <a:r>
              <a:rPr lang="en-US" dirty="0"/>
              <a:t> Layer</a:t>
            </a:r>
          </a:p>
        </p:txBody>
      </p:sp>
      <p:sp>
        <p:nvSpPr>
          <p:cNvPr id="3" name="Content Placeholder 2">
            <a:extLst>
              <a:ext uri="{FF2B5EF4-FFF2-40B4-BE49-F238E27FC236}">
                <a16:creationId xmlns:a16="http://schemas.microsoft.com/office/drawing/2014/main" id="{15CC45CA-83C8-C8C4-BF08-00CD03321F67}"/>
              </a:ext>
            </a:extLst>
          </p:cNvPr>
          <p:cNvSpPr>
            <a:spLocks noGrp="1"/>
          </p:cNvSpPr>
          <p:nvPr>
            <p:ph idx="1"/>
          </p:nvPr>
        </p:nvSpPr>
        <p:spPr/>
        <p:txBody>
          <a:bodyPr/>
          <a:lstStyle/>
          <a:p>
            <a:r>
              <a:rPr lang="en-US" dirty="0"/>
              <a:t>Optimizer: </a:t>
            </a:r>
            <a:r>
              <a:rPr lang="en-US" dirty="0" err="1"/>
              <a:t>Mysql</a:t>
            </a:r>
            <a:r>
              <a:rPr lang="en-US" dirty="0"/>
              <a:t> </a:t>
            </a:r>
            <a:r>
              <a:rPr lang="en-US" dirty="0" err="1"/>
              <a:t>sẽ</a:t>
            </a:r>
            <a:r>
              <a:rPr lang="en-US" dirty="0"/>
              <a:t> </a:t>
            </a:r>
            <a:r>
              <a:rPr lang="en-US" dirty="0" err="1"/>
              <a:t>tìm</a:t>
            </a:r>
            <a:r>
              <a:rPr lang="en-US" dirty="0"/>
              <a:t> </a:t>
            </a:r>
            <a:r>
              <a:rPr lang="en-US" dirty="0" err="1"/>
              <a:t>các</a:t>
            </a:r>
            <a:r>
              <a:rPr lang="en-US" dirty="0"/>
              <a:t> </a:t>
            </a:r>
            <a:r>
              <a:rPr lang="en-US" dirty="0" err="1"/>
              <a:t>cách</a:t>
            </a:r>
            <a:r>
              <a:rPr lang="en-US" dirty="0"/>
              <a:t> </a:t>
            </a:r>
            <a:r>
              <a:rPr lang="en-US" dirty="0" err="1"/>
              <a:t>tối</a:t>
            </a:r>
            <a:r>
              <a:rPr lang="en-US" dirty="0"/>
              <a:t> </a:t>
            </a:r>
            <a:r>
              <a:rPr lang="en-US" dirty="0" err="1"/>
              <a:t>ưu</a:t>
            </a:r>
            <a:r>
              <a:rPr lang="en-US" dirty="0"/>
              <a:t> </a:t>
            </a:r>
            <a:r>
              <a:rPr lang="en-US" dirty="0" err="1"/>
              <a:t>hóa</a:t>
            </a:r>
            <a:r>
              <a:rPr lang="en-US" dirty="0"/>
              <a:t> </a:t>
            </a:r>
            <a:r>
              <a:rPr lang="en-US" dirty="0" err="1"/>
              <a:t>câu</a:t>
            </a:r>
            <a:r>
              <a:rPr lang="en-US" dirty="0"/>
              <a:t> </a:t>
            </a:r>
            <a:r>
              <a:rPr lang="en-US" dirty="0" err="1"/>
              <a:t>lệnh</a:t>
            </a:r>
            <a:r>
              <a:rPr lang="en-US" dirty="0"/>
              <a:t> (Explain)</a:t>
            </a:r>
          </a:p>
          <a:p>
            <a:r>
              <a:rPr lang="en-US" dirty="0"/>
              <a:t>Query execution engine: </a:t>
            </a:r>
          </a:p>
          <a:p>
            <a:pPr marL="0" indent="0">
              <a:buNone/>
            </a:pPr>
            <a:r>
              <a:rPr lang="en-US" dirty="0"/>
              <a:t>  + Sau g</a:t>
            </a:r>
            <a:r>
              <a:rPr lang="vi-VN" dirty="0"/>
              <a:t>iai đoạn phân tích và tối ưu hóa</a:t>
            </a:r>
            <a:r>
              <a:rPr lang="en-US" dirty="0"/>
              <a:t>, </a:t>
            </a:r>
            <a:r>
              <a:rPr lang="en-US" dirty="0" err="1"/>
              <a:t>nó</a:t>
            </a:r>
            <a:r>
              <a:rPr lang="en-US" dirty="0"/>
              <a:t> </a:t>
            </a:r>
            <a:r>
              <a:rPr lang="en-US" dirty="0" err="1"/>
              <a:t>sẽ</a:t>
            </a:r>
            <a:r>
              <a:rPr lang="vi-VN" dirty="0"/>
              <a:t> </a:t>
            </a:r>
            <a:r>
              <a:rPr lang="en-US" dirty="0" err="1"/>
              <a:t>đưa</a:t>
            </a:r>
            <a:r>
              <a:rPr lang="vi-VN" dirty="0"/>
              <a:t> ra một kế hoạch thực thi truy vấn, mà công cụ thực thi truy vấn của MySQL sử dụng để xử lý truy vấn.</a:t>
            </a:r>
            <a:endParaRPr lang="en-US" dirty="0"/>
          </a:p>
          <a:p>
            <a:pPr marL="0" indent="0">
              <a:buNone/>
            </a:pPr>
            <a:r>
              <a:rPr lang="en-US" dirty="0"/>
              <a:t>  + </a:t>
            </a:r>
            <a:r>
              <a:rPr lang="en-US" dirty="0" err="1"/>
              <a:t>Các</a:t>
            </a:r>
            <a:r>
              <a:rPr lang="en-US" dirty="0"/>
              <a:t> </a:t>
            </a:r>
            <a:r>
              <a:rPr lang="en-US" dirty="0" err="1"/>
              <a:t>hoạt</a:t>
            </a:r>
            <a:r>
              <a:rPr lang="en-US" dirty="0"/>
              <a:t> </a:t>
            </a:r>
            <a:r>
              <a:rPr lang="en-US" dirty="0" err="1"/>
              <a:t>động</a:t>
            </a:r>
            <a:r>
              <a:rPr lang="en-US" dirty="0"/>
              <a:t> </a:t>
            </a:r>
            <a:r>
              <a:rPr lang="en-US" dirty="0" err="1"/>
              <a:t>bên</a:t>
            </a:r>
            <a:r>
              <a:rPr lang="en-US" dirty="0"/>
              <a:t> </a:t>
            </a:r>
            <a:r>
              <a:rPr lang="en-US" dirty="0" err="1"/>
              <a:t>trong</a:t>
            </a:r>
            <a:r>
              <a:rPr lang="en-US" dirty="0"/>
              <a:t> </a:t>
            </a:r>
            <a:r>
              <a:rPr lang="en-US" dirty="0" err="1"/>
              <a:t>bản</a:t>
            </a:r>
            <a:r>
              <a:rPr lang="en-US" dirty="0"/>
              <a:t> </a:t>
            </a:r>
            <a:r>
              <a:rPr lang="en-US" dirty="0" err="1"/>
              <a:t>kế</a:t>
            </a:r>
            <a:r>
              <a:rPr lang="en-US" dirty="0"/>
              <a:t> </a:t>
            </a:r>
            <a:r>
              <a:rPr lang="en-US" dirty="0" err="1"/>
              <a:t>hoạch</a:t>
            </a:r>
            <a:r>
              <a:rPr lang="en-US" dirty="0"/>
              <a:t> </a:t>
            </a:r>
            <a:r>
              <a:rPr lang="en-US" dirty="0" err="1"/>
              <a:t>ấy</a:t>
            </a:r>
            <a:r>
              <a:rPr lang="en-US" dirty="0"/>
              <a:t> </a:t>
            </a:r>
            <a:r>
              <a:rPr lang="en-US" dirty="0" err="1"/>
              <a:t>gọi</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bởi</a:t>
            </a:r>
            <a:r>
              <a:rPr lang="en-US" dirty="0"/>
              <a:t> </a:t>
            </a:r>
            <a:r>
              <a:rPr lang="en-US" b="0" i="0" dirty="0">
                <a:effectLst/>
              </a:rPr>
              <a:t>storage engine -&gt; </a:t>
            </a:r>
            <a:r>
              <a:rPr lang="en-US" b="0" i="0" dirty="0" err="1">
                <a:effectLst/>
              </a:rPr>
              <a:t>Trả</a:t>
            </a:r>
            <a:r>
              <a:rPr lang="en-US" b="0" i="0" dirty="0">
                <a:effectLst/>
              </a:rPr>
              <a:t> </a:t>
            </a:r>
            <a:r>
              <a:rPr lang="en-US" b="0" i="0" dirty="0" err="1">
                <a:effectLst/>
              </a:rPr>
              <a:t>về</a:t>
            </a:r>
            <a:r>
              <a:rPr lang="en-US" b="0" i="0" dirty="0">
                <a:effectLst/>
              </a:rPr>
              <a:t> KQ </a:t>
            </a:r>
            <a:r>
              <a:rPr lang="en-US" b="0" i="0" dirty="0" err="1">
                <a:effectLst/>
              </a:rPr>
              <a:t>cho</a:t>
            </a:r>
            <a:r>
              <a:rPr lang="en-US" b="0" i="0" dirty="0">
                <a:effectLst/>
              </a:rPr>
              <a:t> client</a:t>
            </a:r>
            <a:endParaRPr lang="en-US" dirty="0"/>
          </a:p>
        </p:txBody>
      </p:sp>
    </p:spTree>
    <p:extLst>
      <p:ext uri="{BB962C8B-B14F-4D97-AF65-F5344CB8AC3E}">
        <p14:creationId xmlns:p14="http://schemas.microsoft.com/office/powerpoint/2010/main" val="304564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0835-C910-96C1-BDBF-5098A6F9BC49}"/>
              </a:ext>
            </a:extLst>
          </p:cNvPr>
          <p:cNvSpPr>
            <a:spLocks noGrp="1"/>
          </p:cNvSpPr>
          <p:nvPr>
            <p:ph type="title"/>
          </p:nvPr>
        </p:nvSpPr>
        <p:spPr>
          <a:solidFill>
            <a:schemeClr val="tx2">
              <a:lumMod val="20000"/>
              <a:lumOff val="80000"/>
            </a:schemeClr>
          </a:solidFill>
        </p:spPr>
        <p:txBody>
          <a:bodyPr/>
          <a:lstStyle/>
          <a:p>
            <a:r>
              <a:rPr lang="en-US" dirty="0"/>
              <a:t>Storage Engine Layer</a:t>
            </a:r>
          </a:p>
        </p:txBody>
      </p:sp>
      <p:sp>
        <p:nvSpPr>
          <p:cNvPr id="3" name="Content Placeholder 2">
            <a:extLst>
              <a:ext uri="{FF2B5EF4-FFF2-40B4-BE49-F238E27FC236}">
                <a16:creationId xmlns:a16="http://schemas.microsoft.com/office/drawing/2014/main" id="{A59EECEE-8254-E41E-C4BD-8F33247D4F0E}"/>
              </a:ext>
            </a:extLst>
          </p:cNvPr>
          <p:cNvSpPr>
            <a:spLocks noGrp="1"/>
          </p:cNvSpPr>
          <p:nvPr>
            <p:ph idx="1"/>
          </p:nvPr>
        </p:nvSpPr>
        <p:spPr/>
        <p:txBody>
          <a:bodyPr/>
          <a:lstStyle/>
          <a:p>
            <a:r>
              <a:rPr lang="en-US" dirty="0" err="1"/>
              <a:t>Là</a:t>
            </a:r>
            <a:r>
              <a:rPr lang="en-US" dirty="0"/>
              <a:t> </a:t>
            </a:r>
            <a:r>
              <a:rPr lang="en-US" dirty="0" err="1"/>
              <a:t>nơi</a:t>
            </a:r>
            <a:r>
              <a:rPr lang="en-US" dirty="0"/>
              <a:t> </a:t>
            </a:r>
            <a:r>
              <a:rPr lang="en-US" dirty="0" err="1"/>
              <a:t>lưu</a:t>
            </a:r>
            <a:r>
              <a:rPr lang="en-US" dirty="0"/>
              <a:t> </a:t>
            </a:r>
            <a:r>
              <a:rPr lang="en-US" dirty="0" err="1"/>
              <a:t>trữ</a:t>
            </a:r>
            <a:r>
              <a:rPr lang="en-US" dirty="0"/>
              <a:t> </a:t>
            </a:r>
            <a:r>
              <a:rPr lang="en-US" dirty="0" err="1"/>
              <a:t>và</a:t>
            </a:r>
            <a:r>
              <a:rPr lang="en-US" dirty="0"/>
              <a:t> backup </a:t>
            </a:r>
            <a:r>
              <a:rPr lang="en-US" dirty="0" err="1"/>
              <a:t>dữ</a:t>
            </a:r>
            <a:r>
              <a:rPr lang="en-US" dirty="0"/>
              <a:t> </a:t>
            </a:r>
            <a:r>
              <a:rPr lang="en-US" dirty="0" err="1"/>
              <a:t>liệu</a:t>
            </a:r>
            <a:endParaRPr lang="en-US" dirty="0"/>
          </a:p>
          <a:p>
            <a:r>
              <a:rPr lang="en-US" dirty="0" err="1"/>
              <a:t>Có</a:t>
            </a:r>
            <a:r>
              <a:rPr lang="en-US" dirty="0"/>
              <a:t> 2 Storage Engine </a:t>
            </a:r>
            <a:r>
              <a:rPr lang="en-US" dirty="0" err="1"/>
              <a:t>phổ</a:t>
            </a:r>
            <a:r>
              <a:rPr lang="en-US" dirty="0"/>
              <a:t> </a:t>
            </a:r>
            <a:r>
              <a:rPr lang="en-US" dirty="0" err="1"/>
              <a:t>biến</a:t>
            </a:r>
            <a:r>
              <a:rPr lang="en-US" dirty="0"/>
              <a:t>: </a:t>
            </a:r>
          </a:p>
          <a:p>
            <a:pPr marL="0" indent="0">
              <a:buNone/>
            </a:pPr>
            <a:r>
              <a:rPr lang="en-US" dirty="0"/>
              <a:t>	+ </a:t>
            </a:r>
            <a:r>
              <a:rPr lang="en-US" dirty="0" err="1"/>
              <a:t>InnoDB</a:t>
            </a:r>
            <a:endParaRPr lang="en-US" dirty="0"/>
          </a:p>
          <a:p>
            <a:pPr marL="0" indent="0">
              <a:buNone/>
            </a:pPr>
            <a:r>
              <a:rPr lang="en-US" dirty="0"/>
              <a:t>	+ </a:t>
            </a:r>
            <a:r>
              <a:rPr lang="en-US" dirty="0" err="1"/>
              <a:t>MyIsam</a:t>
            </a:r>
            <a:endParaRPr lang="en-US" dirty="0"/>
          </a:p>
        </p:txBody>
      </p:sp>
    </p:spTree>
    <p:extLst>
      <p:ext uri="{BB962C8B-B14F-4D97-AF65-F5344CB8AC3E}">
        <p14:creationId xmlns:p14="http://schemas.microsoft.com/office/powerpoint/2010/main" val="16014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22C6BC8-50DB-8191-33A2-60A9EFB6D34F}"/>
              </a:ext>
            </a:extLst>
          </p:cNvPr>
          <p:cNvSpPr>
            <a:spLocks noGrp="1"/>
          </p:cNvSpPr>
          <p:nvPr>
            <p:ph type="body" idx="1"/>
          </p:nvPr>
        </p:nvSpPr>
        <p:spPr>
          <a:xfrm>
            <a:off x="839788" y="1134408"/>
            <a:ext cx="5157787" cy="823912"/>
          </a:xfrm>
          <a:solidFill>
            <a:schemeClr val="tx2">
              <a:lumMod val="20000"/>
              <a:lumOff val="80000"/>
            </a:schemeClr>
          </a:solidFill>
        </p:spPr>
        <p:txBody>
          <a:bodyPr/>
          <a:lstStyle/>
          <a:p>
            <a:r>
              <a:rPr lang="en-US" dirty="0" err="1"/>
              <a:t>InnoDB</a:t>
            </a:r>
            <a:endParaRPr lang="en-US" dirty="0"/>
          </a:p>
        </p:txBody>
      </p:sp>
      <p:sp>
        <p:nvSpPr>
          <p:cNvPr id="6" name="Content Placeholder 5">
            <a:extLst>
              <a:ext uri="{FF2B5EF4-FFF2-40B4-BE49-F238E27FC236}">
                <a16:creationId xmlns:a16="http://schemas.microsoft.com/office/drawing/2014/main" id="{922C45F0-7BCF-3F30-E144-D9E5EB915285}"/>
              </a:ext>
            </a:extLst>
          </p:cNvPr>
          <p:cNvSpPr>
            <a:spLocks noGrp="1"/>
          </p:cNvSpPr>
          <p:nvPr>
            <p:ph sz="half" idx="2"/>
          </p:nvPr>
        </p:nvSpPr>
        <p:spPr>
          <a:solidFill>
            <a:schemeClr val="accent2">
              <a:lumMod val="20000"/>
              <a:lumOff val="80000"/>
            </a:schemeClr>
          </a:solidFill>
        </p:spPr>
        <p:txBody>
          <a:bodyPr>
            <a:normAutofit fontScale="92500" lnSpcReduction="20000"/>
          </a:bodyPr>
          <a:lstStyle/>
          <a:p>
            <a:r>
              <a:rPr lang="en-US" dirty="0" err="1">
                <a:solidFill>
                  <a:srgbClr val="333333"/>
                </a:solidFill>
                <a:latin typeface="helvetica neue"/>
              </a:rPr>
              <a:t>H</a:t>
            </a:r>
            <a:r>
              <a:rPr lang="en-US" b="0" i="0" dirty="0" err="1">
                <a:solidFill>
                  <a:srgbClr val="333333"/>
                </a:solidFill>
                <a:effectLst/>
                <a:latin typeface="helvetica neue"/>
              </a:rPr>
              <a:t>ỗ</a:t>
            </a:r>
            <a:r>
              <a:rPr lang="en-US" b="0" i="0" dirty="0">
                <a:solidFill>
                  <a:srgbClr val="333333"/>
                </a:solidFill>
                <a:effectLst/>
                <a:latin typeface="helvetica neue"/>
              </a:rPr>
              <a:t> </a:t>
            </a:r>
            <a:r>
              <a:rPr lang="en-US" b="0" i="0" dirty="0" err="1">
                <a:solidFill>
                  <a:srgbClr val="333333"/>
                </a:solidFill>
                <a:effectLst/>
                <a:latin typeface="helvetica neue"/>
              </a:rPr>
              <a:t>trợ</a:t>
            </a:r>
            <a:r>
              <a:rPr lang="en-US" b="0" i="0" dirty="0">
                <a:solidFill>
                  <a:srgbClr val="333333"/>
                </a:solidFill>
                <a:effectLst/>
                <a:latin typeface="helvetica neue"/>
              </a:rPr>
              <a:t> relationship</a:t>
            </a:r>
          </a:p>
          <a:p>
            <a:r>
              <a:rPr lang="en-US" dirty="0" err="1">
                <a:solidFill>
                  <a:srgbClr val="333333"/>
                </a:solidFill>
                <a:latin typeface="helvetica neue"/>
              </a:rPr>
              <a:t>Hỗ</a:t>
            </a:r>
            <a:r>
              <a:rPr lang="en-US" dirty="0">
                <a:solidFill>
                  <a:srgbClr val="333333"/>
                </a:solidFill>
                <a:latin typeface="helvetica neue"/>
              </a:rPr>
              <a:t> </a:t>
            </a:r>
            <a:r>
              <a:rPr lang="en-US" dirty="0" err="1">
                <a:solidFill>
                  <a:srgbClr val="333333"/>
                </a:solidFill>
                <a:latin typeface="helvetica neue"/>
              </a:rPr>
              <a:t>trợ</a:t>
            </a:r>
            <a:r>
              <a:rPr lang="en-US" dirty="0">
                <a:solidFill>
                  <a:srgbClr val="333333"/>
                </a:solidFill>
                <a:latin typeface="helvetica neue"/>
              </a:rPr>
              <a:t> transaction</a:t>
            </a:r>
          </a:p>
          <a:p>
            <a:r>
              <a:rPr lang="en-US" dirty="0" err="1">
                <a:solidFill>
                  <a:srgbClr val="333333"/>
                </a:solidFill>
                <a:latin typeface="helvetica neue"/>
              </a:rPr>
              <a:t>T</a:t>
            </a:r>
            <a:r>
              <a:rPr lang="en-US" b="0" i="0" dirty="0" err="1">
                <a:solidFill>
                  <a:srgbClr val="333333"/>
                </a:solidFill>
                <a:effectLst/>
                <a:latin typeface="helvetica neue"/>
              </a:rPr>
              <a:t>hiên</a:t>
            </a:r>
            <a:r>
              <a:rPr lang="en-US" b="0" i="0" dirty="0">
                <a:solidFill>
                  <a:srgbClr val="333333"/>
                </a:solidFill>
                <a:effectLst/>
                <a:latin typeface="helvetica neue"/>
              </a:rPr>
              <a:t> </a:t>
            </a:r>
            <a:r>
              <a:rPr lang="en-US" b="0" i="0" dirty="0" err="1">
                <a:solidFill>
                  <a:srgbClr val="333333"/>
                </a:solidFill>
                <a:effectLst/>
                <a:latin typeface="helvetica neue"/>
              </a:rPr>
              <a:t>về</a:t>
            </a:r>
            <a:r>
              <a:rPr lang="en-US" b="0" i="0" dirty="0">
                <a:solidFill>
                  <a:srgbClr val="333333"/>
                </a:solidFill>
                <a:effectLst/>
                <a:latin typeface="helvetica neue"/>
              </a:rPr>
              <a:t> row-level locking -&gt; </a:t>
            </a:r>
            <a:r>
              <a:rPr lang="en-US" b="0" i="0" dirty="0" err="1">
                <a:solidFill>
                  <a:srgbClr val="333333"/>
                </a:solidFill>
                <a:effectLst/>
                <a:latin typeface="helvetica neue"/>
              </a:rPr>
              <a:t>Hiệu</a:t>
            </a:r>
            <a:r>
              <a:rPr lang="en-US" b="0" i="0" dirty="0">
                <a:solidFill>
                  <a:srgbClr val="333333"/>
                </a:solidFill>
                <a:effectLst/>
                <a:latin typeface="helvetica neue"/>
              </a:rPr>
              <a:t> </a:t>
            </a:r>
            <a:r>
              <a:rPr lang="en-US" b="0" i="0" dirty="0" err="1">
                <a:solidFill>
                  <a:srgbClr val="333333"/>
                </a:solidFill>
                <a:effectLst/>
                <a:latin typeface="helvetica neue"/>
              </a:rPr>
              <a:t>quả</a:t>
            </a:r>
            <a:r>
              <a:rPr lang="en-US" b="0" i="0" dirty="0">
                <a:solidFill>
                  <a:srgbClr val="333333"/>
                </a:solidFill>
                <a:effectLst/>
                <a:latin typeface="helvetica neue"/>
              </a:rPr>
              <a:t> </a:t>
            </a:r>
            <a:r>
              <a:rPr lang="en-US" b="0" i="0" dirty="0" err="1">
                <a:solidFill>
                  <a:srgbClr val="333333"/>
                </a:solidFill>
                <a:effectLst/>
                <a:latin typeface="helvetica neue"/>
              </a:rPr>
              <a:t>trong</a:t>
            </a:r>
            <a:r>
              <a:rPr lang="en-US" b="0" i="0" dirty="0">
                <a:solidFill>
                  <a:srgbClr val="333333"/>
                </a:solidFill>
                <a:effectLst/>
                <a:latin typeface="helvetica neue"/>
              </a:rPr>
              <a:t> </a:t>
            </a:r>
            <a:r>
              <a:rPr lang="en-US" b="0" i="0" dirty="0" err="1">
                <a:solidFill>
                  <a:srgbClr val="333333"/>
                </a:solidFill>
                <a:effectLst/>
                <a:latin typeface="helvetica neue"/>
              </a:rPr>
              <a:t>việc</a:t>
            </a:r>
            <a:r>
              <a:rPr lang="en-US" b="0" i="0" dirty="0">
                <a:solidFill>
                  <a:srgbClr val="333333"/>
                </a:solidFill>
                <a:effectLst/>
                <a:latin typeface="helvetica neue"/>
              </a:rPr>
              <a:t> insert/update data</a:t>
            </a:r>
          </a:p>
          <a:p>
            <a:r>
              <a:rPr lang="en-US" dirty="0">
                <a:solidFill>
                  <a:srgbClr val="333333"/>
                </a:solidFill>
                <a:latin typeface="helvetica neue"/>
              </a:rPr>
              <a:t>An </a:t>
            </a:r>
            <a:r>
              <a:rPr lang="en-US" dirty="0" err="1">
                <a:solidFill>
                  <a:srgbClr val="333333"/>
                </a:solidFill>
                <a:latin typeface="helvetica neue"/>
              </a:rPr>
              <a:t>toàn</a:t>
            </a:r>
            <a:r>
              <a:rPr lang="en-US" dirty="0">
                <a:solidFill>
                  <a:srgbClr val="333333"/>
                </a:solidFill>
                <a:latin typeface="helvetica neue"/>
              </a:rPr>
              <a:t> </a:t>
            </a:r>
            <a:r>
              <a:rPr lang="en-US" dirty="0" err="1">
                <a:solidFill>
                  <a:srgbClr val="333333"/>
                </a:solidFill>
                <a:latin typeface="helvetica neue"/>
              </a:rPr>
              <a:t>hơn</a:t>
            </a:r>
            <a:r>
              <a:rPr lang="en-US" dirty="0">
                <a:solidFill>
                  <a:srgbClr val="333333"/>
                </a:solidFill>
                <a:latin typeface="helvetica neue"/>
              </a:rPr>
              <a:t>(</a:t>
            </a:r>
            <a:r>
              <a:rPr lang="en-US" dirty="0" err="1">
                <a:solidFill>
                  <a:srgbClr val="333333"/>
                </a:solidFill>
                <a:latin typeface="helvetica neue"/>
              </a:rPr>
              <a:t>hỗ</a:t>
            </a:r>
            <a:r>
              <a:rPr lang="en-US" dirty="0">
                <a:solidFill>
                  <a:srgbClr val="333333"/>
                </a:solidFill>
                <a:latin typeface="helvetica neue"/>
              </a:rPr>
              <a:t> </a:t>
            </a:r>
            <a:r>
              <a:rPr lang="en-US" dirty="0" err="1">
                <a:solidFill>
                  <a:srgbClr val="333333"/>
                </a:solidFill>
                <a:latin typeface="helvetica neue"/>
              </a:rPr>
              <a:t>trợ</a:t>
            </a:r>
            <a:r>
              <a:rPr lang="en-US" dirty="0">
                <a:solidFill>
                  <a:srgbClr val="333333"/>
                </a:solidFill>
                <a:latin typeface="helvetica neue"/>
              </a:rPr>
              <a:t> transaction)</a:t>
            </a:r>
          </a:p>
          <a:p>
            <a:r>
              <a:rPr lang="en-US" dirty="0">
                <a:solidFill>
                  <a:srgbClr val="333333"/>
                </a:solidFill>
                <a:latin typeface="helvetica neue"/>
              </a:rPr>
              <a:t>!</a:t>
            </a:r>
            <a:r>
              <a:rPr lang="en-US" b="0" i="0" dirty="0">
                <a:solidFill>
                  <a:srgbClr val="333333"/>
                </a:solidFill>
                <a:effectLst/>
                <a:latin typeface="helvetica neue"/>
              </a:rPr>
              <a:t> row-level locking: Khi </a:t>
            </a:r>
            <a:r>
              <a:rPr lang="en-US" b="0" i="0" dirty="0" err="1">
                <a:solidFill>
                  <a:srgbClr val="333333"/>
                </a:solidFill>
                <a:effectLst/>
                <a:latin typeface="helvetica neue"/>
              </a:rPr>
              <a:t>một</a:t>
            </a:r>
            <a:r>
              <a:rPr lang="en-US" b="0" i="0" dirty="0">
                <a:solidFill>
                  <a:srgbClr val="333333"/>
                </a:solidFill>
                <a:effectLst/>
                <a:latin typeface="helvetica neue"/>
              </a:rPr>
              <a:t> transaction </a:t>
            </a:r>
            <a:r>
              <a:rPr lang="en-US" b="0" i="0" dirty="0" err="1">
                <a:solidFill>
                  <a:srgbClr val="333333"/>
                </a:solidFill>
                <a:effectLst/>
                <a:latin typeface="helvetica neue"/>
              </a:rPr>
              <a:t>được</a:t>
            </a:r>
            <a:r>
              <a:rPr lang="en-US" b="0" i="0" dirty="0">
                <a:solidFill>
                  <a:srgbClr val="333333"/>
                </a:solidFill>
                <a:effectLst/>
                <a:latin typeface="helvetica neue"/>
              </a:rPr>
              <a:t> </a:t>
            </a:r>
            <a:r>
              <a:rPr lang="en-US" b="0" i="0" dirty="0" err="1">
                <a:solidFill>
                  <a:srgbClr val="333333"/>
                </a:solidFill>
                <a:effectLst/>
                <a:latin typeface="helvetica neue"/>
              </a:rPr>
              <a:t>thực</a:t>
            </a:r>
            <a:r>
              <a:rPr lang="en-US" b="0" i="0" dirty="0">
                <a:solidFill>
                  <a:srgbClr val="333333"/>
                </a:solidFill>
                <a:effectLst/>
                <a:latin typeface="helvetica neue"/>
              </a:rPr>
              <a:t> </a:t>
            </a:r>
            <a:r>
              <a:rPr lang="en-US" b="0" i="0" dirty="0" err="1">
                <a:solidFill>
                  <a:srgbClr val="333333"/>
                </a:solidFill>
                <a:effectLst/>
                <a:latin typeface="helvetica neue"/>
              </a:rPr>
              <a:t>thi</a:t>
            </a:r>
            <a:r>
              <a:rPr lang="en-US" b="0" i="0" dirty="0">
                <a:solidFill>
                  <a:srgbClr val="333333"/>
                </a:solidFill>
                <a:effectLst/>
                <a:latin typeface="helvetica neue"/>
              </a:rPr>
              <a:t>, </a:t>
            </a:r>
            <a:r>
              <a:rPr lang="en-US" b="0" i="0" dirty="0" err="1">
                <a:solidFill>
                  <a:srgbClr val="333333"/>
                </a:solidFill>
                <a:effectLst/>
                <a:latin typeface="helvetica neue"/>
              </a:rPr>
              <a:t>các</a:t>
            </a:r>
            <a:r>
              <a:rPr lang="en-US" b="0" i="0" dirty="0">
                <a:solidFill>
                  <a:srgbClr val="333333"/>
                </a:solidFill>
                <a:effectLst/>
                <a:latin typeface="helvetica neue"/>
              </a:rPr>
              <a:t> transaction </a:t>
            </a:r>
            <a:r>
              <a:rPr lang="en-US" b="0" i="0" dirty="0" err="1">
                <a:solidFill>
                  <a:srgbClr val="333333"/>
                </a:solidFill>
                <a:effectLst/>
                <a:latin typeface="helvetica neue"/>
              </a:rPr>
              <a:t>khác</a:t>
            </a:r>
            <a:r>
              <a:rPr lang="en-US" b="0" i="0" dirty="0">
                <a:solidFill>
                  <a:srgbClr val="333333"/>
                </a:solidFill>
                <a:effectLst/>
                <a:latin typeface="helvetica neue"/>
              </a:rPr>
              <a:t> </a:t>
            </a:r>
            <a:r>
              <a:rPr lang="en-US" b="0" i="0" dirty="0" err="1">
                <a:solidFill>
                  <a:srgbClr val="333333"/>
                </a:solidFill>
                <a:effectLst/>
                <a:latin typeface="helvetica neue"/>
              </a:rPr>
              <a:t>sẽ</a:t>
            </a:r>
            <a:r>
              <a:rPr lang="en-US" b="0" i="0" dirty="0">
                <a:solidFill>
                  <a:srgbClr val="333333"/>
                </a:solidFill>
                <a:effectLst/>
                <a:latin typeface="helvetica neue"/>
              </a:rPr>
              <a:t> </a:t>
            </a:r>
            <a:r>
              <a:rPr lang="en-US" b="0" i="0" dirty="0" err="1">
                <a:solidFill>
                  <a:srgbClr val="333333"/>
                </a:solidFill>
                <a:effectLst/>
                <a:latin typeface="helvetica neue"/>
              </a:rPr>
              <a:t>phải</a:t>
            </a:r>
            <a:r>
              <a:rPr lang="en-US" b="0" i="0" dirty="0">
                <a:solidFill>
                  <a:srgbClr val="333333"/>
                </a:solidFill>
                <a:effectLst/>
                <a:latin typeface="helvetica neue"/>
              </a:rPr>
              <a:t> </a:t>
            </a:r>
            <a:r>
              <a:rPr lang="en-US" b="0" i="0" dirty="0" err="1">
                <a:solidFill>
                  <a:srgbClr val="333333"/>
                </a:solidFill>
                <a:effectLst/>
                <a:latin typeface="helvetica neue"/>
              </a:rPr>
              <a:t>đợi</a:t>
            </a:r>
            <a:r>
              <a:rPr lang="en-US" b="0" i="0" dirty="0">
                <a:solidFill>
                  <a:srgbClr val="333333"/>
                </a:solidFill>
                <a:effectLst/>
                <a:latin typeface="helvetica neue"/>
              </a:rPr>
              <a:t> </a:t>
            </a:r>
            <a:r>
              <a:rPr lang="en-US" b="0" i="0" dirty="0" err="1">
                <a:solidFill>
                  <a:srgbClr val="333333"/>
                </a:solidFill>
                <a:effectLst/>
                <a:latin typeface="helvetica neue"/>
              </a:rPr>
              <a:t>cho</a:t>
            </a:r>
            <a:r>
              <a:rPr lang="en-US" b="0" i="0" dirty="0">
                <a:solidFill>
                  <a:srgbClr val="333333"/>
                </a:solidFill>
                <a:effectLst/>
                <a:latin typeface="helvetica neue"/>
              </a:rPr>
              <a:t> </a:t>
            </a:r>
            <a:r>
              <a:rPr lang="en-US" b="0" i="0" dirty="0" err="1">
                <a:solidFill>
                  <a:srgbClr val="333333"/>
                </a:solidFill>
                <a:effectLst/>
                <a:latin typeface="helvetica neue"/>
              </a:rPr>
              <a:t>đến</a:t>
            </a:r>
            <a:r>
              <a:rPr lang="en-US" b="0" i="0" dirty="0">
                <a:solidFill>
                  <a:srgbClr val="333333"/>
                </a:solidFill>
                <a:effectLst/>
                <a:latin typeface="helvetica neue"/>
              </a:rPr>
              <a:t> </a:t>
            </a:r>
            <a:r>
              <a:rPr lang="en-US" b="0" i="0" dirty="0" err="1">
                <a:solidFill>
                  <a:srgbClr val="333333"/>
                </a:solidFill>
                <a:effectLst/>
                <a:latin typeface="helvetica neue"/>
              </a:rPr>
              <a:t>khi</a:t>
            </a:r>
            <a:r>
              <a:rPr lang="en-US" b="0" i="0" dirty="0">
                <a:solidFill>
                  <a:srgbClr val="333333"/>
                </a:solidFill>
                <a:effectLst/>
                <a:latin typeface="helvetica neue"/>
              </a:rPr>
              <a:t> transaction kia </a:t>
            </a:r>
            <a:r>
              <a:rPr lang="en-US" b="0" i="0" dirty="0" err="1">
                <a:solidFill>
                  <a:srgbClr val="333333"/>
                </a:solidFill>
                <a:effectLst/>
                <a:latin typeface="helvetica neue"/>
              </a:rPr>
              <a:t>được</a:t>
            </a:r>
            <a:r>
              <a:rPr lang="en-US" b="0" i="0" dirty="0">
                <a:solidFill>
                  <a:srgbClr val="333333"/>
                </a:solidFill>
                <a:effectLst/>
                <a:latin typeface="helvetica neue"/>
              </a:rPr>
              <a:t> commit </a:t>
            </a:r>
            <a:endParaRPr lang="en-US" dirty="0"/>
          </a:p>
        </p:txBody>
      </p:sp>
      <p:sp>
        <p:nvSpPr>
          <p:cNvPr id="7" name="Text Placeholder 6">
            <a:extLst>
              <a:ext uri="{FF2B5EF4-FFF2-40B4-BE49-F238E27FC236}">
                <a16:creationId xmlns:a16="http://schemas.microsoft.com/office/drawing/2014/main" id="{A65EC649-9426-8D51-2E7C-2CEB327ACBAC}"/>
              </a:ext>
            </a:extLst>
          </p:cNvPr>
          <p:cNvSpPr>
            <a:spLocks noGrp="1"/>
          </p:cNvSpPr>
          <p:nvPr>
            <p:ph type="body" sz="quarter" idx="3"/>
          </p:nvPr>
        </p:nvSpPr>
        <p:spPr>
          <a:xfrm>
            <a:off x="6169024" y="1134408"/>
            <a:ext cx="5183188" cy="823912"/>
          </a:xfrm>
          <a:solidFill>
            <a:schemeClr val="tx2">
              <a:lumMod val="20000"/>
              <a:lumOff val="80000"/>
            </a:schemeClr>
          </a:solidFill>
        </p:spPr>
        <p:txBody>
          <a:bodyPr/>
          <a:lstStyle/>
          <a:p>
            <a:r>
              <a:rPr lang="en-US" dirty="0" err="1"/>
              <a:t>MyIsam</a:t>
            </a:r>
            <a:endParaRPr lang="en-US" dirty="0"/>
          </a:p>
        </p:txBody>
      </p:sp>
      <p:sp>
        <p:nvSpPr>
          <p:cNvPr id="8" name="Content Placeholder 7">
            <a:extLst>
              <a:ext uri="{FF2B5EF4-FFF2-40B4-BE49-F238E27FC236}">
                <a16:creationId xmlns:a16="http://schemas.microsoft.com/office/drawing/2014/main" id="{A319E5C2-63E8-D09C-22A1-35B064C80D89}"/>
              </a:ext>
            </a:extLst>
          </p:cNvPr>
          <p:cNvSpPr>
            <a:spLocks noGrp="1"/>
          </p:cNvSpPr>
          <p:nvPr>
            <p:ph sz="quarter" idx="4"/>
          </p:nvPr>
        </p:nvSpPr>
        <p:spPr>
          <a:solidFill>
            <a:schemeClr val="accent2">
              <a:lumMod val="20000"/>
              <a:lumOff val="80000"/>
            </a:schemeClr>
          </a:solidFill>
        </p:spPr>
        <p:txBody>
          <a:bodyPr>
            <a:normAutofit fontScale="92500" lnSpcReduction="20000"/>
          </a:bodyPr>
          <a:lstStyle/>
          <a:p>
            <a:r>
              <a:rPr lang="en-US" dirty="0"/>
              <a:t>K </a:t>
            </a:r>
            <a:r>
              <a:rPr lang="en-US" dirty="0" err="1"/>
              <a:t>h</a:t>
            </a:r>
            <a:r>
              <a:rPr lang="en-US" b="0" i="0" dirty="0" err="1">
                <a:solidFill>
                  <a:srgbClr val="333333"/>
                </a:solidFill>
                <a:effectLst/>
                <a:latin typeface="helvetica neue"/>
              </a:rPr>
              <a:t>ỗ</a:t>
            </a:r>
            <a:r>
              <a:rPr lang="en-US" b="0" i="0" dirty="0">
                <a:solidFill>
                  <a:srgbClr val="333333"/>
                </a:solidFill>
                <a:effectLst/>
                <a:latin typeface="helvetica neue"/>
              </a:rPr>
              <a:t> </a:t>
            </a:r>
            <a:r>
              <a:rPr lang="en-US" b="0" i="0" dirty="0" err="1">
                <a:solidFill>
                  <a:srgbClr val="333333"/>
                </a:solidFill>
                <a:effectLst/>
                <a:latin typeface="helvetica neue"/>
              </a:rPr>
              <a:t>trợ</a:t>
            </a:r>
            <a:r>
              <a:rPr lang="en-US" b="0" i="0" dirty="0">
                <a:solidFill>
                  <a:srgbClr val="333333"/>
                </a:solidFill>
                <a:effectLst/>
                <a:latin typeface="helvetica neue"/>
              </a:rPr>
              <a:t> relationship</a:t>
            </a:r>
          </a:p>
          <a:p>
            <a:r>
              <a:rPr lang="en-US" dirty="0">
                <a:solidFill>
                  <a:srgbClr val="333333"/>
                </a:solidFill>
                <a:latin typeface="helvetica neue"/>
              </a:rPr>
              <a:t>K </a:t>
            </a:r>
            <a:r>
              <a:rPr lang="en-US" dirty="0" err="1">
                <a:solidFill>
                  <a:srgbClr val="333333"/>
                </a:solidFill>
                <a:latin typeface="helvetica neue"/>
              </a:rPr>
              <a:t>hỗ</a:t>
            </a:r>
            <a:r>
              <a:rPr lang="en-US" dirty="0">
                <a:solidFill>
                  <a:srgbClr val="333333"/>
                </a:solidFill>
                <a:latin typeface="helvetica neue"/>
              </a:rPr>
              <a:t> </a:t>
            </a:r>
            <a:r>
              <a:rPr lang="en-US" dirty="0" err="1">
                <a:solidFill>
                  <a:srgbClr val="333333"/>
                </a:solidFill>
                <a:latin typeface="helvetica neue"/>
              </a:rPr>
              <a:t>trợ</a:t>
            </a:r>
            <a:r>
              <a:rPr lang="en-US" dirty="0">
                <a:solidFill>
                  <a:srgbClr val="333333"/>
                </a:solidFill>
                <a:latin typeface="helvetica neue"/>
              </a:rPr>
              <a:t> transaction</a:t>
            </a:r>
          </a:p>
          <a:p>
            <a:r>
              <a:rPr lang="en-US" dirty="0" err="1"/>
              <a:t>Thiên</a:t>
            </a:r>
            <a:r>
              <a:rPr lang="en-US" dirty="0"/>
              <a:t> </a:t>
            </a:r>
            <a:r>
              <a:rPr lang="en-US" dirty="0" err="1"/>
              <a:t>về</a:t>
            </a:r>
            <a:r>
              <a:rPr lang="en-US" dirty="0"/>
              <a:t> table locking -&gt; </a:t>
            </a:r>
            <a:r>
              <a:rPr lang="en-US" dirty="0" err="1"/>
              <a:t>Hiệu</a:t>
            </a:r>
            <a:r>
              <a:rPr lang="en-US" dirty="0"/>
              <a:t> </a:t>
            </a:r>
            <a:r>
              <a:rPr lang="en-US" dirty="0" err="1"/>
              <a:t>quả</a:t>
            </a:r>
            <a:r>
              <a:rPr lang="en-US" dirty="0"/>
              <a:t> </a:t>
            </a:r>
            <a:r>
              <a:rPr lang="en-US" dirty="0" err="1"/>
              <a:t>trong</a:t>
            </a:r>
            <a:r>
              <a:rPr lang="en-US" dirty="0"/>
              <a:t> </a:t>
            </a:r>
            <a:r>
              <a:rPr lang="en-US" dirty="0" err="1"/>
              <a:t>việc</a:t>
            </a:r>
            <a:r>
              <a:rPr lang="en-US" dirty="0"/>
              <a:t> select</a:t>
            </a:r>
          </a:p>
          <a:p>
            <a:endParaRPr lang="en-US" dirty="0"/>
          </a:p>
          <a:p>
            <a:r>
              <a:rPr lang="en-US" dirty="0"/>
              <a:t>Performance </a:t>
            </a:r>
            <a:r>
              <a:rPr lang="en-US" dirty="0" err="1"/>
              <a:t>tốt</a:t>
            </a:r>
            <a:r>
              <a:rPr lang="en-US" dirty="0"/>
              <a:t> </a:t>
            </a:r>
            <a:r>
              <a:rPr lang="en-US" dirty="0" err="1"/>
              <a:t>hơn</a:t>
            </a:r>
            <a:endParaRPr lang="en-US" dirty="0"/>
          </a:p>
          <a:p>
            <a:r>
              <a:rPr lang="en-US" dirty="0"/>
              <a:t>! Table locking: Read lock</a:t>
            </a:r>
            <a:r>
              <a:rPr lang="en-US"/>
              <a:t>, Write lock</a:t>
            </a:r>
            <a:endParaRPr lang="en-US" dirty="0"/>
          </a:p>
        </p:txBody>
      </p:sp>
    </p:spTree>
    <p:extLst>
      <p:ext uri="{BB962C8B-B14F-4D97-AF65-F5344CB8AC3E}">
        <p14:creationId xmlns:p14="http://schemas.microsoft.com/office/powerpoint/2010/main" val="9747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5C37-E3F2-C97C-3EF7-B5249C3EF072}"/>
              </a:ext>
            </a:extLst>
          </p:cNvPr>
          <p:cNvSpPr>
            <a:spLocks noGrp="1"/>
          </p:cNvSpPr>
          <p:nvPr>
            <p:ph type="title"/>
          </p:nvPr>
        </p:nvSpPr>
        <p:spPr>
          <a:solidFill>
            <a:schemeClr val="accent1">
              <a:lumMod val="20000"/>
              <a:lumOff val="80000"/>
            </a:schemeClr>
          </a:solidFill>
        </p:spPr>
        <p:txBody>
          <a:bodyPr/>
          <a:lstStyle/>
          <a:p>
            <a:r>
              <a:rPr lang="en-US" dirty="0" err="1"/>
              <a:t>Mô</a:t>
            </a:r>
            <a:r>
              <a:rPr lang="en-US" dirty="0"/>
              <a:t> </a:t>
            </a:r>
            <a:r>
              <a:rPr lang="en-US" dirty="0" err="1"/>
              <a:t>hình</a:t>
            </a:r>
            <a:r>
              <a:rPr lang="en-US" dirty="0"/>
              <a:t> </a:t>
            </a:r>
            <a:r>
              <a:rPr lang="en-US" dirty="0" err="1"/>
              <a:t>thực</a:t>
            </a:r>
            <a:r>
              <a:rPr lang="en-US" dirty="0"/>
              <a:t> </a:t>
            </a:r>
            <a:r>
              <a:rPr lang="en-US" dirty="0" err="1"/>
              <a:t>thể</a:t>
            </a:r>
            <a:r>
              <a:rPr lang="en-US" dirty="0"/>
              <a:t> ERD</a:t>
            </a:r>
          </a:p>
        </p:txBody>
      </p:sp>
      <p:sp>
        <p:nvSpPr>
          <p:cNvPr id="3" name="Content Placeholder 2">
            <a:extLst>
              <a:ext uri="{FF2B5EF4-FFF2-40B4-BE49-F238E27FC236}">
                <a16:creationId xmlns:a16="http://schemas.microsoft.com/office/drawing/2014/main" id="{F43D0FC8-3005-B754-CE0C-2E7534319B1F}"/>
              </a:ext>
            </a:extLst>
          </p:cNvPr>
          <p:cNvSpPr>
            <a:spLocks noGrp="1"/>
          </p:cNvSpPr>
          <p:nvPr>
            <p:ph idx="1"/>
          </p:nvPr>
        </p:nvSpPr>
        <p:spPr/>
        <p:txBody>
          <a:bodyPr/>
          <a:lstStyle/>
          <a:p>
            <a:r>
              <a:rPr lang="en-US" dirty="0" err="1"/>
              <a:t>Khái</a:t>
            </a:r>
            <a:r>
              <a:rPr lang="en-US" dirty="0"/>
              <a:t> </a:t>
            </a:r>
            <a:r>
              <a:rPr lang="en-US" dirty="0" err="1"/>
              <a:t>niệm</a:t>
            </a:r>
            <a:r>
              <a:rPr lang="en-US" dirty="0"/>
              <a:t>: </a:t>
            </a:r>
            <a:r>
              <a:rPr lang="en-US" b="0" i="0" dirty="0">
                <a:effectLst/>
                <a:latin typeface="Arial" panose="020B0604020202020204" pitchFamily="34" charset="0"/>
              </a:rPr>
              <a:t>Entity Relationship Diagram </a:t>
            </a:r>
            <a:r>
              <a:rPr lang="en-US" b="0" i="0" dirty="0" err="1">
                <a:effectLst/>
                <a:latin typeface="Arial" panose="020B0604020202020204" pitchFamily="34" charset="0"/>
              </a:rPr>
              <a:t>mô</a:t>
            </a:r>
            <a:r>
              <a:rPr lang="en-US" b="0" i="0" dirty="0">
                <a:effectLst/>
                <a:latin typeface="Arial" panose="020B0604020202020204" pitchFamily="34" charset="0"/>
              </a:rPr>
              <a:t> </a:t>
            </a:r>
            <a:r>
              <a:rPr lang="en-US" b="0" i="0" dirty="0" err="1">
                <a:effectLst/>
                <a:latin typeface="Arial" panose="020B0604020202020204" pitchFamily="34" charset="0"/>
              </a:rPr>
              <a:t>hình</a:t>
            </a:r>
            <a:r>
              <a:rPr lang="en-US" b="0" i="0" dirty="0">
                <a:effectLst/>
                <a:latin typeface="Arial" panose="020B0604020202020204" pitchFamily="34" charset="0"/>
              </a:rPr>
              <a:t> </a:t>
            </a:r>
            <a:r>
              <a:rPr lang="en-US" b="0" i="0" dirty="0" err="1">
                <a:effectLst/>
                <a:latin typeface="Arial" panose="020B0604020202020204" pitchFamily="34" charset="0"/>
              </a:rPr>
              <a:t>thực</a:t>
            </a:r>
            <a:r>
              <a:rPr lang="en-US" b="0" i="0" dirty="0">
                <a:effectLst/>
                <a:latin typeface="Arial" panose="020B0604020202020204" pitchFamily="34" charset="0"/>
              </a:rPr>
              <a:t> </a:t>
            </a:r>
            <a:r>
              <a:rPr lang="en-US" b="0" i="0" dirty="0" err="1">
                <a:effectLst/>
                <a:latin typeface="Arial" panose="020B0604020202020204" pitchFamily="34" charset="0"/>
              </a:rPr>
              <a:t>thể</a:t>
            </a:r>
            <a:r>
              <a:rPr lang="en-US" b="0" i="0" dirty="0">
                <a:effectLst/>
                <a:latin typeface="Arial" panose="020B0604020202020204" pitchFamily="34" charset="0"/>
              </a:rPr>
              <a:t> </a:t>
            </a:r>
            <a:r>
              <a:rPr lang="en-US" b="0" i="0" dirty="0" err="1">
                <a:effectLst/>
                <a:latin typeface="Arial" panose="020B0604020202020204" pitchFamily="34" charset="0"/>
              </a:rPr>
              <a:t>quan</a:t>
            </a:r>
            <a:r>
              <a:rPr lang="en-US" b="0" i="0" dirty="0">
                <a:effectLst/>
                <a:latin typeface="Arial" panose="020B0604020202020204" pitchFamily="34" charset="0"/>
              </a:rPr>
              <a:t> </a:t>
            </a:r>
            <a:r>
              <a:rPr lang="en-US" b="0" i="0" dirty="0" err="1">
                <a:effectLst/>
                <a:latin typeface="Arial" panose="020B0604020202020204" pitchFamily="34" charset="0"/>
              </a:rPr>
              <a:t>hệ</a:t>
            </a:r>
            <a:r>
              <a:rPr lang="en-US" dirty="0">
                <a:latin typeface="Arial" panose="020B0604020202020204" pitchFamily="34" charset="0"/>
              </a:rPr>
              <a:t>, </a:t>
            </a:r>
            <a:r>
              <a:rPr lang="en-US" dirty="0" err="1">
                <a:latin typeface="Arial" panose="020B0604020202020204" pitchFamily="34" charset="0"/>
              </a:rPr>
              <a:t>dùng</a:t>
            </a:r>
            <a:r>
              <a:rPr lang="en-US" dirty="0">
                <a:latin typeface="Arial" panose="020B0604020202020204" pitchFamily="34" charset="0"/>
              </a:rPr>
              <a:t> </a:t>
            </a:r>
            <a:r>
              <a:rPr lang="en-US" dirty="0" err="1">
                <a:latin typeface="Arial" panose="020B0604020202020204" pitchFamily="34" charset="0"/>
              </a:rPr>
              <a:t>để</a:t>
            </a:r>
            <a:r>
              <a:rPr lang="en-US" dirty="0">
                <a:latin typeface="Arial" panose="020B0604020202020204" pitchFamily="34" charset="0"/>
              </a:rPr>
              <a:t> </a:t>
            </a:r>
            <a:r>
              <a:rPr lang="en-US" dirty="0" err="1">
                <a:latin typeface="Arial" panose="020B0604020202020204" pitchFamily="34" charset="0"/>
              </a:rPr>
              <a:t>mô</a:t>
            </a:r>
            <a:r>
              <a:rPr lang="en-US" dirty="0">
                <a:latin typeface="Arial" panose="020B0604020202020204" pitchFamily="34" charset="0"/>
              </a:rPr>
              <a:t> </a:t>
            </a:r>
            <a:r>
              <a:rPr lang="en-US" dirty="0" err="1">
                <a:latin typeface="Arial" panose="020B0604020202020204" pitchFamily="34" charset="0"/>
              </a:rPr>
              <a:t>phỏng</a:t>
            </a:r>
            <a:r>
              <a:rPr lang="en-US" dirty="0">
                <a:latin typeface="Arial" panose="020B0604020202020204" pitchFamily="34" charset="0"/>
              </a:rPr>
              <a:t> </a:t>
            </a:r>
            <a:r>
              <a:rPr lang="en-US" dirty="0" err="1">
                <a:latin typeface="Arial" panose="020B0604020202020204" pitchFamily="34" charset="0"/>
              </a:rPr>
              <a:t>các</a:t>
            </a:r>
            <a:r>
              <a:rPr lang="en-US" dirty="0">
                <a:latin typeface="Arial" panose="020B0604020202020204" pitchFamily="34" charset="0"/>
              </a:rPr>
              <a:t> </a:t>
            </a:r>
            <a:r>
              <a:rPr lang="en-US" dirty="0" err="1">
                <a:latin typeface="Arial" panose="020B0604020202020204" pitchFamily="34" charset="0"/>
              </a:rPr>
              <a:t>thực</a:t>
            </a:r>
            <a:r>
              <a:rPr lang="en-US" dirty="0">
                <a:latin typeface="Arial" panose="020B0604020202020204" pitchFamily="34" charset="0"/>
              </a:rPr>
              <a:t> </a:t>
            </a:r>
            <a:r>
              <a:rPr lang="en-US" dirty="0" err="1">
                <a:latin typeface="Arial" panose="020B0604020202020204" pitchFamily="34" charset="0"/>
              </a:rPr>
              <a:t>thể</a:t>
            </a:r>
            <a:r>
              <a:rPr lang="en-US" dirty="0">
                <a:latin typeface="Arial" panose="020B0604020202020204" pitchFamily="34" charset="0"/>
              </a:rPr>
              <a:t>, </a:t>
            </a:r>
            <a:r>
              <a:rPr lang="en-US" dirty="0" err="1">
                <a:latin typeface="Arial" panose="020B0604020202020204" pitchFamily="34" charset="0"/>
              </a:rPr>
              <a:t>các</a:t>
            </a:r>
            <a:r>
              <a:rPr lang="en-US" dirty="0">
                <a:latin typeface="Arial" panose="020B0604020202020204" pitchFamily="34" charset="0"/>
              </a:rPr>
              <a:t> </a:t>
            </a:r>
            <a:r>
              <a:rPr lang="en-US" dirty="0" err="1">
                <a:latin typeface="Arial" panose="020B0604020202020204" pitchFamily="34" charset="0"/>
              </a:rPr>
              <a:t>thuộc</a:t>
            </a:r>
            <a:r>
              <a:rPr lang="en-US" dirty="0">
                <a:latin typeface="Arial" panose="020B0604020202020204" pitchFamily="34" charset="0"/>
              </a:rPr>
              <a:t> </a:t>
            </a:r>
            <a:r>
              <a:rPr lang="en-US" dirty="0" err="1">
                <a:latin typeface="Arial" panose="020B0604020202020204" pitchFamily="34" charset="0"/>
              </a:rPr>
              <a:t>tính</a:t>
            </a:r>
            <a:r>
              <a:rPr lang="en-US" dirty="0">
                <a:latin typeface="Arial" panose="020B0604020202020204" pitchFamily="34" charset="0"/>
              </a:rPr>
              <a:t> </a:t>
            </a:r>
            <a:r>
              <a:rPr lang="en-US" dirty="0" err="1">
                <a:latin typeface="Arial" panose="020B0604020202020204" pitchFamily="34" charset="0"/>
              </a:rPr>
              <a:t>của</a:t>
            </a:r>
            <a:r>
              <a:rPr lang="en-US" dirty="0">
                <a:latin typeface="Arial" panose="020B0604020202020204" pitchFamily="34" charset="0"/>
              </a:rPr>
              <a:t> </a:t>
            </a:r>
            <a:r>
              <a:rPr lang="en-US" dirty="0" err="1">
                <a:latin typeface="Arial" panose="020B0604020202020204" pitchFamily="34" charset="0"/>
              </a:rPr>
              <a:t>chúng</a:t>
            </a:r>
            <a:r>
              <a:rPr lang="en-US" dirty="0">
                <a:latin typeface="Arial" panose="020B0604020202020204" pitchFamily="34" charset="0"/>
              </a:rPr>
              <a:t> </a:t>
            </a:r>
            <a:r>
              <a:rPr lang="en-US" dirty="0" err="1">
                <a:latin typeface="Arial" panose="020B0604020202020204" pitchFamily="34" charset="0"/>
              </a:rPr>
              <a:t>và</a:t>
            </a:r>
            <a:r>
              <a:rPr lang="en-US" dirty="0">
                <a:latin typeface="Arial" panose="020B0604020202020204" pitchFamily="34" charset="0"/>
              </a:rPr>
              <a:t> </a:t>
            </a:r>
            <a:r>
              <a:rPr lang="en-US" dirty="0" err="1">
                <a:latin typeface="Arial" panose="020B0604020202020204" pitchFamily="34" charset="0"/>
              </a:rPr>
              <a:t>mối</a:t>
            </a:r>
            <a:r>
              <a:rPr lang="en-US" dirty="0">
                <a:latin typeface="Arial" panose="020B0604020202020204" pitchFamily="34" charset="0"/>
              </a:rPr>
              <a:t> </a:t>
            </a:r>
            <a:r>
              <a:rPr lang="en-US" dirty="0" err="1">
                <a:latin typeface="Arial" panose="020B0604020202020204" pitchFamily="34" charset="0"/>
              </a:rPr>
              <a:t>quan</a:t>
            </a:r>
            <a:r>
              <a:rPr lang="en-US" dirty="0">
                <a:latin typeface="Arial" panose="020B0604020202020204" pitchFamily="34" charset="0"/>
              </a:rPr>
              <a:t> </a:t>
            </a:r>
            <a:r>
              <a:rPr lang="en-US" dirty="0" err="1">
                <a:latin typeface="Arial" panose="020B0604020202020204" pitchFamily="34" charset="0"/>
              </a:rPr>
              <a:t>hệ</a:t>
            </a:r>
            <a:r>
              <a:rPr lang="en-US" dirty="0">
                <a:latin typeface="Arial" panose="020B0604020202020204" pitchFamily="34" charset="0"/>
              </a:rPr>
              <a:t> </a:t>
            </a:r>
            <a:r>
              <a:rPr lang="en-US" dirty="0" err="1">
                <a:latin typeface="Arial" panose="020B0604020202020204" pitchFamily="34" charset="0"/>
              </a:rPr>
              <a:t>giữa</a:t>
            </a:r>
            <a:r>
              <a:rPr lang="en-US" dirty="0">
                <a:latin typeface="Arial" panose="020B0604020202020204" pitchFamily="34" charset="0"/>
              </a:rPr>
              <a:t> </a:t>
            </a:r>
            <a:r>
              <a:rPr lang="en-US" dirty="0" err="1">
                <a:latin typeface="Arial" panose="020B0604020202020204" pitchFamily="34" charset="0"/>
              </a:rPr>
              <a:t>chúng</a:t>
            </a:r>
            <a:endParaRPr lang="en-US" dirty="0">
              <a:latin typeface="Arial" panose="020B0604020202020204" pitchFamily="34" charset="0"/>
            </a:endParaRPr>
          </a:p>
          <a:p>
            <a:r>
              <a:rPr lang="en-US" dirty="0" err="1">
                <a:latin typeface="Arial" panose="020B0604020202020204" pitchFamily="34" charset="0"/>
              </a:rPr>
              <a:t>Ký</a:t>
            </a:r>
            <a:r>
              <a:rPr lang="en-US" dirty="0">
                <a:latin typeface="Arial" panose="020B0604020202020204" pitchFamily="34" charset="0"/>
              </a:rPr>
              <a:t> </a:t>
            </a:r>
            <a:r>
              <a:rPr lang="en-US" dirty="0" err="1">
                <a:latin typeface="Arial" panose="020B0604020202020204" pitchFamily="34" charset="0"/>
              </a:rPr>
              <a:t>hiệu</a:t>
            </a:r>
            <a:r>
              <a:rPr lang="en-US" dirty="0">
                <a:latin typeface="Arial" panose="020B0604020202020204" pitchFamily="34" charset="0"/>
              </a:rPr>
              <a:t>:</a:t>
            </a:r>
          </a:p>
          <a:p>
            <a:endParaRPr lang="en-US" dirty="0">
              <a:latin typeface="Arial" panose="020B0604020202020204" pitchFamily="34" charset="0"/>
            </a:endParaRPr>
          </a:p>
          <a:p>
            <a:endParaRPr lang="en-US" dirty="0"/>
          </a:p>
        </p:txBody>
      </p:sp>
      <p:sp>
        <p:nvSpPr>
          <p:cNvPr id="4" name="Rectangle 3">
            <a:extLst>
              <a:ext uri="{FF2B5EF4-FFF2-40B4-BE49-F238E27FC236}">
                <a16:creationId xmlns:a16="http://schemas.microsoft.com/office/drawing/2014/main" id="{53A3C730-0ACE-82A0-CB15-ACA7C2A06B49}"/>
              </a:ext>
            </a:extLst>
          </p:cNvPr>
          <p:cNvSpPr/>
          <p:nvPr/>
        </p:nvSpPr>
        <p:spPr>
          <a:xfrm>
            <a:off x="2058570" y="4119802"/>
            <a:ext cx="1293060" cy="763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5" name="Oval 4">
            <a:extLst>
              <a:ext uri="{FF2B5EF4-FFF2-40B4-BE49-F238E27FC236}">
                <a16:creationId xmlns:a16="http://schemas.microsoft.com/office/drawing/2014/main" id="{623F443B-14AF-3E2A-9B46-8648DD06CC98}"/>
              </a:ext>
            </a:extLst>
          </p:cNvPr>
          <p:cNvSpPr/>
          <p:nvPr/>
        </p:nvSpPr>
        <p:spPr>
          <a:xfrm>
            <a:off x="4409765" y="4119802"/>
            <a:ext cx="1524000" cy="763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Attribute</a:t>
            </a:r>
          </a:p>
        </p:txBody>
      </p:sp>
      <p:sp>
        <p:nvSpPr>
          <p:cNvPr id="6" name="Rectangle 5">
            <a:extLst>
              <a:ext uri="{FF2B5EF4-FFF2-40B4-BE49-F238E27FC236}">
                <a16:creationId xmlns:a16="http://schemas.microsoft.com/office/drawing/2014/main" id="{BE7BE90D-FF6E-2D7B-F866-AEB523956B21}"/>
              </a:ext>
            </a:extLst>
          </p:cNvPr>
          <p:cNvSpPr/>
          <p:nvPr/>
        </p:nvSpPr>
        <p:spPr>
          <a:xfrm rot="18857543">
            <a:off x="7193716" y="4144197"/>
            <a:ext cx="954788" cy="966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8D01DD1-9596-CD7E-8AAD-B99122194A16}"/>
              </a:ext>
            </a:extLst>
          </p:cNvPr>
          <p:cNvSpPr txBox="1"/>
          <p:nvPr/>
        </p:nvSpPr>
        <p:spPr>
          <a:xfrm>
            <a:off x="7378637" y="4258024"/>
            <a:ext cx="971686" cy="738664"/>
          </a:xfrm>
          <a:prstGeom prst="rect">
            <a:avLst/>
          </a:prstGeom>
          <a:noFill/>
        </p:spPr>
        <p:txBody>
          <a:bodyPr wrap="square" rtlCol="0">
            <a:spAutoFit/>
          </a:bodyPr>
          <a:lstStyle/>
          <a:p>
            <a:r>
              <a:rPr lang="en-US" sz="1400" dirty="0" err="1">
                <a:solidFill>
                  <a:schemeClr val="bg1"/>
                </a:solidFill>
              </a:rPr>
              <a:t>Mối</a:t>
            </a:r>
            <a:r>
              <a:rPr lang="en-US" sz="1400" dirty="0">
                <a:solidFill>
                  <a:schemeClr val="bg1"/>
                </a:solidFill>
              </a:rPr>
              <a:t> </a:t>
            </a:r>
          </a:p>
          <a:p>
            <a:r>
              <a:rPr lang="en-US" sz="1400" dirty="0" err="1">
                <a:solidFill>
                  <a:schemeClr val="bg1"/>
                </a:solidFill>
              </a:rPr>
              <a:t>quan</a:t>
            </a:r>
            <a:r>
              <a:rPr lang="en-US" sz="1400" dirty="0">
                <a:solidFill>
                  <a:schemeClr val="bg1"/>
                </a:solidFill>
              </a:rPr>
              <a:t>    </a:t>
            </a:r>
          </a:p>
          <a:p>
            <a:r>
              <a:rPr lang="en-US" sz="1400" dirty="0">
                <a:solidFill>
                  <a:schemeClr val="bg1"/>
                </a:solidFill>
              </a:rPr>
              <a:t>  </a:t>
            </a:r>
            <a:r>
              <a:rPr lang="en-US" sz="1400" dirty="0" err="1">
                <a:solidFill>
                  <a:schemeClr val="bg1"/>
                </a:solidFill>
              </a:rPr>
              <a:t>hệ</a:t>
            </a:r>
            <a:endParaRPr lang="en-US" sz="1400" dirty="0">
              <a:solidFill>
                <a:schemeClr val="bg1"/>
              </a:solidFill>
            </a:endParaRPr>
          </a:p>
        </p:txBody>
      </p:sp>
    </p:spTree>
    <p:extLst>
      <p:ext uri="{BB962C8B-B14F-4D97-AF65-F5344CB8AC3E}">
        <p14:creationId xmlns:p14="http://schemas.microsoft.com/office/powerpoint/2010/main" val="40864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2355-4C88-C055-8A2F-01F775F7D132}"/>
              </a:ext>
            </a:extLst>
          </p:cNvPr>
          <p:cNvSpPr>
            <a:spLocks noGrp="1"/>
          </p:cNvSpPr>
          <p:nvPr>
            <p:ph type="title"/>
          </p:nvPr>
        </p:nvSpPr>
        <p:spPr/>
        <p:txBody>
          <a:bodyPr/>
          <a:lstStyle/>
          <a:p>
            <a:r>
              <a:rPr lang="en-US" dirty="0" err="1"/>
              <a:t>Các</a:t>
            </a:r>
            <a:r>
              <a:rPr lang="en-US" dirty="0"/>
              <a:t> </a:t>
            </a:r>
            <a:r>
              <a:rPr lang="en-US" dirty="0" err="1"/>
              <a:t>mối</a:t>
            </a:r>
            <a:r>
              <a:rPr lang="en-US" dirty="0"/>
              <a:t> </a:t>
            </a:r>
            <a:r>
              <a:rPr lang="en-US" dirty="0" err="1"/>
              <a:t>quan</a:t>
            </a:r>
            <a:r>
              <a:rPr lang="en-US" dirty="0"/>
              <a:t> </a:t>
            </a:r>
            <a:r>
              <a:rPr lang="en-US" dirty="0" err="1"/>
              <a:t>hệ</a:t>
            </a:r>
            <a:endParaRPr lang="en-US" dirty="0"/>
          </a:p>
        </p:txBody>
      </p:sp>
      <p:pic>
        <p:nvPicPr>
          <p:cNvPr id="5" name="Content Placeholder 4">
            <a:extLst>
              <a:ext uri="{FF2B5EF4-FFF2-40B4-BE49-F238E27FC236}">
                <a16:creationId xmlns:a16="http://schemas.microsoft.com/office/drawing/2014/main" id="{C929D6DE-8C78-42A3-B89E-4538A652DCEA}"/>
              </a:ext>
            </a:extLst>
          </p:cNvPr>
          <p:cNvPicPr>
            <a:picLocks noGrp="1" noChangeAspect="1"/>
          </p:cNvPicPr>
          <p:nvPr>
            <p:ph idx="1"/>
          </p:nvPr>
        </p:nvPicPr>
        <p:blipFill>
          <a:blip r:embed="rId2"/>
          <a:stretch>
            <a:fillRect/>
          </a:stretch>
        </p:blipFill>
        <p:spPr>
          <a:xfrm>
            <a:off x="838200" y="2124869"/>
            <a:ext cx="10515600" cy="4368006"/>
          </a:xfrm>
        </p:spPr>
      </p:pic>
    </p:spTree>
    <p:extLst>
      <p:ext uri="{BB962C8B-B14F-4D97-AF65-F5344CB8AC3E}">
        <p14:creationId xmlns:p14="http://schemas.microsoft.com/office/powerpoint/2010/main" val="226103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4C83E9C-8AEE-90DD-6816-F4C42600B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106" y="947738"/>
            <a:ext cx="9172280" cy="543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37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3A32-880B-D9E1-C906-1AB795295323}"/>
              </a:ext>
            </a:extLst>
          </p:cNvPr>
          <p:cNvSpPr>
            <a:spLocks noGrp="1"/>
          </p:cNvSpPr>
          <p:nvPr>
            <p:ph type="title"/>
          </p:nvPr>
        </p:nvSpPr>
        <p:spPr/>
        <p:txBody>
          <a:bodyPr/>
          <a:lstStyle/>
          <a:p>
            <a:r>
              <a:rPr lang="en-US" dirty="0" err="1"/>
              <a:t>Một</a:t>
            </a:r>
            <a:r>
              <a:rPr lang="en-US" dirty="0"/>
              <a:t> </a:t>
            </a:r>
            <a:r>
              <a:rPr lang="en-US" dirty="0" err="1"/>
              <a:t>vài</a:t>
            </a:r>
            <a:r>
              <a:rPr lang="en-US" dirty="0"/>
              <a:t> </a:t>
            </a:r>
            <a:r>
              <a:rPr lang="en-US" dirty="0" err="1"/>
              <a:t>lưu</a:t>
            </a:r>
            <a:r>
              <a:rPr lang="en-US" dirty="0"/>
              <a:t> ý</a:t>
            </a:r>
          </a:p>
        </p:txBody>
      </p:sp>
      <p:sp>
        <p:nvSpPr>
          <p:cNvPr id="3" name="Content Placeholder 2">
            <a:extLst>
              <a:ext uri="{FF2B5EF4-FFF2-40B4-BE49-F238E27FC236}">
                <a16:creationId xmlns:a16="http://schemas.microsoft.com/office/drawing/2014/main" id="{5331D515-B43F-CE33-E7E1-EEDDCDE5EA08}"/>
              </a:ext>
            </a:extLst>
          </p:cNvPr>
          <p:cNvSpPr>
            <a:spLocks noGrp="1"/>
          </p:cNvSpPr>
          <p:nvPr>
            <p:ph idx="1"/>
          </p:nvPr>
        </p:nvSpPr>
        <p:spPr>
          <a:xfrm>
            <a:off x="838200" y="1825625"/>
            <a:ext cx="4289981" cy="4351338"/>
          </a:xfrm>
        </p:spPr>
        <p:txBody>
          <a:bodyPr/>
          <a:lstStyle/>
          <a:p>
            <a:r>
              <a:rPr lang="en-US" dirty="0" err="1"/>
              <a:t>Thuộc</a:t>
            </a:r>
            <a:r>
              <a:rPr lang="en-US" dirty="0"/>
              <a:t> </a:t>
            </a:r>
            <a:r>
              <a:rPr lang="en-US" dirty="0" err="1"/>
              <a:t>tính</a:t>
            </a:r>
            <a:r>
              <a:rPr lang="en-US" dirty="0"/>
              <a:t>: </a:t>
            </a:r>
          </a:p>
          <a:p>
            <a:r>
              <a:rPr lang="en-US" dirty="0"/>
              <a:t>+ </a:t>
            </a:r>
            <a:r>
              <a:rPr lang="en-US" dirty="0" err="1"/>
              <a:t>Thuộc</a:t>
            </a:r>
            <a:r>
              <a:rPr lang="en-US" dirty="0"/>
              <a:t> </a:t>
            </a:r>
            <a:r>
              <a:rPr lang="en-US" dirty="0" err="1"/>
              <a:t>tính</a:t>
            </a:r>
            <a:r>
              <a:rPr lang="en-US" dirty="0"/>
              <a:t> </a:t>
            </a:r>
            <a:r>
              <a:rPr lang="en-US" dirty="0" err="1"/>
              <a:t>đơn</a:t>
            </a:r>
            <a:r>
              <a:rPr lang="en-US" dirty="0"/>
              <a:t>: </a:t>
            </a:r>
            <a:r>
              <a:rPr lang="vi-VN" b="0" i="0" dirty="0">
                <a:solidFill>
                  <a:srgbClr val="1B1B1B"/>
                </a:solidFill>
                <a:effectLst/>
                <a:latin typeface="Open Sans" panose="020B0606030504020204" pitchFamily="34" charset="0"/>
              </a:rPr>
              <a:t>không thể tách nhỏ ra được</a:t>
            </a:r>
            <a:endParaRPr lang="en-US" dirty="0"/>
          </a:p>
          <a:p>
            <a:r>
              <a:rPr lang="en-US" dirty="0"/>
              <a:t>+ </a:t>
            </a:r>
            <a:r>
              <a:rPr lang="en-US" dirty="0" err="1"/>
              <a:t>Thuộc</a:t>
            </a:r>
            <a:r>
              <a:rPr lang="en-US" dirty="0"/>
              <a:t> </a:t>
            </a:r>
            <a:r>
              <a:rPr lang="en-US" dirty="0" err="1"/>
              <a:t>tính</a:t>
            </a:r>
            <a:r>
              <a:rPr lang="en-US" dirty="0"/>
              <a:t> </a:t>
            </a:r>
            <a:r>
              <a:rPr lang="en-US" dirty="0" err="1"/>
              <a:t>phức</a:t>
            </a:r>
            <a:r>
              <a:rPr lang="en-US" dirty="0"/>
              <a:t> </a:t>
            </a:r>
            <a:r>
              <a:rPr lang="en-US" dirty="0" err="1"/>
              <a:t>hợp</a:t>
            </a:r>
            <a:r>
              <a:rPr lang="en-US" dirty="0"/>
              <a:t>: </a:t>
            </a:r>
            <a:r>
              <a:rPr lang="vi-VN" b="0" i="0" dirty="0">
                <a:solidFill>
                  <a:srgbClr val="1B1B1B"/>
                </a:solidFill>
                <a:effectLst/>
                <a:latin typeface="Open Sans" panose="020B0606030504020204" pitchFamily="34" charset="0"/>
              </a:rPr>
              <a:t>có thể tách ra thành các thành phần nhỏ hơn</a:t>
            </a:r>
            <a:r>
              <a:rPr lang="en-US" b="0" i="0" dirty="0">
                <a:solidFill>
                  <a:srgbClr val="1B1B1B"/>
                </a:solidFill>
                <a:effectLst/>
                <a:latin typeface="Open Sans" panose="020B0606030504020204" pitchFamily="34" charset="0"/>
              </a:rPr>
              <a:t> </a:t>
            </a:r>
            <a:endParaRPr lang="en-US" dirty="0"/>
          </a:p>
        </p:txBody>
      </p:sp>
      <p:pic>
        <p:nvPicPr>
          <p:cNvPr id="5" name="Picture 4">
            <a:extLst>
              <a:ext uri="{FF2B5EF4-FFF2-40B4-BE49-F238E27FC236}">
                <a16:creationId xmlns:a16="http://schemas.microsoft.com/office/drawing/2014/main" id="{8BBF9D5C-C639-C5E5-89C5-C72AE9F8EB0A}"/>
              </a:ext>
            </a:extLst>
          </p:cNvPr>
          <p:cNvPicPr>
            <a:picLocks noChangeAspect="1"/>
          </p:cNvPicPr>
          <p:nvPr/>
        </p:nvPicPr>
        <p:blipFill>
          <a:blip r:embed="rId2"/>
          <a:stretch>
            <a:fillRect/>
          </a:stretch>
        </p:blipFill>
        <p:spPr>
          <a:xfrm>
            <a:off x="5552389" y="770813"/>
            <a:ext cx="6301474" cy="4055858"/>
          </a:xfrm>
          <a:prstGeom prst="rect">
            <a:avLst/>
          </a:prstGeom>
        </p:spPr>
      </p:pic>
    </p:spTree>
    <p:extLst>
      <p:ext uri="{BB962C8B-B14F-4D97-AF65-F5344CB8AC3E}">
        <p14:creationId xmlns:p14="http://schemas.microsoft.com/office/powerpoint/2010/main" val="402322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3A32-880B-D9E1-C906-1AB795295323}"/>
              </a:ext>
            </a:extLst>
          </p:cNvPr>
          <p:cNvSpPr>
            <a:spLocks noGrp="1"/>
          </p:cNvSpPr>
          <p:nvPr>
            <p:ph type="title"/>
          </p:nvPr>
        </p:nvSpPr>
        <p:spPr/>
        <p:txBody>
          <a:bodyPr/>
          <a:lstStyle/>
          <a:p>
            <a:r>
              <a:rPr lang="en-US" dirty="0" err="1"/>
              <a:t>Một</a:t>
            </a:r>
            <a:r>
              <a:rPr lang="en-US" dirty="0"/>
              <a:t> </a:t>
            </a:r>
            <a:r>
              <a:rPr lang="en-US" dirty="0" err="1"/>
              <a:t>vài</a:t>
            </a:r>
            <a:r>
              <a:rPr lang="en-US" dirty="0"/>
              <a:t> </a:t>
            </a:r>
            <a:r>
              <a:rPr lang="en-US" dirty="0" err="1"/>
              <a:t>lưu</a:t>
            </a:r>
            <a:r>
              <a:rPr lang="en-US" dirty="0"/>
              <a:t> ý</a:t>
            </a:r>
          </a:p>
        </p:txBody>
      </p:sp>
      <p:sp>
        <p:nvSpPr>
          <p:cNvPr id="3" name="Content Placeholder 2">
            <a:extLst>
              <a:ext uri="{FF2B5EF4-FFF2-40B4-BE49-F238E27FC236}">
                <a16:creationId xmlns:a16="http://schemas.microsoft.com/office/drawing/2014/main" id="{5331D515-B43F-CE33-E7E1-EEDDCDE5EA08}"/>
              </a:ext>
            </a:extLst>
          </p:cNvPr>
          <p:cNvSpPr>
            <a:spLocks noGrp="1"/>
          </p:cNvSpPr>
          <p:nvPr>
            <p:ph idx="1"/>
          </p:nvPr>
        </p:nvSpPr>
        <p:spPr>
          <a:xfrm>
            <a:off x="838200" y="1825625"/>
            <a:ext cx="4535078" cy="4351338"/>
          </a:xfrm>
        </p:spPr>
        <p:txBody>
          <a:bodyPr/>
          <a:lstStyle/>
          <a:p>
            <a:r>
              <a:rPr lang="en-US" dirty="0" err="1"/>
              <a:t>Thuộc</a:t>
            </a:r>
            <a:r>
              <a:rPr lang="en-US" dirty="0"/>
              <a:t> </a:t>
            </a:r>
            <a:r>
              <a:rPr lang="en-US" dirty="0" err="1"/>
              <a:t>tính</a:t>
            </a:r>
            <a:r>
              <a:rPr lang="en-US" dirty="0"/>
              <a:t>: </a:t>
            </a:r>
          </a:p>
          <a:p>
            <a:r>
              <a:rPr lang="en-US" dirty="0"/>
              <a:t>+ </a:t>
            </a:r>
            <a:r>
              <a:rPr lang="en-US" dirty="0" err="1"/>
              <a:t>Đơn</a:t>
            </a:r>
            <a:r>
              <a:rPr lang="en-US" dirty="0"/>
              <a:t> </a:t>
            </a:r>
            <a:r>
              <a:rPr lang="en-US" dirty="0" err="1"/>
              <a:t>trị</a:t>
            </a:r>
            <a:r>
              <a:rPr lang="en-US" dirty="0"/>
              <a:t>: </a:t>
            </a:r>
            <a:r>
              <a:rPr lang="en-US" b="0" i="0" dirty="0">
                <a:effectLst/>
              </a:rPr>
              <a:t> </a:t>
            </a:r>
            <a:r>
              <a:rPr lang="en-US" b="0" i="0" dirty="0" err="1">
                <a:effectLst/>
              </a:rPr>
              <a:t>mỗi</a:t>
            </a:r>
            <a:r>
              <a:rPr lang="en-US" b="0" i="0" dirty="0">
                <a:effectLst/>
              </a:rPr>
              <a:t> </a:t>
            </a:r>
            <a:r>
              <a:rPr lang="en-US" b="0" i="0" dirty="0" err="1">
                <a:effectLst/>
              </a:rPr>
              <a:t>thể</a:t>
            </a:r>
            <a:r>
              <a:rPr lang="en-US" b="0" i="0" dirty="0">
                <a:effectLst/>
              </a:rPr>
              <a:t> </a:t>
            </a:r>
            <a:r>
              <a:rPr lang="en-US" b="0" i="0" dirty="0" err="1">
                <a:effectLst/>
              </a:rPr>
              <a:t>hiện</a:t>
            </a:r>
            <a:r>
              <a:rPr lang="en-US" b="0" i="0" dirty="0">
                <a:effectLst/>
              </a:rPr>
              <a:t> </a:t>
            </a:r>
            <a:r>
              <a:rPr lang="en-US" b="0" i="0" dirty="0" err="1">
                <a:effectLst/>
              </a:rPr>
              <a:t>của</a:t>
            </a:r>
            <a:r>
              <a:rPr lang="en-US" b="0" i="0" dirty="0">
                <a:effectLst/>
              </a:rPr>
              <a:t> </a:t>
            </a:r>
            <a:r>
              <a:rPr lang="en-US" b="0" i="0" dirty="0" err="1">
                <a:effectLst/>
              </a:rPr>
              <a:t>một</a:t>
            </a:r>
            <a:r>
              <a:rPr lang="en-US" b="0" i="0" dirty="0">
                <a:effectLst/>
              </a:rPr>
              <a:t> </a:t>
            </a:r>
            <a:r>
              <a:rPr lang="en-US" b="0" i="0" dirty="0" err="1">
                <a:effectLst/>
              </a:rPr>
              <a:t>thực</a:t>
            </a:r>
            <a:r>
              <a:rPr lang="en-US" b="0" i="0" dirty="0">
                <a:effectLst/>
              </a:rPr>
              <a:t> </a:t>
            </a:r>
            <a:r>
              <a:rPr lang="en-US" b="0" i="0" dirty="0" err="1">
                <a:effectLst/>
              </a:rPr>
              <a:t>thể</a:t>
            </a:r>
            <a:r>
              <a:rPr lang="en-US" b="0" i="0" dirty="0">
                <a:effectLst/>
              </a:rPr>
              <a:t> </a:t>
            </a:r>
            <a:r>
              <a:rPr lang="en-US" b="0" i="0" dirty="0" err="1">
                <a:effectLst/>
              </a:rPr>
              <a:t>chỉ</a:t>
            </a:r>
            <a:r>
              <a:rPr lang="en-US" b="0" i="0" dirty="0">
                <a:effectLst/>
              </a:rPr>
              <a:t> </a:t>
            </a:r>
            <a:r>
              <a:rPr lang="en-US" b="0" i="0" dirty="0" err="1">
                <a:effectLst/>
              </a:rPr>
              <a:t>nhận</a:t>
            </a:r>
            <a:r>
              <a:rPr lang="en-US" b="0" i="0" dirty="0">
                <a:effectLst/>
              </a:rPr>
              <a:t> </a:t>
            </a:r>
            <a:r>
              <a:rPr lang="en-US" b="0" i="0" dirty="0" err="1">
                <a:effectLst/>
              </a:rPr>
              <a:t>một</a:t>
            </a:r>
            <a:r>
              <a:rPr lang="en-US" b="0" i="0" dirty="0">
                <a:effectLst/>
              </a:rPr>
              <a:t> </a:t>
            </a:r>
            <a:r>
              <a:rPr lang="en-US" b="0" i="0" dirty="0" err="1">
                <a:effectLst/>
              </a:rPr>
              <a:t>giá</a:t>
            </a:r>
            <a:r>
              <a:rPr lang="en-US" b="0" i="0" dirty="0">
                <a:effectLst/>
              </a:rPr>
              <a:t> </a:t>
            </a:r>
            <a:r>
              <a:rPr lang="en-US" b="0" i="0" dirty="0" err="1">
                <a:effectLst/>
              </a:rPr>
              <a:t>trị</a:t>
            </a:r>
            <a:r>
              <a:rPr lang="en-US" b="0" i="0" dirty="0">
                <a:effectLst/>
              </a:rPr>
              <a:t> </a:t>
            </a:r>
            <a:r>
              <a:rPr lang="en-US" b="0" i="0" dirty="0" err="1">
                <a:effectLst/>
              </a:rPr>
              <a:t>duy</a:t>
            </a:r>
            <a:r>
              <a:rPr lang="en-US" b="0" i="0" dirty="0">
                <a:effectLst/>
              </a:rPr>
              <a:t> </a:t>
            </a:r>
            <a:r>
              <a:rPr lang="en-US" b="0" i="0" dirty="0" err="1">
                <a:effectLst/>
              </a:rPr>
              <a:t>nhất</a:t>
            </a:r>
            <a:r>
              <a:rPr lang="en-US" b="0" i="0" dirty="0">
                <a:effectLst/>
              </a:rPr>
              <a:t>.</a:t>
            </a:r>
            <a:endParaRPr lang="en-US" dirty="0"/>
          </a:p>
          <a:p>
            <a:r>
              <a:rPr lang="en-US" dirty="0"/>
              <a:t>+ </a:t>
            </a:r>
            <a:r>
              <a:rPr lang="en-US" dirty="0" err="1"/>
              <a:t>Đa</a:t>
            </a:r>
            <a:r>
              <a:rPr lang="en-US" dirty="0"/>
              <a:t> </a:t>
            </a:r>
            <a:r>
              <a:rPr lang="en-US" dirty="0" err="1"/>
              <a:t>trị</a:t>
            </a:r>
            <a:r>
              <a:rPr lang="en-US" dirty="0"/>
              <a:t>: </a:t>
            </a:r>
            <a:r>
              <a:rPr lang="vi-VN" b="0" i="0" dirty="0">
                <a:effectLst/>
              </a:rPr>
              <a:t>có thể </a:t>
            </a:r>
            <a:r>
              <a:rPr lang="en-US" b="0" i="0" dirty="0" err="1">
                <a:effectLst/>
              </a:rPr>
              <a:t>nhận</a:t>
            </a:r>
            <a:r>
              <a:rPr lang="en-US" b="0" i="0" dirty="0">
                <a:effectLst/>
              </a:rPr>
              <a:t> </a:t>
            </a:r>
            <a:r>
              <a:rPr lang="en-US" b="0" i="0" dirty="0" err="1">
                <a:effectLst/>
              </a:rPr>
              <a:t>nhiều</a:t>
            </a:r>
            <a:r>
              <a:rPr lang="en-US" b="0" i="0" dirty="0">
                <a:effectLst/>
              </a:rPr>
              <a:t> </a:t>
            </a:r>
            <a:r>
              <a:rPr lang="en-US" b="0" i="0" dirty="0" err="1">
                <a:effectLst/>
              </a:rPr>
              <a:t>hơn</a:t>
            </a:r>
            <a:r>
              <a:rPr lang="en-US" b="0" i="0" dirty="0">
                <a:effectLst/>
              </a:rPr>
              <a:t> 1 </a:t>
            </a:r>
            <a:r>
              <a:rPr lang="en-US" b="0" i="0" dirty="0" err="1">
                <a:effectLst/>
              </a:rPr>
              <a:t>giá</a:t>
            </a:r>
            <a:r>
              <a:rPr lang="en-US" b="0" i="0" dirty="0">
                <a:effectLst/>
              </a:rPr>
              <a:t> </a:t>
            </a:r>
            <a:r>
              <a:rPr lang="en-US" b="0" i="0" dirty="0" err="1">
                <a:effectLst/>
              </a:rPr>
              <a:t>trị</a:t>
            </a:r>
            <a:endParaRPr lang="en-US" b="0" i="0" dirty="0">
              <a:effectLst/>
            </a:endParaRPr>
          </a:p>
          <a:p>
            <a:r>
              <a:rPr lang="en-US" dirty="0"/>
              <a:t>+ </a:t>
            </a:r>
            <a:r>
              <a:rPr lang="en-US" dirty="0" err="1"/>
              <a:t>Dẫn</a:t>
            </a:r>
            <a:r>
              <a:rPr lang="en-US" dirty="0"/>
              <a:t> </a:t>
            </a:r>
            <a:r>
              <a:rPr lang="en-US" dirty="0" err="1"/>
              <a:t>xuất</a:t>
            </a:r>
            <a:r>
              <a:rPr lang="en-US" dirty="0"/>
              <a:t>: </a:t>
            </a:r>
            <a:r>
              <a:rPr lang="en-US" dirty="0" err="1"/>
              <a:t>là</a:t>
            </a:r>
            <a:r>
              <a:rPr lang="en-US" dirty="0"/>
              <a:t> </a:t>
            </a:r>
            <a:r>
              <a:rPr lang="en-US" dirty="0" err="1"/>
              <a:t>thuộc</a:t>
            </a:r>
            <a:r>
              <a:rPr lang="en-US" dirty="0"/>
              <a:t> </a:t>
            </a:r>
            <a:r>
              <a:rPr lang="en-US" dirty="0" err="1"/>
              <a:t>tính</a:t>
            </a:r>
            <a:r>
              <a:rPr lang="en-US" dirty="0"/>
              <a:t> </a:t>
            </a:r>
            <a:r>
              <a:rPr lang="en-US" dirty="0" err="1"/>
              <a:t>mà</a:t>
            </a:r>
            <a:r>
              <a:rPr lang="en-US" dirty="0"/>
              <a:t> </a:t>
            </a:r>
            <a:r>
              <a:rPr lang="en-US" dirty="0" err="1"/>
              <a:t>dựa</a:t>
            </a:r>
            <a:r>
              <a:rPr lang="en-US" dirty="0"/>
              <a:t> </a:t>
            </a:r>
            <a:r>
              <a:rPr lang="en-US" dirty="0" err="1"/>
              <a:t>vào</a:t>
            </a:r>
            <a:r>
              <a:rPr lang="en-US" dirty="0"/>
              <a:t> </a:t>
            </a:r>
            <a:r>
              <a:rPr lang="en-US" dirty="0" err="1"/>
              <a:t>đó</a:t>
            </a:r>
            <a:r>
              <a:rPr lang="en-US" dirty="0"/>
              <a:t> </a:t>
            </a:r>
            <a:r>
              <a:rPr lang="en-US" dirty="0" err="1"/>
              <a:t>có</a:t>
            </a:r>
            <a:r>
              <a:rPr lang="en-US" dirty="0"/>
              <a:t> </a:t>
            </a:r>
            <a:r>
              <a:rPr lang="en-US" dirty="0" err="1"/>
              <a:t>thể</a:t>
            </a:r>
            <a:r>
              <a:rPr lang="en-US" dirty="0"/>
              <a:t> </a:t>
            </a:r>
            <a:r>
              <a:rPr lang="en-US" dirty="0" err="1"/>
              <a:t>suy</a:t>
            </a:r>
            <a:r>
              <a:rPr lang="en-US" dirty="0"/>
              <a:t> </a:t>
            </a:r>
            <a:r>
              <a:rPr lang="en-US" dirty="0" err="1"/>
              <a:t>ra</a:t>
            </a:r>
            <a:r>
              <a:rPr lang="en-US" dirty="0"/>
              <a:t> </a:t>
            </a:r>
          </a:p>
        </p:txBody>
      </p:sp>
      <p:pic>
        <p:nvPicPr>
          <p:cNvPr id="4100" name="Picture 4" descr="Không có mô tả.">
            <a:extLst>
              <a:ext uri="{FF2B5EF4-FFF2-40B4-BE49-F238E27FC236}">
                <a16:creationId xmlns:a16="http://schemas.microsoft.com/office/drawing/2014/main" id="{FAA5FC2E-3123-3C8B-A5C5-383F8F0CF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533" y="771525"/>
            <a:ext cx="6658467" cy="463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00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tity Relationship Diagram (ERD) - What is an ER Diagram?">
            <a:extLst>
              <a:ext uri="{FF2B5EF4-FFF2-40B4-BE49-F238E27FC236}">
                <a16:creationId xmlns:a16="http://schemas.microsoft.com/office/drawing/2014/main" id="{17729341-02BF-21CF-35E2-83B0622FF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77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1386-5897-12CB-04B4-43B3DBD8D1F3}"/>
              </a:ext>
            </a:extLst>
          </p:cNvPr>
          <p:cNvSpPr>
            <a:spLocks noGrp="1"/>
          </p:cNvSpPr>
          <p:nvPr>
            <p:ph type="title"/>
          </p:nvPr>
        </p:nvSpPr>
        <p:spPr>
          <a:solidFill>
            <a:schemeClr val="accent1">
              <a:lumMod val="20000"/>
              <a:lumOff val="80000"/>
            </a:schemeClr>
          </a:solidFill>
        </p:spPr>
        <p:txBody>
          <a:bodyPr/>
          <a:lstStyle/>
          <a:p>
            <a:r>
              <a:rPr lang="en-US" dirty="0"/>
              <a:t>MySQL Architecture</a:t>
            </a:r>
          </a:p>
        </p:txBody>
      </p:sp>
      <p:pic>
        <p:nvPicPr>
          <p:cNvPr id="1026" name="Picture 2" descr="MySQL Architecture">
            <a:extLst>
              <a:ext uri="{FF2B5EF4-FFF2-40B4-BE49-F238E27FC236}">
                <a16:creationId xmlns:a16="http://schemas.microsoft.com/office/drawing/2014/main" id="{817B3E6B-706E-14D1-5E4B-93CF8C13A2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70202"/>
            <a:ext cx="9417377" cy="4522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20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1386-5897-12CB-04B4-43B3DBD8D1F3}"/>
              </a:ext>
            </a:extLst>
          </p:cNvPr>
          <p:cNvSpPr>
            <a:spLocks noGrp="1"/>
          </p:cNvSpPr>
          <p:nvPr>
            <p:ph type="title"/>
          </p:nvPr>
        </p:nvSpPr>
        <p:spPr>
          <a:solidFill>
            <a:schemeClr val="accent1">
              <a:lumMod val="20000"/>
              <a:lumOff val="80000"/>
            </a:schemeClr>
          </a:solidFill>
        </p:spPr>
        <p:txBody>
          <a:bodyPr/>
          <a:lstStyle/>
          <a:p>
            <a:r>
              <a:rPr lang="en-US" dirty="0"/>
              <a:t>MySQL Architecture</a:t>
            </a:r>
          </a:p>
        </p:txBody>
      </p:sp>
      <p:sp>
        <p:nvSpPr>
          <p:cNvPr id="3" name="Content Placeholder 2">
            <a:extLst>
              <a:ext uri="{FF2B5EF4-FFF2-40B4-BE49-F238E27FC236}">
                <a16:creationId xmlns:a16="http://schemas.microsoft.com/office/drawing/2014/main" id="{CCAD0828-2B1B-9D9C-38D5-4CE6BB74CCE7}"/>
              </a:ext>
            </a:extLst>
          </p:cNvPr>
          <p:cNvSpPr>
            <a:spLocks noGrp="1"/>
          </p:cNvSpPr>
          <p:nvPr>
            <p:ph idx="1"/>
          </p:nvPr>
        </p:nvSpPr>
        <p:spPr/>
        <p:txBody>
          <a:bodyPr/>
          <a:lstStyle/>
          <a:p>
            <a:r>
              <a:rPr lang="en-US" dirty="0" err="1"/>
              <a:t>Là</a:t>
            </a:r>
            <a:r>
              <a:rPr lang="en-US" dirty="0"/>
              <a:t> </a:t>
            </a:r>
            <a:r>
              <a:rPr lang="en-US" dirty="0" err="1"/>
              <a:t>hệ</a:t>
            </a:r>
            <a:r>
              <a:rPr lang="en-US" dirty="0"/>
              <a:t> </a:t>
            </a:r>
            <a:r>
              <a:rPr lang="en-US" dirty="0" err="1"/>
              <a:t>thống</a:t>
            </a:r>
            <a:r>
              <a:rPr lang="en-US" dirty="0"/>
              <a:t> client – server</a:t>
            </a:r>
          </a:p>
          <a:p>
            <a:r>
              <a:rPr lang="en-US" dirty="0"/>
              <a:t>+ Client: </a:t>
            </a:r>
            <a:r>
              <a:rPr lang="vi-VN" b="0" i="0" dirty="0">
                <a:solidFill>
                  <a:srgbClr val="1B1B1B"/>
                </a:solidFill>
                <a:effectLst/>
                <a:latin typeface="Open Sans" panose="020B0606030504020204" pitchFamily="34" charset="0"/>
              </a:rPr>
              <a:t>các ứng dụng kết nối tới Máy chủ cơ sở dữ liệu MySQL. </a:t>
            </a:r>
            <a:endParaRPr lang="en-US" b="0" i="0" dirty="0">
              <a:solidFill>
                <a:srgbClr val="1B1B1B"/>
              </a:solidFill>
              <a:effectLst/>
              <a:latin typeface="Open Sans" panose="020B0606030504020204" pitchFamily="34" charset="0"/>
            </a:endParaRPr>
          </a:p>
          <a:p>
            <a:r>
              <a:rPr lang="en-US" dirty="0">
                <a:solidFill>
                  <a:srgbClr val="1B1B1B"/>
                </a:solidFill>
                <a:latin typeface="Open Sans" panose="020B0606030504020204" pitchFamily="34" charset="0"/>
              </a:rPr>
              <a:t>+ S</a:t>
            </a:r>
            <a:r>
              <a:rPr lang="vi-VN" b="0" i="0" dirty="0">
                <a:solidFill>
                  <a:srgbClr val="1B1B1B"/>
                </a:solidFill>
                <a:effectLst/>
                <a:latin typeface="Open Sans" panose="020B0606030504020204" pitchFamily="34" charset="0"/>
              </a:rPr>
              <a:t>erver</a:t>
            </a:r>
            <a:r>
              <a:rPr lang="en-US" b="0" i="0" dirty="0">
                <a:solidFill>
                  <a:srgbClr val="1B1B1B"/>
                </a:solidFill>
                <a:effectLst/>
                <a:latin typeface="Open Sans" panose="020B0606030504020204" pitchFamily="34" charset="0"/>
              </a:rPr>
              <a:t>: </a:t>
            </a:r>
            <a:r>
              <a:rPr lang="vi-VN" b="0" i="0" dirty="0">
                <a:solidFill>
                  <a:srgbClr val="1B1B1B"/>
                </a:solidFill>
                <a:effectLst/>
                <a:latin typeface="Open Sans" panose="020B0606030504020204" pitchFamily="34" charset="0"/>
              </a:rPr>
              <a:t>là Máy chủ cơ sở dữ liệu MySQL</a:t>
            </a:r>
            <a:endParaRPr lang="en-US" b="0" i="0" dirty="0">
              <a:solidFill>
                <a:srgbClr val="1B1B1B"/>
              </a:solidFill>
              <a:effectLst/>
              <a:latin typeface="Open Sans" panose="020B0606030504020204" pitchFamily="34" charset="0"/>
            </a:endParaRPr>
          </a:p>
          <a:p>
            <a:r>
              <a:rPr lang="en-US" dirty="0" err="1">
                <a:solidFill>
                  <a:srgbClr val="1B1B1B"/>
                </a:solidFill>
                <a:latin typeface="Open Sans" panose="020B0606030504020204" pitchFamily="34" charset="0"/>
              </a:rPr>
              <a:t>Gồm</a:t>
            </a:r>
            <a:r>
              <a:rPr lang="en-US" dirty="0">
                <a:solidFill>
                  <a:srgbClr val="1B1B1B"/>
                </a:solidFill>
                <a:latin typeface="Open Sans" panose="020B0606030504020204" pitchFamily="34" charset="0"/>
              </a:rPr>
              <a:t> 3 layer </a:t>
            </a:r>
            <a:r>
              <a:rPr lang="en-US" dirty="0" err="1">
                <a:solidFill>
                  <a:srgbClr val="1B1B1B"/>
                </a:solidFill>
                <a:latin typeface="Open Sans" panose="020B0606030504020204" pitchFamily="34" charset="0"/>
              </a:rPr>
              <a:t>chính</a:t>
            </a:r>
            <a:r>
              <a:rPr lang="en-US" dirty="0">
                <a:solidFill>
                  <a:srgbClr val="1B1B1B"/>
                </a:solidFill>
                <a:latin typeface="Open Sans" panose="020B0606030504020204" pitchFamily="34" charset="0"/>
              </a:rPr>
              <a:t>: utility layer, </a:t>
            </a:r>
            <a:r>
              <a:rPr lang="en-US" dirty="0" err="1">
                <a:solidFill>
                  <a:srgbClr val="1B1B1B"/>
                </a:solidFill>
                <a:latin typeface="Open Sans" panose="020B0606030504020204" pitchFamily="34" charset="0"/>
              </a:rPr>
              <a:t>Sql</a:t>
            </a:r>
            <a:r>
              <a:rPr lang="en-US" dirty="0">
                <a:solidFill>
                  <a:srgbClr val="1B1B1B"/>
                </a:solidFill>
                <a:latin typeface="Open Sans" panose="020B0606030504020204" pitchFamily="34" charset="0"/>
              </a:rPr>
              <a:t> layer, </a:t>
            </a:r>
            <a:r>
              <a:rPr lang="en-US" b="0" i="0" dirty="0">
                <a:solidFill>
                  <a:srgbClr val="1B1B1B"/>
                </a:solidFill>
                <a:effectLst/>
                <a:latin typeface="Open Sans" panose="020B0606030504020204" pitchFamily="34" charset="0"/>
              </a:rPr>
              <a:t>Storage Engine Layer</a:t>
            </a:r>
            <a:endParaRPr lang="en-US" dirty="0"/>
          </a:p>
        </p:txBody>
      </p:sp>
    </p:spTree>
    <p:extLst>
      <p:ext uri="{BB962C8B-B14F-4D97-AF65-F5344CB8AC3E}">
        <p14:creationId xmlns:p14="http://schemas.microsoft.com/office/powerpoint/2010/main" val="2139612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533</Words>
  <Application>Microsoft Office PowerPoint</Application>
  <PresentationFormat>Widescreen</PresentationFormat>
  <Paragraphs>58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helvetica neue</vt:lpstr>
      <vt:lpstr>Open Sans</vt:lpstr>
      <vt:lpstr>Office Theme</vt:lpstr>
      <vt:lpstr>Architecture</vt:lpstr>
      <vt:lpstr>Mô hình thực thể ERD</vt:lpstr>
      <vt:lpstr>Các mối quan hệ</vt:lpstr>
      <vt:lpstr>PowerPoint Presentation</vt:lpstr>
      <vt:lpstr>Một vài lưu ý</vt:lpstr>
      <vt:lpstr>Một vài lưu ý</vt:lpstr>
      <vt:lpstr>PowerPoint Presentation</vt:lpstr>
      <vt:lpstr>MySQL Architecture</vt:lpstr>
      <vt:lpstr>MySQL Architecture</vt:lpstr>
      <vt:lpstr>Utility layer</vt:lpstr>
      <vt:lpstr>Sql Layer</vt:lpstr>
      <vt:lpstr>Storage Engine Layer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dc:title>
  <dc:creator>chu đạt</dc:creator>
  <cp:lastModifiedBy>chu đạt</cp:lastModifiedBy>
  <cp:revision>2</cp:revision>
  <dcterms:created xsi:type="dcterms:W3CDTF">2022-09-16T08:05:06Z</dcterms:created>
  <dcterms:modified xsi:type="dcterms:W3CDTF">2022-09-16T08:39:35Z</dcterms:modified>
</cp:coreProperties>
</file>