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77" r:id="rId4"/>
    <p:sldId id="278" r:id="rId5"/>
    <p:sldId id="259" r:id="rId6"/>
    <p:sldId id="279" r:id="rId7"/>
    <p:sldId id="282" r:id="rId8"/>
    <p:sldId id="281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C4F7C-F431-C1E5-5127-D6981BAB5D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AEF387-7A98-600A-5A53-67B57C022E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69BCD-66D1-34A4-71D4-E95D4B24E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014C4-75DF-4340-9380-6D03BC851440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698008-3250-68E7-7247-2E2CAB94A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9F841-52ED-A5CB-3580-6F0A5E76D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3CB19-9EA2-4FDC-B3A3-374ED50C8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303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02026-EB05-8044-BABC-2E2AFA426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E7CC86-0C4E-85D9-CD35-DD087B99BF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ED371-855A-DAFD-0CA6-A73E6CF83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014C4-75DF-4340-9380-6D03BC851440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46B19A-B588-6A69-B22F-4A27CB6CD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21DE1-61DA-67FD-EF19-3AD003C35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3CB19-9EA2-4FDC-B3A3-374ED50C8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39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ECB227-1D5D-5D0C-74A5-8F3605AE2A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AFCB75-CDD6-2C9F-30F5-CCA1C5CF57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27F5D-7E33-5CA4-6133-8356A9F35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014C4-75DF-4340-9380-6D03BC851440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D9EE0-F30B-65CA-0433-4E4F8981B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583758-6CD3-AEB4-57D7-E5535836A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3CB19-9EA2-4FDC-B3A3-374ED50C8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609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6A304-53B6-B655-CB40-557816DED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FE37F-CA96-4DB1-BFD6-FE5253496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1CFAC-B5B5-F06D-AACD-037DF5DC5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014C4-75DF-4340-9380-6D03BC851440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4BF4A-D6B0-B6C5-B832-F156756FC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F94B8-8FF7-96AF-E745-2D25BAC1D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3CB19-9EA2-4FDC-B3A3-374ED50C8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43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8EFA6-4546-0808-D643-B4E5E9B5A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D61D50-1A9D-E315-D8D8-87DFABCBA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CD967-0D56-16D6-700F-6B1C1488C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014C4-75DF-4340-9380-6D03BC851440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36749-6BF4-9BBA-5CE7-B34AA1A14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3D4A2-1F8C-40B2-5AB3-313B84EDB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3CB19-9EA2-4FDC-B3A3-374ED50C8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18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7BAA5-0C27-688B-C211-467FE741E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1432E-6AB4-1DA9-4C6B-0E31D0090D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7C25C7-98ED-F1A5-CCFB-81568EA6E4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6C6E8E-152A-9864-C6D9-9A0A04BDE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014C4-75DF-4340-9380-6D03BC851440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E42269-EEE8-AF2E-1661-8932FC8C9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37DE73-3F58-1842-9F5E-14A78ADF1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3CB19-9EA2-4FDC-B3A3-374ED50C8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212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DE564-E721-81DF-2E19-FDA46A69C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6DC849-3173-A8D1-55F1-D15ABB2A96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836B25-EBC5-D7D9-6CC9-992763D5B1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F0C5B8-4283-DEBB-6BE6-FD3F146EB5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3A66C8-425C-0EF4-72DB-9005067574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CC0A65-D9F6-7DDB-70C4-57CDE1730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014C4-75DF-4340-9380-6D03BC851440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09E543-E040-1191-BE60-9B77CE4C5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8860AB-3DEB-5663-F645-E0AF1321F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3CB19-9EA2-4FDC-B3A3-374ED50C8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643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EAA7F-39D5-5DF2-076D-B84A034C6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02CE9A-13D5-BEFA-187A-F9656BA3E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014C4-75DF-4340-9380-6D03BC851440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86137E-A3ED-277A-766F-5DD382B86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982DB7-EBF0-F77C-983B-269E7B48F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3CB19-9EA2-4FDC-B3A3-374ED50C8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643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0B2245-A1BE-33AB-D4F1-37EA3066C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014C4-75DF-4340-9380-6D03BC851440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A6AF11-2D74-9A4F-582F-C0512B4BB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7225E3-A0C0-7BC1-8947-BACC1291D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3CB19-9EA2-4FDC-B3A3-374ED50C8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723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8F350-FF2B-9C71-AB55-C1BEFE68A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9077C-4EFB-A9F8-87EA-67883E1FC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EDDE37-1074-75E9-48CC-3B557932D8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228EA2-833F-B6B2-1C9C-27A0AD0AF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014C4-75DF-4340-9380-6D03BC851440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9C98CF-25D1-8E8F-B1C9-71740BEFC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90FD6D-3F6E-81D5-BEAC-3448371A4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3CB19-9EA2-4FDC-B3A3-374ED50C8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933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E75E4-8BFA-4449-FBFD-8EF0959B1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3BF7C0-F0F4-65BB-33A0-D8C1FA3C7F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128931-7264-C29D-2178-3626AC8E1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E86F0A-6487-65B4-AA8B-697BC2769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014C4-75DF-4340-9380-6D03BC851440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713D16-A1D9-9219-EF19-1047F35FE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3C4AB7-FD8B-74B4-64A5-A1416103F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3CB19-9EA2-4FDC-B3A3-374ED50C8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842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08F7D5-DC76-7719-6104-ED72EBEDF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AFCAB2-FAE4-E205-3680-2B93530D1C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BD447E-8604-2A23-BD93-294AD41C9F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2014C4-75DF-4340-9380-6D03BC851440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901551-6BF3-D8EE-10E9-8B8B7DD666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E3CA0-1B59-AD3A-095A-E176297E1E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3CB19-9EA2-4FDC-B3A3-374ED50C8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641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34E5C37-E3F2-C97C-3EF7-B5249C3EF07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5407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smtClean="0">
                <a:solidFill>
                  <a:srgbClr val="FF0000"/>
                </a:solidFill>
              </a:rPr>
              <a:t>Mysql – Leetcode</a:t>
            </a:r>
            <a:endParaRPr 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7021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A3923-B61F-4543-57D7-91DB367A41FD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200">
                <a:latin typeface="Calibri Light" panose="020F0302020204030204" pitchFamily="34" charset="0"/>
                <a:cs typeface="Calibri Light" panose="020F0302020204030204" pitchFamily="34" charset="0"/>
              </a:rPr>
              <a:t>607. Sales Person</a:t>
            </a:r>
          </a:p>
          <a:p>
            <a:pPr marL="0" indent="0">
              <a:buNone/>
            </a:pPr>
            <a:r>
              <a:rPr lang="en-US" sz="2200">
                <a:latin typeface="Calibri Light" panose="020F0302020204030204" pitchFamily="34" charset="0"/>
                <a:cs typeface="Calibri Light" panose="020F0302020204030204" pitchFamily="34" charset="0"/>
              </a:rPr>
              <a:t>https://leetcode.com/problems/sales-person</a:t>
            </a:r>
          </a:p>
          <a:p>
            <a:pPr marL="0" indent="0">
              <a:buNone/>
            </a:pPr>
            <a:endParaRPr lang="en-US" sz="220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US" sz="2200">
                <a:latin typeface="Calibri Light" panose="020F0302020204030204" pitchFamily="34" charset="0"/>
                <a:cs typeface="Calibri Light" panose="020F0302020204030204" pitchFamily="34" charset="0"/>
              </a:rPr>
              <a:t>610. Triangle Judgement</a:t>
            </a:r>
          </a:p>
          <a:p>
            <a:pPr marL="0" indent="0">
              <a:buNone/>
            </a:pPr>
            <a:r>
              <a:rPr lang="en-US" sz="2200">
                <a:latin typeface="Calibri Light" panose="020F0302020204030204" pitchFamily="34" charset="0"/>
                <a:cs typeface="Calibri Light" panose="020F0302020204030204" pitchFamily="34" charset="0"/>
              </a:rPr>
              <a:t>https://leetcode.com/problems/triangle-judgement</a:t>
            </a:r>
          </a:p>
          <a:p>
            <a:pPr marL="0" indent="0">
              <a:buNone/>
            </a:pPr>
            <a:endParaRPr lang="en-US" sz="220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US" sz="2200">
                <a:latin typeface="Calibri Light" panose="020F0302020204030204" pitchFamily="34" charset="0"/>
                <a:cs typeface="Calibri Light" panose="020F0302020204030204" pitchFamily="34" charset="0"/>
              </a:rPr>
              <a:t>613. Shortest Distance in a Line</a:t>
            </a:r>
          </a:p>
          <a:p>
            <a:pPr marL="0" indent="0">
              <a:buNone/>
            </a:pPr>
            <a:r>
              <a:rPr lang="en-US" sz="2200">
                <a:latin typeface="Calibri Light" panose="020F0302020204030204" pitchFamily="34" charset="0"/>
                <a:cs typeface="Calibri Light" panose="020F0302020204030204" pitchFamily="34" charset="0"/>
              </a:rPr>
              <a:t>https://leetcode.com/problems/shortest-distance-in-a-line</a:t>
            </a:r>
          </a:p>
          <a:p>
            <a:pPr marL="0" indent="0">
              <a:buNone/>
            </a:pPr>
            <a:endParaRPr lang="en-US" sz="220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US" sz="2200">
                <a:latin typeface="Calibri Light" panose="020F0302020204030204" pitchFamily="34" charset="0"/>
                <a:cs typeface="Calibri Light" panose="020F0302020204030204" pitchFamily="34" charset="0"/>
              </a:rPr>
              <a:t>619. Biggest Single Number</a:t>
            </a:r>
          </a:p>
          <a:p>
            <a:pPr marL="0" indent="0">
              <a:buNone/>
            </a:pPr>
            <a:r>
              <a:rPr lang="en-US" sz="2200">
                <a:latin typeface="Calibri Light" panose="020F0302020204030204" pitchFamily="34" charset="0"/>
                <a:cs typeface="Calibri Light" panose="020F0302020204030204" pitchFamily="34" charset="0"/>
              </a:rPr>
              <a:t>https://leetcode.com/problems/biggest-single-number</a:t>
            </a:r>
          </a:p>
          <a:p>
            <a:pPr marL="0" indent="0">
              <a:buNone/>
            </a:pPr>
            <a:endParaRPr lang="en-US" sz="220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US" sz="2200">
                <a:latin typeface="Calibri Light" panose="020F0302020204030204" pitchFamily="34" charset="0"/>
                <a:cs typeface="Calibri Light" panose="020F0302020204030204" pitchFamily="34" charset="0"/>
              </a:rPr>
              <a:t>620. Not Boring Movies</a:t>
            </a:r>
          </a:p>
          <a:p>
            <a:pPr marL="0" indent="0">
              <a:buNone/>
            </a:pPr>
            <a:r>
              <a:rPr lang="en-US" sz="2200">
                <a:latin typeface="Calibri Light" panose="020F0302020204030204" pitchFamily="34" charset="0"/>
                <a:cs typeface="Calibri Light" panose="020F0302020204030204" pitchFamily="34" charset="0"/>
              </a:rPr>
              <a:t>https://leetcode.com/problems/not-boring-movies</a:t>
            </a:r>
            <a:endParaRPr lang="vi-VN" sz="220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34E5C37-E3F2-C97C-3EF7-B5249C3EF07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5407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>
                <a:solidFill>
                  <a:srgbClr val="0070C0"/>
                </a:solidFill>
              </a:rPr>
              <a:t>Mysql – Leetcode</a:t>
            </a:r>
            <a:endParaRPr lang="en-US" sz="4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337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A3923-B61F-4543-57D7-91DB367A41FD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200">
                <a:latin typeface="Calibri Light" panose="020F0302020204030204" pitchFamily="34" charset="0"/>
                <a:cs typeface="Calibri Light" panose="020F0302020204030204" pitchFamily="34" charset="0"/>
              </a:rPr>
              <a:t>627. Swap Salary</a:t>
            </a:r>
          </a:p>
          <a:p>
            <a:pPr marL="0" indent="0">
              <a:buNone/>
            </a:pPr>
            <a:r>
              <a:rPr lang="en-US" sz="2200">
                <a:latin typeface="Calibri Light" panose="020F0302020204030204" pitchFamily="34" charset="0"/>
                <a:cs typeface="Calibri Light" panose="020F0302020204030204" pitchFamily="34" charset="0"/>
              </a:rPr>
              <a:t>https://leetcode.com/problems/swap-salary</a:t>
            </a:r>
          </a:p>
          <a:p>
            <a:pPr marL="0" indent="0">
              <a:buNone/>
            </a:pPr>
            <a:endParaRPr lang="en-US" sz="220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US" sz="2200">
                <a:latin typeface="Calibri Light" panose="020F0302020204030204" pitchFamily="34" charset="0"/>
                <a:cs typeface="Calibri Light" panose="020F0302020204030204" pitchFamily="34" charset="0"/>
              </a:rPr>
              <a:t>1050. Actors and Directors Who Cooperated At Least Three Times</a:t>
            </a:r>
          </a:p>
          <a:p>
            <a:pPr marL="0" indent="0">
              <a:buNone/>
            </a:pPr>
            <a:r>
              <a:rPr lang="en-US" sz="2200">
                <a:latin typeface="Calibri Light" panose="020F0302020204030204" pitchFamily="34" charset="0"/>
                <a:cs typeface="Calibri Light" panose="020F0302020204030204" pitchFamily="34" charset="0"/>
              </a:rPr>
              <a:t>https://leetcode.com/problems/actors-and-directors-who-cooperated-at-least-three-times</a:t>
            </a:r>
          </a:p>
          <a:p>
            <a:pPr marL="0" indent="0">
              <a:buNone/>
            </a:pPr>
            <a:endParaRPr lang="en-US" sz="220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US" sz="2200">
                <a:latin typeface="Calibri Light" panose="020F0302020204030204" pitchFamily="34" charset="0"/>
                <a:cs typeface="Calibri Light" panose="020F0302020204030204" pitchFamily="34" charset="0"/>
              </a:rPr>
              <a:t>1068. Product Sales Analysis I</a:t>
            </a:r>
          </a:p>
          <a:p>
            <a:pPr marL="0" indent="0">
              <a:buNone/>
            </a:pPr>
            <a:r>
              <a:rPr lang="en-US" sz="2200">
                <a:latin typeface="Calibri Light" panose="020F0302020204030204" pitchFamily="34" charset="0"/>
                <a:cs typeface="Calibri Light" panose="020F0302020204030204" pitchFamily="34" charset="0"/>
              </a:rPr>
              <a:t>https://leetcode.com/problems/product-sales-analysis-i</a:t>
            </a:r>
          </a:p>
          <a:p>
            <a:pPr marL="0" indent="0">
              <a:buNone/>
            </a:pPr>
            <a:endParaRPr lang="en-US" sz="220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US" sz="2200">
                <a:latin typeface="Calibri Light" panose="020F0302020204030204" pitchFamily="34" charset="0"/>
                <a:cs typeface="Calibri Light" panose="020F0302020204030204" pitchFamily="34" charset="0"/>
              </a:rPr>
              <a:t>1069. Product Sales Analysis II</a:t>
            </a:r>
          </a:p>
          <a:p>
            <a:pPr marL="0" indent="0">
              <a:buNone/>
            </a:pPr>
            <a:r>
              <a:rPr lang="en-US" sz="2200">
                <a:latin typeface="Calibri Light" panose="020F0302020204030204" pitchFamily="34" charset="0"/>
                <a:cs typeface="Calibri Light" panose="020F0302020204030204" pitchFamily="34" charset="0"/>
              </a:rPr>
              <a:t>https://leetcode.com/problems/product-sales-analysis-ii</a:t>
            </a:r>
          </a:p>
          <a:p>
            <a:pPr marL="0" indent="0">
              <a:buNone/>
            </a:pPr>
            <a:endParaRPr lang="en-US" sz="220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US" sz="2200">
                <a:latin typeface="Calibri Light" panose="020F0302020204030204" pitchFamily="34" charset="0"/>
                <a:cs typeface="Calibri Light" panose="020F0302020204030204" pitchFamily="34" charset="0"/>
              </a:rPr>
              <a:t>1075. Project Employees I</a:t>
            </a:r>
          </a:p>
          <a:p>
            <a:pPr marL="0" indent="0">
              <a:buNone/>
            </a:pPr>
            <a:r>
              <a:rPr lang="en-US" sz="2200">
                <a:latin typeface="Calibri Light" panose="020F0302020204030204" pitchFamily="34" charset="0"/>
                <a:cs typeface="Calibri Light" panose="020F0302020204030204" pitchFamily="34" charset="0"/>
              </a:rPr>
              <a:t>https://leetcode.com/problems/project-employees-i</a:t>
            </a:r>
            <a:endParaRPr lang="vi-VN" sz="220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34E5C37-E3F2-C97C-3EF7-B5249C3EF07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5407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>
                <a:solidFill>
                  <a:srgbClr val="0070C0"/>
                </a:solidFill>
              </a:rPr>
              <a:t>Mysql – Leetcode</a:t>
            </a:r>
            <a:endParaRPr lang="en-US" sz="4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5402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A3923-B61F-4543-57D7-91DB367A41FD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200">
                <a:latin typeface="Calibri Light" panose="020F0302020204030204" pitchFamily="34" charset="0"/>
                <a:cs typeface="Calibri Light" panose="020F0302020204030204" pitchFamily="34" charset="0"/>
              </a:rPr>
              <a:t>1076. Project Employees II</a:t>
            </a:r>
          </a:p>
          <a:p>
            <a:pPr marL="0" indent="0">
              <a:buNone/>
            </a:pPr>
            <a:r>
              <a:rPr lang="en-US" sz="2200">
                <a:latin typeface="Calibri Light" panose="020F0302020204030204" pitchFamily="34" charset="0"/>
                <a:cs typeface="Calibri Light" panose="020F0302020204030204" pitchFamily="34" charset="0"/>
              </a:rPr>
              <a:t>https://leetcode.com/problems/project-employees-ii</a:t>
            </a:r>
          </a:p>
          <a:p>
            <a:pPr marL="0" indent="0">
              <a:buNone/>
            </a:pPr>
            <a:endParaRPr lang="en-US" sz="220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US" sz="2200">
                <a:latin typeface="Calibri Light" panose="020F0302020204030204" pitchFamily="34" charset="0"/>
                <a:cs typeface="Calibri Light" panose="020F0302020204030204" pitchFamily="34" charset="0"/>
              </a:rPr>
              <a:t>1082. Sales Analysis I</a:t>
            </a:r>
          </a:p>
          <a:p>
            <a:pPr marL="0" indent="0">
              <a:buNone/>
            </a:pPr>
            <a:r>
              <a:rPr lang="en-US" sz="2200">
                <a:latin typeface="Calibri Light" panose="020F0302020204030204" pitchFamily="34" charset="0"/>
                <a:cs typeface="Calibri Light" panose="020F0302020204030204" pitchFamily="34" charset="0"/>
              </a:rPr>
              <a:t>https://leetcode.com/problems/sales-analysis-i</a:t>
            </a:r>
          </a:p>
          <a:p>
            <a:pPr marL="0" indent="0">
              <a:buNone/>
            </a:pPr>
            <a:endParaRPr lang="en-US" sz="220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US" sz="2200">
                <a:latin typeface="Calibri Light" panose="020F0302020204030204" pitchFamily="34" charset="0"/>
                <a:cs typeface="Calibri Light" panose="020F0302020204030204" pitchFamily="34" charset="0"/>
              </a:rPr>
              <a:t>1083. Sales Analysis II</a:t>
            </a:r>
          </a:p>
          <a:p>
            <a:pPr marL="0" indent="0">
              <a:buNone/>
            </a:pPr>
            <a:r>
              <a:rPr lang="en-US" sz="2200">
                <a:latin typeface="Calibri Light" panose="020F0302020204030204" pitchFamily="34" charset="0"/>
                <a:cs typeface="Calibri Light" panose="020F0302020204030204" pitchFamily="34" charset="0"/>
              </a:rPr>
              <a:t>https://leetcode.com/problems/sales-analysis-ii</a:t>
            </a:r>
          </a:p>
          <a:p>
            <a:pPr marL="0" indent="0">
              <a:buNone/>
            </a:pPr>
            <a:endParaRPr lang="en-US" sz="220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US" sz="2200">
                <a:latin typeface="Calibri Light" panose="020F0302020204030204" pitchFamily="34" charset="0"/>
                <a:cs typeface="Calibri Light" panose="020F0302020204030204" pitchFamily="34" charset="0"/>
              </a:rPr>
              <a:t>1084. Sales Analysis III</a:t>
            </a:r>
          </a:p>
          <a:p>
            <a:pPr marL="0" indent="0">
              <a:buNone/>
            </a:pPr>
            <a:r>
              <a:rPr lang="en-US" sz="2200">
                <a:latin typeface="Calibri Light" panose="020F0302020204030204" pitchFamily="34" charset="0"/>
                <a:cs typeface="Calibri Light" panose="020F0302020204030204" pitchFamily="34" charset="0"/>
              </a:rPr>
              <a:t>https://leetcode.com/problems/sales-analysis-iii</a:t>
            </a:r>
          </a:p>
          <a:p>
            <a:pPr marL="0" indent="0">
              <a:buNone/>
            </a:pPr>
            <a:endParaRPr lang="en-US" sz="220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US" sz="2200">
                <a:latin typeface="Calibri Light" panose="020F0302020204030204" pitchFamily="34" charset="0"/>
                <a:cs typeface="Calibri Light" panose="020F0302020204030204" pitchFamily="34" charset="0"/>
              </a:rPr>
              <a:t>1113. Reported Posts</a:t>
            </a:r>
          </a:p>
          <a:p>
            <a:pPr marL="0" indent="0">
              <a:buNone/>
            </a:pPr>
            <a:r>
              <a:rPr lang="en-US" sz="2200">
                <a:latin typeface="Calibri Light" panose="020F0302020204030204" pitchFamily="34" charset="0"/>
                <a:cs typeface="Calibri Light" panose="020F0302020204030204" pitchFamily="34" charset="0"/>
              </a:rPr>
              <a:t>https://leetcode.com/problems/reported-posts</a:t>
            </a:r>
            <a:endParaRPr lang="vi-VN" sz="220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34E5C37-E3F2-C97C-3EF7-B5249C3EF07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5407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>
                <a:solidFill>
                  <a:srgbClr val="0070C0"/>
                </a:solidFill>
              </a:rPr>
              <a:t>Mysql – Leetcode</a:t>
            </a:r>
            <a:endParaRPr lang="en-US" sz="4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25404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A3923-B61F-4543-57D7-91DB367A41FD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200">
                <a:latin typeface="Calibri Light" panose="020F0302020204030204" pitchFamily="34" charset="0"/>
                <a:cs typeface="Calibri Light" panose="020F0302020204030204" pitchFamily="34" charset="0"/>
              </a:rPr>
              <a:t>1141. User Activity for the Past 30 Days I</a:t>
            </a:r>
          </a:p>
          <a:p>
            <a:pPr marL="0" indent="0">
              <a:buNone/>
            </a:pPr>
            <a:r>
              <a:rPr lang="en-US" sz="2200">
                <a:latin typeface="Calibri Light" panose="020F0302020204030204" pitchFamily="34" charset="0"/>
                <a:cs typeface="Calibri Light" panose="020F0302020204030204" pitchFamily="34" charset="0"/>
              </a:rPr>
              <a:t>https://leetcode.com/problems/user-activity-for-the-past-30-days-i</a:t>
            </a:r>
          </a:p>
          <a:p>
            <a:pPr marL="0" indent="0">
              <a:buNone/>
            </a:pPr>
            <a:endParaRPr lang="en-US" sz="220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US" sz="2200">
                <a:latin typeface="Calibri Light" panose="020F0302020204030204" pitchFamily="34" charset="0"/>
                <a:cs typeface="Calibri Light" panose="020F0302020204030204" pitchFamily="34" charset="0"/>
              </a:rPr>
              <a:t>1142. User Activity for the Past 30 Days II</a:t>
            </a:r>
          </a:p>
          <a:p>
            <a:pPr marL="0" indent="0">
              <a:buNone/>
            </a:pPr>
            <a:r>
              <a:rPr lang="en-US" sz="2200">
                <a:latin typeface="Calibri Light" panose="020F0302020204030204" pitchFamily="34" charset="0"/>
                <a:cs typeface="Calibri Light" panose="020F0302020204030204" pitchFamily="34" charset="0"/>
              </a:rPr>
              <a:t>https://leetcode.com/problems/user-activity-for-the-past-30-days-ii</a:t>
            </a:r>
          </a:p>
          <a:p>
            <a:pPr marL="0" indent="0">
              <a:buNone/>
            </a:pPr>
            <a:endParaRPr lang="en-US" sz="220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US" sz="2200">
                <a:latin typeface="Calibri Light" panose="020F0302020204030204" pitchFamily="34" charset="0"/>
                <a:cs typeface="Calibri Light" panose="020F0302020204030204" pitchFamily="34" charset="0"/>
              </a:rPr>
              <a:t>1148. Article Views I</a:t>
            </a:r>
          </a:p>
          <a:p>
            <a:pPr marL="0" indent="0">
              <a:buNone/>
            </a:pPr>
            <a:r>
              <a:rPr lang="en-US" sz="2200">
                <a:latin typeface="Calibri Light" panose="020F0302020204030204" pitchFamily="34" charset="0"/>
                <a:cs typeface="Calibri Light" panose="020F0302020204030204" pitchFamily="34" charset="0"/>
              </a:rPr>
              <a:t>https://leetcode.com/problems/article-views-i</a:t>
            </a:r>
          </a:p>
          <a:p>
            <a:pPr marL="0" indent="0">
              <a:buNone/>
            </a:pPr>
            <a:endParaRPr lang="en-US" sz="220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US" sz="2200">
                <a:latin typeface="Calibri Light" panose="020F0302020204030204" pitchFamily="34" charset="0"/>
                <a:cs typeface="Calibri Light" panose="020F0302020204030204" pitchFamily="34" charset="0"/>
              </a:rPr>
              <a:t>1173. Immediate Food Delivery I</a:t>
            </a:r>
          </a:p>
          <a:p>
            <a:pPr marL="0" indent="0">
              <a:buNone/>
            </a:pPr>
            <a:r>
              <a:rPr lang="en-US" sz="2200">
                <a:latin typeface="Calibri Light" panose="020F0302020204030204" pitchFamily="34" charset="0"/>
                <a:cs typeface="Calibri Light" panose="020F0302020204030204" pitchFamily="34" charset="0"/>
              </a:rPr>
              <a:t>https://leetcode.com/problems/immediate-food-delivery-i</a:t>
            </a:r>
          </a:p>
          <a:p>
            <a:pPr marL="0" indent="0">
              <a:buNone/>
            </a:pPr>
            <a:endParaRPr lang="en-US" sz="220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US" sz="2200">
                <a:latin typeface="Calibri Light" panose="020F0302020204030204" pitchFamily="34" charset="0"/>
                <a:cs typeface="Calibri Light" panose="020F0302020204030204" pitchFamily="34" charset="0"/>
              </a:rPr>
              <a:t>1179. Reformat Department Table</a:t>
            </a:r>
          </a:p>
          <a:p>
            <a:pPr marL="0" indent="0">
              <a:buNone/>
            </a:pPr>
            <a:r>
              <a:rPr lang="en-US" sz="2200">
                <a:latin typeface="Calibri Light" panose="020F0302020204030204" pitchFamily="34" charset="0"/>
                <a:cs typeface="Calibri Light" panose="020F0302020204030204" pitchFamily="34" charset="0"/>
              </a:rPr>
              <a:t>https://leetcode.com/problems/reformat-department-table</a:t>
            </a:r>
            <a:endParaRPr lang="vi-VN" sz="220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34E5C37-E3F2-C97C-3EF7-B5249C3EF07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5407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>
                <a:solidFill>
                  <a:srgbClr val="0070C0"/>
                </a:solidFill>
              </a:rPr>
              <a:t>Mysql – Leetcode</a:t>
            </a:r>
            <a:endParaRPr lang="en-US" sz="4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57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A3923-B61F-4543-57D7-91DB367A41FD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200">
                <a:latin typeface="Calibri Light" panose="020F0302020204030204" pitchFamily="34" charset="0"/>
                <a:cs typeface="Calibri Light" panose="020F0302020204030204" pitchFamily="34" charset="0"/>
              </a:rPr>
              <a:t>1211. Queries Quality and Percentage</a:t>
            </a:r>
          </a:p>
          <a:p>
            <a:pPr marL="0" indent="0">
              <a:buNone/>
            </a:pPr>
            <a:r>
              <a:rPr lang="en-US" sz="2200">
                <a:latin typeface="Calibri Light" panose="020F0302020204030204" pitchFamily="34" charset="0"/>
                <a:cs typeface="Calibri Light" panose="020F0302020204030204" pitchFamily="34" charset="0"/>
              </a:rPr>
              <a:t>https://leetcode.com/problems/queries-quality-and-percentage</a:t>
            </a:r>
          </a:p>
          <a:p>
            <a:pPr marL="0" indent="0">
              <a:buNone/>
            </a:pPr>
            <a:endParaRPr lang="en-US" sz="220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US" sz="2200">
                <a:latin typeface="Calibri Light" panose="020F0302020204030204" pitchFamily="34" charset="0"/>
                <a:cs typeface="Calibri Light" panose="020F0302020204030204" pitchFamily="34" charset="0"/>
              </a:rPr>
              <a:t>1241. Number of Comments per Post</a:t>
            </a:r>
          </a:p>
          <a:p>
            <a:pPr marL="0" indent="0">
              <a:buNone/>
            </a:pPr>
            <a:r>
              <a:rPr lang="en-US" sz="2200">
                <a:latin typeface="Calibri Light" panose="020F0302020204030204" pitchFamily="34" charset="0"/>
                <a:cs typeface="Calibri Light" panose="020F0302020204030204" pitchFamily="34" charset="0"/>
              </a:rPr>
              <a:t>https://leetcode.com/problems/number-of-comments-per-post</a:t>
            </a:r>
          </a:p>
          <a:p>
            <a:pPr marL="0" indent="0">
              <a:buNone/>
            </a:pPr>
            <a:endParaRPr lang="en-US" sz="220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US" sz="2200">
                <a:latin typeface="Calibri Light" panose="020F0302020204030204" pitchFamily="34" charset="0"/>
                <a:cs typeface="Calibri Light" panose="020F0302020204030204" pitchFamily="34" charset="0"/>
              </a:rPr>
              <a:t>1251. Average Selling Price</a:t>
            </a:r>
          </a:p>
          <a:p>
            <a:pPr marL="0" indent="0">
              <a:buNone/>
            </a:pPr>
            <a:r>
              <a:rPr lang="en-US" sz="2200">
                <a:latin typeface="Calibri Light" panose="020F0302020204030204" pitchFamily="34" charset="0"/>
                <a:cs typeface="Calibri Light" panose="020F0302020204030204" pitchFamily="34" charset="0"/>
              </a:rPr>
              <a:t>https://leetcode.com/problems/average-selling-price</a:t>
            </a:r>
          </a:p>
          <a:p>
            <a:pPr marL="0" indent="0">
              <a:buNone/>
            </a:pPr>
            <a:endParaRPr lang="en-US" sz="220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US" sz="2200">
                <a:latin typeface="Calibri Light" panose="020F0302020204030204" pitchFamily="34" charset="0"/>
                <a:cs typeface="Calibri Light" panose="020F0302020204030204" pitchFamily="34" charset="0"/>
              </a:rPr>
              <a:t>1280. Students and Examinations</a:t>
            </a:r>
          </a:p>
          <a:p>
            <a:pPr marL="0" indent="0">
              <a:buNone/>
            </a:pPr>
            <a:r>
              <a:rPr lang="en-US" sz="2200">
                <a:latin typeface="Calibri Light" panose="020F0302020204030204" pitchFamily="34" charset="0"/>
                <a:cs typeface="Calibri Light" panose="020F0302020204030204" pitchFamily="34" charset="0"/>
              </a:rPr>
              <a:t>https://leetcode.com/problems/students-and-examinations</a:t>
            </a:r>
          </a:p>
          <a:p>
            <a:pPr marL="0" indent="0">
              <a:buNone/>
            </a:pPr>
            <a:endParaRPr lang="en-US" sz="220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US" sz="2200">
                <a:latin typeface="Calibri Light" panose="020F0302020204030204" pitchFamily="34" charset="0"/>
                <a:cs typeface="Calibri Light" panose="020F0302020204030204" pitchFamily="34" charset="0"/>
              </a:rPr>
              <a:t>1294. Weather Type in Each Country</a:t>
            </a:r>
          </a:p>
          <a:p>
            <a:pPr marL="0" indent="0">
              <a:buNone/>
            </a:pPr>
            <a:r>
              <a:rPr lang="en-US" sz="2200">
                <a:latin typeface="Calibri Light" panose="020F0302020204030204" pitchFamily="34" charset="0"/>
                <a:cs typeface="Calibri Light" panose="020F0302020204030204" pitchFamily="34" charset="0"/>
              </a:rPr>
              <a:t>https://leetcode.com/problems/weather-type-in-each-country</a:t>
            </a:r>
            <a:endParaRPr lang="vi-VN" sz="220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34E5C37-E3F2-C97C-3EF7-B5249C3EF07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5407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>
                <a:solidFill>
                  <a:srgbClr val="0070C0"/>
                </a:solidFill>
              </a:rPr>
              <a:t>Mysql – Leetcode</a:t>
            </a:r>
            <a:endParaRPr lang="en-US" sz="4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37408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A3923-B61F-4543-57D7-91DB367A41FD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200">
                <a:latin typeface="Calibri Light" panose="020F0302020204030204" pitchFamily="34" charset="0"/>
                <a:cs typeface="Calibri Light" panose="020F0302020204030204" pitchFamily="34" charset="0"/>
              </a:rPr>
              <a:t>1303. Find the Team Size</a:t>
            </a:r>
          </a:p>
          <a:p>
            <a:pPr marL="0" indent="0">
              <a:buNone/>
            </a:pPr>
            <a:r>
              <a:rPr lang="en-US" sz="2200">
                <a:latin typeface="Calibri Light" panose="020F0302020204030204" pitchFamily="34" charset="0"/>
                <a:cs typeface="Calibri Light" panose="020F0302020204030204" pitchFamily="34" charset="0"/>
              </a:rPr>
              <a:t>https://leetcode.com/problems/find-the-team-size</a:t>
            </a:r>
          </a:p>
          <a:p>
            <a:pPr marL="0" indent="0">
              <a:buNone/>
            </a:pPr>
            <a:endParaRPr lang="en-US" sz="220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US" sz="2200">
                <a:latin typeface="Calibri Light" panose="020F0302020204030204" pitchFamily="34" charset="0"/>
                <a:cs typeface="Calibri Light" panose="020F0302020204030204" pitchFamily="34" charset="0"/>
              </a:rPr>
              <a:t>1322. Ads Performance</a:t>
            </a:r>
          </a:p>
          <a:p>
            <a:pPr marL="0" indent="0">
              <a:buNone/>
            </a:pPr>
            <a:r>
              <a:rPr lang="en-US" sz="2200">
                <a:latin typeface="Calibri Light" panose="020F0302020204030204" pitchFamily="34" charset="0"/>
                <a:cs typeface="Calibri Light" panose="020F0302020204030204" pitchFamily="34" charset="0"/>
              </a:rPr>
              <a:t>https://leetcode.com/problems/ads-performance</a:t>
            </a:r>
          </a:p>
          <a:p>
            <a:pPr marL="0" indent="0">
              <a:buNone/>
            </a:pPr>
            <a:endParaRPr lang="en-US" sz="220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US" sz="2200">
                <a:latin typeface="Calibri Light" panose="020F0302020204030204" pitchFamily="34" charset="0"/>
                <a:cs typeface="Calibri Light" panose="020F0302020204030204" pitchFamily="34" charset="0"/>
              </a:rPr>
              <a:t>1327. List the Products Ordered in a Period</a:t>
            </a:r>
          </a:p>
          <a:p>
            <a:pPr marL="0" indent="0">
              <a:buNone/>
            </a:pPr>
            <a:r>
              <a:rPr lang="en-US" sz="2200">
                <a:latin typeface="Calibri Light" panose="020F0302020204030204" pitchFamily="34" charset="0"/>
                <a:cs typeface="Calibri Light" panose="020F0302020204030204" pitchFamily="34" charset="0"/>
              </a:rPr>
              <a:t>https://leetcode.com/problems/list-the-products-ordered-in-a-period</a:t>
            </a:r>
          </a:p>
          <a:p>
            <a:pPr marL="0" indent="0">
              <a:buNone/>
            </a:pPr>
            <a:endParaRPr lang="en-US" sz="220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US" sz="2200">
                <a:latin typeface="Calibri Light" panose="020F0302020204030204" pitchFamily="34" charset="0"/>
                <a:cs typeface="Calibri Light" panose="020F0302020204030204" pitchFamily="34" charset="0"/>
              </a:rPr>
              <a:t>1350. Students With Invalid Departments</a:t>
            </a:r>
          </a:p>
          <a:p>
            <a:pPr marL="0" indent="0">
              <a:buNone/>
            </a:pPr>
            <a:r>
              <a:rPr lang="en-US" sz="2200">
                <a:latin typeface="Calibri Light" panose="020F0302020204030204" pitchFamily="34" charset="0"/>
                <a:cs typeface="Calibri Light" panose="020F0302020204030204" pitchFamily="34" charset="0"/>
              </a:rPr>
              <a:t>https://leetcode.com/problems/students-with-invalid-departments</a:t>
            </a:r>
          </a:p>
          <a:p>
            <a:pPr marL="0" indent="0">
              <a:buNone/>
            </a:pPr>
            <a:endParaRPr lang="en-US" sz="220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US" sz="2200">
                <a:latin typeface="Calibri Light" panose="020F0302020204030204" pitchFamily="34" charset="0"/>
                <a:cs typeface="Calibri Light" panose="020F0302020204030204" pitchFamily="34" charset="0"/>
              </a:rPr>
              <a:t>1378. Replace Employee ID With The Unique Identifier</a:t>
            </a:r>
          </a:p>
          <a:p>
            <a:pPr marL="0" indent="0">
              <a:buNone/>
            </a:pPr>
            <a:r>
              <a:rPr lang="en-US" sz="2200">
                <a:latin typeface="Calibri Light" panose="020F0302020204030204" pitchFamily="34" charset="0"/>
                <a:cs typeface="Calibri Light" panose="020F0302020204030204" pitchFamily="34" charset="0"/>
              </a:rPr>
              <a:t>https://leetcode.com/problems/replace-employee-id-with-the-unique-identifier</a:t>
            </a:r>
            <a:endParaRPr lang="vi-VN" sz="220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34E5C37-E3F2-C97C-3EF7-B5249C3EF07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5407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>
                <a:solidFill>
                  <a:srgbClr val="0070C0"/>
                </a:solidFill>
              </a:rPr>
              <a:t>Mysql – Leetcode</a:t>
            </a:r>
            <a:endParaRPr lang="en-US" sz="4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56309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A3923-B61F-4543-57D7-91DB367A41FD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200">
                <a:latin typeface="Calibri Light" panose="020F0302020204030204" pitchFamily="34" charset="0"/>
                <a:cs typeface="Calibri Light" panose="020F0302020204030204" pitchFamily="34" charset="0"/>
              </a:rPr>
              <a:t>1407. Top Travellers</a:t>
            </a:r>
          </a:p>
          <a:p>
            <a:pPr marL="0" indent="0">
              <a:buNone/>
            </a:pPr>
            <a:r>
              <a:rPr lang="en-US" sz="2200">
                <a:latin typeface="Calibri Light" panose="020F0302020204030204" pitchFamily="34" charset="0"/>
                <a:cs typeface="Calibri Light" panose="020F0302020204030204" pitchFamily="34" charset="0"/>
              </a:rPr>
              <a:t>https://leetcode.com/problems/top-travellers</a:t>
            </a:r>
          </a:p>
          <a:p>
            <a:pPr marL="0" indent="0">
              <a:buNone/>
            </a:pPr>
            <a:endParaRPr lang="en-US" sz="220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US" sz="2200">
                <a:latin typeface="Calibri Light" panose="020F0302020204030204" pitchFamily="34" charset="0"/>
                <a:cs typeface="Calibri Light" panose="020F0302020204030204" pitchFamily="34" charset="0"/>
              </a:rPr>
              <a:t>1421. NPV Queries</a:t>
            </a:r>
          </a:p>
          <a:p>
            <a:pPr marL="0" indent="0">
              <a:buNone/>
            </a:pPr>
            <a:r>
              <a:rPr lang="en-US" sz="2200">
                <a:latin typeface="Calibri Light" panose="020F0302020204030204" pitchFamily="34" charset="0"/>
                <a:cs typeface="Calibri Light" panose="020F0302020204030204" pitchFamily="34" charset="0"/>
              </a:rPr>
              <a:t>https://leetcode.com/problems/npv-queries</a:t>
            </a:r>
          </a:p>
          <a:p>
            <a:pPr marL="0" indent="0">
              <a:buNone/>
            </a:pPr>
            <a:endParaRPr lang="en-US" sz="220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US" sz="2200">
                <a:latin typeface="Calibri Light" panose="020F0302020204030204" pitchFamily="34" charset="0"/>
                <a:cs typeface="Calibri Light" panose="020F0302020204030204" pitchFamily="34" charset="0"/>
              </a:rPr>
              <a:t>1435. Create a Session Bar Chart</a:t>
            </a:r>
          </a:p>
          <a:p>
            <a:pPr marL="0" indent="0">
              <a:buNone/>
            </a:pPr>
            <a:r>
              <a:rPr lang="en-US" sz="2200">
                <a:latin typeface="Calibri Light" panose="020F0302020204030204" pitchFamily="34" charset="0"/>
                <a:cs typeface="Calibri Light" panose="020F0302020204030204" pitchFamily="34" charset="0"/>
              </a:rPr>
              <a:t>https://leetcode.com/problems/create-a-session-bar-chart</a:t>
            </a:r>
          </a:p>
          <a:p>
            <a:pPr marL="0" indent="0">
              <a:buNone/>
            </a:pPr>
            <a:endParaRPr lang="en-US" sz="220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US" sz="2200">
                <a:latin typeface="Calibri Light" panose="020F0302020204030204" pitchFamily="34" charset="0"/>
                <a:cs typeface="Calibri Light" panose="020F0302020204030204" pitchFamily="34" charset="0"/>
              </a:rPr>
              <a:t>1484. Group Sold Products By The Date</a:t>
            </a:r>
          </a:p>
          <a:p>
            <a:pPr marL="0" indent="0">
              <a:buNone/>
            </a:pPr>
            <a:r>
              <a:rPr lang="en-US" sz="2200">
                <a:latin typeface="Calibri Light" panose="020F0302020204030204" pitchFamily="34" charset="0"/>
                <a:cs typeface="Calibri Light" panose="020F0302020204030204" pitchFamily="34" charset="0"/>
              </a:rPr>
              <a:t>https://leetcode.com/problems/group-sold-products-by-the-date</a:t>
            </a:r>
          </a:p>
          <a:p>
            <a:pPr marL="0" indent="0">
              <a:buNone/>
            </a:pPr>
            <a:endParaRPr lang="en-US" sz="220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US" sz="2200">
                <a:latin typeface="Calibri Light" panose="020F0302020204030204" pitchFamily="34" charset="0"/>
                <a:cs typeface="Calibri Light" panose="020F0302020204030204" pitchFamily="34" charset="0"/>
              </a:rPr>
              <a:t>1495. Friendly Movies Streamed Last Month</a:t>
            </a:r>
          </a:p>
          <a:p>
            <a:pPr marL="0" indent="0">
              <a:buNone/>
            </a:pPr>
            <a:r>
              <a:rPr lang="en-US" sz="2200">
                <a:latin typeface="Calibri Light" panose="020F0302020204030204" pitchFamily="34" charset="0"/>
                <a:cs typeface="Calibri Light" panose="020F0302020204030204" pitchFamily="34" charset="0"/>
              </a:rPr>
              <a:t>https://leetcode.com/problems/friendly-movies-streamed-last-month</a:t>
            </a:r>
            <a:endParaRPr lang="vi-VN" sz="220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34E5C37-E3F2-C97C-3EF7-B5249C3EF07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5407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>
                <a:solidFill>
                  <a:srgbClr val="0070C0"/>
                </a:solidFill>
              </a:rPr>
              <a:t>Mysql – Leetcode</a:t>
            </a:r>
            <a:endParaRPr lang="en-US" sz="4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45729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A3923-B61F-4543-57D7-91DB367A41FD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200">
                <a:latin typeface="Calibri Light" panose="020F0302020204030204" pitchFamily="34" charset="0"/>
                <a:cs typeface="Calibri Light" panose="020F0302020204030204" pitchFamily="34" charset="0"/>
              </a:rPr>
              <a:t>1511. Customer Order Frequency</a:t>
            </a:r>
          </a:p>
          <a:p>
            <a:pPr marL="0" indent="0">
              <a:buNone/>
            </a:pPr>
            <a:r>
              <a:rPr lang="en-US" sz="2200">
                <a:latin typeface="Calibri Light" panose="020F0302020204030204" pitchFamily="34" charset="0"/>
                <a:cs typeface="Calibri Light" panose="020F0302020204030204" pitchFamily="34" charset="0"/>
              </a:rPr>
              <a:t>https://leetcode.com/problems/customer-order-frequency</a:t>
            </a:r>
          </a:p>
          <a:p>
            <a:pPr marL="0" indent="0">
              <a:buNone/>
            </a:pPr>
            <a:endParaRPr lang="en-US" sz="220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US" sz="2200">
                <a:latin typeface="Calibri Light" panose="020F0302020204030204" pitchFamily="34" charset="0"/>
                <a:cs typeface="Calibri Light" panose="020F0302020204030204" pitchFamily="34" charset="0"/>
              </a:rPr>
              <a:t>1517. Find Users With Valid E-Mails</a:t>
            </a:r>
          </a:p>
          <a:p>
            <a:pPr marL="0" indent="0">
              <a:buNone/>
            </a:pPr>
            <a:r>
              <a:rPr lang="en-US" sz="2200">
                <a:latin typeface="Calibri Light" panose="020F0302020204030204" pitchFamily="34" charset="0"/>
                <a:cs typeface="Calibri Light" panose="020F0302020204030204" pitchFamily="34" charset="0"/>
              </a:rPr>
              <a:t>https://leetcode.com/problems/find-users-with-valid-e-mails</a:t>
            </a:r>
          </a:p>
          <a:p>
            <a:pPr marL="0" indent="0">
              <a:buNone/>
            </a:pPr>
            <a:endParaRPr lang="en-US" sz="220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US" sz="2200">
                <a:latin typeface="Calibri Light" panose="020F0302020204030204" pitchFamily="34" charset="0"/>
                <a:cs typeface="Calibri Light" panose="020F0302020204030204" pitchFamily="34" charset="0"/>
              </a:rPr>
              <a:t>1527. Patients With a Condition</a:t>
            </a:r>
          </a:p>
          <a:p>
            <a:pPr marL="0" indent="0">
              <a:buNone/>
            </a:pPr>
            <a:r>
              <a:rPr lang="en-US" sz="2200">
                <a:latin typeface="Calibri Light" panose="020F0302020204030204" pitchFamily="34" charset="0"/>
                <a:cs typeface="Calibri Light" panose="020F0302020204030204" pitchFamily="34" charset="0"/>
              </a:rPr>
              <a:t>https://leetcode.com/problems/patients-with-a-condition</a:t>
            </a:r>
          </a:p>
          <a:p>
            <a:pPr marL="0" indent="0">
              <a:buNone/>
            </a:pPr>
            <a:endParaRPr lang="en-US" sz="220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US" sz="2200">
                <a:latin typeface="Calibri Light" panose="020F0302020204030204" pitchFamily="34" charset="0"/>
                <a:cs typeface="Calibri Light" panose="020F0302020204030204" pitchFamily="34" charset="0"/>
              </a:rPr>
              <a:t>1543. Fix Product Name Format</a:t>
            </a:r>
          </a:p>
          <a:p>
            <a:pPr marL="0" indent="0">
              <a:buNone/>
            </a:pPr>
            <a:r>
              <a:rPr lang="en-US" sz="2200">
                <a:latin typeface="Calibri Light" panose="020F0302020204030204" pitchFamily="34" charset="0"/>
                <a:cs typeface="Calibri Light" panose="020F0302020204030204" pitchFamily="34" charset="0"/>
              </a:rPr>
              <a:t>https://leetcode.com/problems/fix-product-name-format</a:t>
            </a:r>
          </a:p>
          <a:p>
            <a:pPr marL="0" indent="0">
              <a:buNone/>
            </a:pPr>
            <a:endParaRPr lang="en-US" sz="220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US" sz="2200">
                <a:latin typeface="Calibri Light" panose="020F0302020204030204" pitchFamily="34" charset="0"/>
                <a:cs typeface="Calibri Light" panose="020F0302020204030204" pitchFamily="34" charset="0"/>
              </a:rPr>
              <a:t>1565. Unique Orders and Customers Per Month</a:t>
            </a:r>
          </a:p>
          <a:p>
            <a:pPr marL="0" indent="0">
              <a:buNone/>
            </a:pPr>
            <a:r>
              <a:rPr lang="en-US" sz="2200">
                <a:latin typeface="Calibri Light" panose="020F0302020204030204" pitchFamily="34" charset="0"/>
                <a:cs typeface="Calibri Light" panose="020F0302020204030204" pitchFamily="34" charset="0"/>
              </a:rPr>
              <a:t>https://leetcode.com/problems/unique-orders-and-customers-per-month</a:t>
            </a:r>
            <a:endParaRPr lang="vi-VN" sz="220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34E5C37-E3F2-C97C-3EF7-B5249C3EF07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5407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>
                <a:solidFill>
                  <a:srgbClr val="0070C0"/>
                </a:solidFill>
              </a:rPr>
              <a:t>Mysql – Leetcode</a:t>
            </a:r>
            <a:endParaRPr lang="en-US" sz="4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054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A3923-B61F-4543-57D7-91DB367A41FD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200">
                <a:latin typeface="Calibri Light" panose="020F0302020204030204" pitchFamily="34" charset="0"/>
                <a:cs typeface="Calibri Light" panose="020F0302020204030204" pitchFamily="34" charset="0"/>
              </a:rPr>
              <a:t>1571. Warehouse Manager</a:t>
            </a:r>
          </a:p>
          <a:p>
            <a:pPr marL="0" indent="0">
              <a:buNone/>
            </a:pPr>
            <a:r>
              <a:rPr lang="en-US" sz="2200">
                <a:latin typeface="Calibri Light" panose="020F0302020204030204" pitchFamily="34" charset="0"/>
                <a:cs typeface="Calibri Light" panose="020F0302020204030204" pitchFamily="34" charset="0"/>
              </a:rPr>
              <a:t>https://leetcode.com/problems/warehouse-manager</a:t>
            </a:r>
          </a:p>
          <a:p>
            <a:pPr marL="0" indent="0">
              <a:buNone/>
            </a:pPr>
            <a:endParaRPr lang="en-US" sz="220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US" sz="2200">
                <a:latin typeface="Calibri Light" panose="020F0302020204030204" pitchFamily="34" charset="0"/>
                <a:cs typeface="Calibri Light" panose="020F0302020204030204" pitchFamily="34" charset="0"/>
              </a:rPr>
              <a:t>1581. Customer Who Visited but Did Not Make Any Transactions</a:t>
            </a:r>
          </a:p>
          <a:p>
            <a:pPr marL="0" indent="0">
              <a:buNone/>
            </a:pPr>
            <a:r>
              <a:rPr lang="en-US" sz="2200">
                <a:latin typeface="Calibri Light" panose="020F0302020204030204" pitchFamily="34" charset="0"/>
                <a:cs typeface="Calibri Light" panose="020F0302020204030204" pitchFamily="34" charset="0"/>
              </a:rPr>
              <a:t>https://leetcode.com/problems/customer-who-visited-but-did-not-make-any-transactions</a:t>
            </a:r>
          </a:p>
          <a:p>
            <a:pPr marL="0" indent="0">
              <a:buNone/>
            </a:pPr>
            <a:endParaRPr lang="en-US" sz="220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US" sz="2200">
                <a:latin typeface="Calibri Light" panose="020F0302020204030204" pitchFamily="34" charset="0"/>
                <a:cs typeface="Calibri Light" panose="020F0302020204030204" pitchFamily="34" charset="0"/>
              </a:rPr>
              <a:t>1587. Bank Account Summary II</a:t>
            </a:r>
          </a:p>
          <a:p>
            <a:pPr marL="0" indent="0">
              <a:buNone/>
            </a:pPr>
            <a:r>
              <a:rPr lang="en-US" sz="2200">
                <a:latin typeface="Calibri Light" panose="020F0302020204030204" pitchFamily="34" charset="0"/>
                <a:cs typeface="Calibri Light" panose="020F0302020204030204" pitchFamily="34" charset="0"/>
              </a:rPr>
              <a:t>https://leetcode.com/problems/bank-account-summary-ii</a:t>
            </a:r>
          </a:p>
          <a:p>
            <a:pPr marL="0" indent="0">
              <a:buNone/>
            </a:pPr>
            <a:endParaRPr lang="en-US" sz="220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US" sz="2200">
                <a:latin typeface="Calibri Light" panose="020F0302020204030204" pitchFamily="34" charset="0"/>
                <a:cs typeface="Calibri Light" panose="020F0302020204030204" pitchFamily="34" charset="0"/>
              </a:rPr>
              <a:t>1607. Sellers With No Sales</a:t>
            </a:r>
          </a:p>
          <a:p>
            <a:pPr marL="0" indent="0">
              <a:buNone/>
            </a:pPr>
            <a:r>
              <a:rPr lang="en-US" sz="2200">
                <a:latin typeface="Calibri Light" panose="020F0302020204030204" pitchFamily="34" charset="0"/>
                <a:cs typeface="Calibri Light" panose="020F0302020204030204" pitchFamily="34" charset="0"/>
              </a:rPr>
              <a:t>https://leetcode.com/problems/sellers-with-no-sales</a:t>
            </a:r>
          </a:p>
          <a:p>
            <a:pPr marL="0" indent="0">
              <a:buNone/>
            </a:pPr>
            <a:endParaRPr lang="en-US" sz="220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US" sz="2200">
                <a:latin typeface="Calibri Light" panose="020F0302020204030204" pitchFamily="34" charset="0"/>
                <a:cs typeface="Calibri Light" panose="020F0302020204030204" pitchFamily="34" charset="0"/>
              </a:rPr>
              <a:t>1623. All Valid Triplets That Can Represent a Country</a:t>
            </a:r>
          </a:p>
          <a:p>
            <a:pPr marL="0" indent="0">
              <a:buNone/>
            </a:pPr>
            <a:r>
              <a:rPr lang="en-US" sz="2200">
                <a:latin typeface="Calibri Light" panose="020F0302020204030204" pitchFamily="34" charset="0"/>
                <a:cs typeface="Calibri Light" panose="020F0302020204030204" pitchFamily="34" charset="0"/>
              </a:rPr>
              <a:t>https://leetcode.com/problems/all-valid-triplets-that-can-represent-a-country</a:t>
            </a:r>
            <a:endParaRPr lang="vi-VN" sz="220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34E5C37-E3F2-C97C-3EF7-B5249C3EF07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5407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>
                <a:solidFill>
                  <a:srgbClr val="0070C0"/>
                </a:solidFill>
              </a:rPr>
              <a:t>Mysql – Leetcode</a:t>
            </a:r>
            <a:endParaRPr lang="en-US" sz="4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6991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A3923-B61F-4543-57D7-91DB367A41FD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200">
                <a:latin typeface="Calibri Light" panose="020F0302020204030204" pitchFamily="34" charset="0"/>
                <a:cs typeface="Calibri Light" panose="020F0302020204030204" pitchFamily="34" charset="0"/>
              </a:rPr>
              <a:t>1633. Percentage of Users Attended a Contest</a:t>
            </a:r>
          </a:p>
          <a:p>
            <a:pPr marL="0" indent="0">
              <a:buNone/>
            </a:pPr>
            <a:r>
              <a:rPr lang="en-US" sz="2200">
                <a:latin typeface="Calibri Light" panose="020F0302020204030204" pitchFamily="34" charset="0"/>
                <a:cs typeface="Calibri Light" panose="020F0302020204030204" pitchFamily="34" charset="0"/>
              </a:rPr>
              <a:t>https://leetcode.com/problems/percentage-of-users-attended-a-contest</a:t>
            </a:r>
          </a:p>
          <a:p>
            <a:pPr marL="0" indent="0">
              <a:buNone/>
            </a:pPr>
            <a:endParaRPr lang="en-US" sz="220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US" sz="2200">
                <a:latin typeface="Calibri Light" panose="020F0302020204030204" pitchFamily="34" charset="0"/>
                <a:cs typeface="Calibri Light" panose="020F0302020204030204" pitchFamily="34" charset="0"/>
              </a:rPr>
              <a:t>1661. Average Time of Process per Machine</a:t>
            </a:r>
          </a:p>
          <a:p>
            <a:pPr marL="0" indent="0">
              <a:buNone/>
            </a:pPr>
            <a:r>
              <a:rPr lang="en-US" sz="2200">
                <a:latin typeface="Calibri Light" panose="020F0302020204030204" pitchFamily="34" charset="0"/>
                <a:cs typeface="Calibri Light" panose="020F0302020204030204" pitchFamily="34" charset="0"/>
              </a:rPr>
              <a:t>https://leetcode.com/problems/average-time-of-process-per-machine</a:t>
            </a:r>
          </a:p>
          <a:p>
            <a:pPr marL="0" indent="0">
              <a:buNone/>
            </a:pPr>
            <a:endParaRPr lang="en-US" sz="220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US" sz="2200">
                <a:latin typeface="Calibri Light" panose="020F0302020204030204" pitchFamily="34" charset="0"/>
                <a:cs typeface="Calibri Light" panose="020F0302020204030204" pitchFamily="34" charset="0"/>
              </a:rPr>
              <a:t>1667. Fix Names in a Table</a:t>
            </a:r>
          </a:p>
          <a:p>
            <a:pPr marL="0" indent="0">
              <a:buNone/>
            </a:pPr>
            <a:r>
              <a:rPr lang="en-US" sz="2200">
                <a:latin typeface="Calibri Light" panose="020F0302020204030204" pitchFamily="34" charset="0"/>
                <a:cs typeface="Calibri Light" panose="020F0302020204030204" pitchFamily="34" charset="0"/>
              </a:rPr>
              <a:t>https://leetcode.com/problems/fix-names-in-a-table</a:t>
            </a:r>
          </a:p>
          <a:p>
            <a:pPr marL="0" indent="0">
              <a:buNone/>
            </a:pPr>
            <a:endParaRPr lang="en-US" sz="220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US" sz="2200">
                <a:latin typeface="Calibri Light" panose="020F0302020204030204" pitchFamily="34" charset="0"/>
                <a:cs typeface="Calibri Light" panose="020F0302020204030204" pitchFamily="34" charset="0"/>
              </a:rPr>
              <a:t>1677. Product's Worth Over Invoices</a:t>
            </a:r>
          </a:p>
          <a:p>
            <a:pPr marL="0" indent="0">
              <a:buNone/>
            </a:pPr>
            <a:r>
              <a:rPr lang="en-US" sz="2200">
                <a:latin typeface="Calibri Light" panose="020F0302020204030204" pitchFamily="34" charset="0"/>
                <a:cs typeface="Calibri Light" panose="020F0302020204030204" pitchFamily="34" charset="0"/>
              </a:rPr>
              <a:t>https://leetcode.com/problems/products-worth-over-invoices</a:t>
            </a:r>
          </a:p>
          <a:p>
            <a:pPr marL="0" indent="0">
              <a:buNone/>
            </a:pPr>
            <a:endParaRPr lang="en-US" sz="220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US" sz="2200">
                <a:latin typeface="Calibri Light" panose="020F0302020204030204" pitchFamily="34" charset="0"/>
                <a:cs typeface="Calibri Light" panose="020F0302020204030204" pitchFamily="34" charset="0"/>
              </a:rPr>
              <a:t>1683. Invalid Tweets</a:t>
            </a:r>
          </a:p>
          <a:p>
            <a:pPr marL="0" indent="0">
              <a:buNone/>
            </a:pPr>
            <a:r>
              <a:rPr lang="en-US" sz="2200">
                <a:latin typeface="Calibri Light" panose="020F0302020204030204" pitchFamily="34" charset="0"/>
                <a:cs typeface="Calibri Light" panose="020F0302020204030204" pitchFamily="34" charset="0"/>
              </a:rPr>
              <a:t>https://leetcode.com/problems/invalid-tweets</a:t>
            </a:r>
            <a:endParaRPr lang="vi-VN" sz="220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34E5C37-E3F2-C97C-3EF7-B5249C3EF07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5407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>
                <a:solidFill>
                  <a:srgbClr val="0070C0"/>
                </a:solidFill>
              </a:rPr>
              <a:t>Mysql – Leetcode</a:t>
            </a:r>
            <a:endParaRPr lang="en-US" sz="4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095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A3923-B61F-4543-57D7-91DB367A41FD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175</a:t>
            </a:r>
            <a:r>
              <a:rPr lang="en-US" sz="2200">
                <a:latin typeface="Calibri Light" panose="020F0302020204030204" pitchFamily="34" charset="0"/>
                <a:cs typeface="Calibri Light" panose="020F0302020204030204" pitchFamily="34" charset="0"/>
              </a:rPr>
              <a:t>. Combine Two </a:t>
            </a:r>
            <a:r>
              <a:rPr lang="en-US" sz="2200" smtClean="0">
                <a:latin typeface="Calibri Light" panose="020F0302020204030204" pitchFamily="34" charset="0"/>
                <a:cs typeface="Calibri Light" panose="020F0302020204030204" pitchFamily="34" charset="0"/>
              </a:rPr>
              <a:t>Tables</a:t>
            </a:r>
          </a:p>
          <a:p>
            <a:pPr marL="0" indent="0">
              <a:buNone/>
            </a:pPr>
            <a:endParaRPr lang="en-US" sz="220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endParaRPr lang="en-US" sz="220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US" sz="2200" b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181</a:t>
            </a:r>
            <a:r>
              <a:rPr lang="en-US" sz="2200">
                <a:latin typeface="Calibri Light" panose="020F0302020204030204" pitchFamily="34" charset="0"/>
                <a:cs typeface="Calibri Light" panose="020F0302020204030204" pitchFamily="34" charset="0"/>
              </a:rPr>
              <a:t>. Employees Earning More Than Their Managers</a:t>
            </a:r>
          </a:p>
          <a:p>
            <a:pPr marL="0" indent="0">
              <a:buNone/>
            </a:pPr>
            <a:r>
              <a:rPr lang="en-US" sz="2200">
                <a:latin typeface="Calibri Light" panose="020F0302020204030204" pitchFamily="34" charset="0"/>
                <a:cs typeface="Calibri Light" panose="020F0302020204030204" pitchFamily="34" charset="0"/>
              </a:rPr>
              <a:t>https://</a:t>
            </a:r>
            <a:r>
              <a:rPr lang="en-US" sz="2200" smtClean="0">
                <a:latin typeface="Calibri Light" panose="020F0302020204030204" pitchFamily="34" charset="0"/>
                <a:cs typeface="Calibri Light" panose="020F0302020204030204" pitchFamily="34" charset="0"/>
              </a:rPr>
              <a:t>leetcode.com/problems/employees-earning-more-than-their-managers</a:t>
            </a:r>
          </a:p>
          <a:p>
            <a:pPr marL="0" indent="0">
              <a:buNone/>
            </a:pPr>
            <a:endParaRPr lang="en-US" sz="220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34E5C37-E3F2-C97C-3EF7-B5249C3EF07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5407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>
                <a:solidFill>
                  <a:srgbClr val="0070C0"/>
                </a:solidFill>
              </a:rPr>
              <a:t>Mysql – Leetcode</a:t>
            </a:r>
            <a:endParaRPr lang="en-US" sz="4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56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A3923-B61F-4543-57D7-91DB367A41FD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200">
                <a:latin typeface="Calibri Light" panose="020F0302020204030204" pitchFamily="34" charset="0"/>
                <a:cs typeface="Calibri Light" panose="020F0302020204030204" pitchFamily="34" charset="0"/>
              </a:rPr>
              <a:t>1693. Daily Leads and Partners</a:t>
            </a:r>
          </a:p>
          <a:p>
            <a:pPr marL="0" indent="0">
              <a:buNone/>
            </a:pPr>
            <a:r>
              <a:rPr lang="en-US" sz="2200">
                <a:latin typeface="Calibri Light" panose="020F0302020204030204" pitchFamily="34" charset="0"/>
                <a:cs typeface="Calibri Light" panose="020F0302020204030204" pitchFamily="34" charset="0"/>
              </a:rPr>
              <a:t>https://leetcode.com/problems/daily-leads-and-partners</a:t>
            </a:r>
          </a:p>
          <a:p>
            <a:pPr marL="0" indent="0">
              <a:buNone/>
            </a:pPr>
            <a:endParaRPr lang="en-US" sz="220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US" sz="2200">
                <a:latin typeface="Calibri Light" panose="020F0302020204030204" pitchFamily="34" charset="0"/>
                <a:cs typeface="Calibri Light" panose="020F0302020204030204" pitchFamily="34" charset="0"/>
              </a:rPr>
              <a:t>1729. Find Followers Count</a:t>
            </a:r>
          </a:p>
          <a:p>
            <a:pPr marL="0" indent="0">
              <a:buNone/>
            </a:pPr>
            <a:r>
              <a:rPr lang="en-US" sz="2200">
                <a:latin typeface="Calibri Light" panose="020F0302020204030204" pitchFamily="34" charset="0"/>
                <a:cs typeface="Calibri Light" panose="020F0302020204030204" pitchFamily="34" charset="0"/>
              </a:rPr>
              <a:t>https://leetcode.com/problems/find-followers-count</a:t>
            </a:r>
          </a:p>
          <a:p>
            <a:pPr marL="0" indent="0">
              <a:buNone/>
            </a:pPr>
            <a:endParaRPr lang="en-US" sz="220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US" sz="2200">
                <a:latin typeface="Calibri Light" panose="020F0302020204030204" pitchFamily="34" charset="0"/>
                <a:cs typeface="Calibri Light" panose="020F0302020204030204" pitchFamily="34" charset="0"/>
              </a:rPr>
              <a:t>1731. The Number of Employees Which Report to Each Employee</a:t>
            </a:r>
          </a:p>
          <a:p>
            <a:pPr marL="0" indent="0">
              <a:buNone/>
            </a:pPr>
            <a:r>
              <a:rPr lang="en-US" sz="2200">
                <a:latin typeface="Calibri Light" panose="020F0302020204030204" pitchFamily="34" charset="0"/>
                <a:cs typeface="Calibri Light" panose="020F0302020204030204" pitchFamily="34" charset="0"/>
              </a:rPr>
              <a:t>https://leetcode.com/problems/the-number-of-employees-which-report-to-each-employee</a:t>
            </a:r>
          </a:p>
          <a:p>
            <a:pPr marL="0" indent="0">
              <a:buNone/>
            </a:pPr>
            <a:endParaRPr lang="en-US" sz="220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US" sz="2200">
                <a:latin typeface="Calibri Light" panose="020F0302020204030204" pitchFamily="34" charset="0"/>
                <a:cs typeface="Calibri Light" panose="020F0302020204030204" pitchFamily="34" charset="0"/>
              </a:rPr>
              <a:t>1741. Find Total Time Spent by Each Employee</a:t>
            </a:r>
          </a:p>
          <a:p>
            <a:pPr marL="0" indent="0">
              <a:buNone/>
            </a:pPr>
            <a:r>
              <a:rPr lang="en-US" sz="2200">
                <a:latin typeface="Calibri Light" panose="020F0302020204030204" pitchFamily="34" charset="0"/>
                <a:cs typeface="Calibri Light" panose="020F0302020204030204" pitchFamily="34" charset="0"/>
              </a:rPr>
              <a:t>https://leetcode.com/problems/find-total-time-spent-by-each-employee</a:t>
            </a:r>
          </a:p>
          <a:p>
            <a:pPr marL="0" indent="0">
              <a:buNone/>
            </a:pPr>
            <a:endParaRPr lang="en-US" sz="220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US" sz="2200">
                <a:latin typeface="Calibri Light" panose="020F0302020204030204" pitchFamily="34" charset="0"/>
                <a:cs typeface="Calibri Light" panose="020F0302020204030204" pitchFamily="34" charset="0"/>
              </a:rPr>
              <a:t>1757. Recyclable and Low Fat Products</a:t>
            </a:r>
          </a:p>
          <a:p>
            <a:pPr marL="0" indent="0">
              <a:buNone/>
            </a:pPr>
            <a:r>
              <a:rPr lang="en-US" sz="2200">
                <a:latin typeface="Calibri Light" panose="020F0302020204030204" pitchFamily="34" charset="0"/>
                <a:cs typeface="Calibri Light" panose="020F0302020204030204" pitchFamily="34" charset="0"/>
              </a:rPr>
              <a:t>https://leetcode.com/problems/recyclable-and-low-fat-products</a:t>
            </a:r>
            <a:endParaRPr lang="vi-VN" sz="220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34E5C37-E3F2-C97C-3EF7-B5249C3EF07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5407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>
                <a:solidFill>
                  <a:srgbClr val="0070C0"/>
                </a:solidFill>
              </a:rPr>
              <a:t>Mysql – Leetcode</a:t>
            </a:r>
            <a:endParaRPr lang="en-US" sz="4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11585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A3923-B61F-4543-57D7-91DB367A41FD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200">
                <a:latin typeface="Calibri Light" panose="020F0302020204030204" pitchFamily="34" charset="0"/>
                <a:cs typeface="Calibri Light" panose="020F0302020204030204" pitchFamily="34" charset="0"/>
              </a:rPr>
              <a:t>1777. Product's Price for Each Store</a:t>
            </a:r>
          </a:p>
          <a:p>
            <a:pPr marL="0" indent="0">
              <a:buNone/>
            </a:pPr>
            <a:r>
              <a:rPr lang="en-US" sz="2200">
                <a:latin typeface="Calibri Light" panose="020F0302020204030204" pitchFamily="34" charset="0"/>
                <a:cs typeface="Calibri Light" panose="020F0302020204030204" pitchFamily="34" charset="0"/>
              </a:rPr>
              <a:t>https://leetcode.com/problems/products-price-for-each-store</a:t>
            </a:r>
          </a:p>
          <a:p>
            <a:pPr marL="0" indent="0">
              <a:buNone/>
            </a:pPr>
            <a:endParaRPr lang="en-US" sz="220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US" sz="2200">
                <a:latin typeface="Calibri Light" panose="020F0302020204030204" pitchFamily="34" charset="0"/>
                <a:cs typeface="Calibri Light" panose="020F0302020204030204" pitchFamily="34" charset="0"/>
              </a:rPr>
              <a:t>1789. Primary Department for Each Employee</a:t>
            </a:r>
          </a:p>
          <a:p>
            <a:pPr marL="0" indent="0">
              <a:buNone/>
            </a:pPr>
            <a:r>
              <a:rPr lang="en-US" sz="2200">
                <a:latin typeface="Calibri Light" panose="020F0302020204030204" pitchFamily="34" charset="0"/>
                <a:cs typeface="Calibri Light" panose="020F0302020204030204" pitchFamily="34" charset="0"/>
              </a:rPr>
              <a:t>https://leetcode.com/problems/primary-department-for-each-employee</a:t>
            </a:r>
          </a:p>
          <a:p>
            <a:pPr marL="0" indent="0">
              <a:buNone/>
            </a:pPr>
            <a:endParaRPr lang="en-US" sz="220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US" sz="2200">
                <a:latin typeface="Calibri Light" panose="020F0302020204030204" pitchFamily="34" charset="0"/>
                <a:cs typeface="Calibri Light" panose="020F0302020204030204" pitchFamily="34" charset="0"/>
              </a:rPr>
              <a:t>1795. Rearrange Products Table</a:t>
            </a:r>
          </a:p>
          <a:p>
            <a:pPr marL="0" indent="0">
              <a:buNone/>
            </a:pPr>
            <a:r>
              <a:rPr lang="en-US" sz="2200">
                <a:latin typeface="Calibri Light" panose="020F0302020204030204" pitchFamily="34" charset="0"/>
                <a:cs typeface="Calibri Light" panose="020F0302020204030204" pitchFamily="34" charset="0"/>
              </a:rPr>
              <a:t>https://leetcode.com/problems/rearrange-products-table</a:t>
            </a:r>
          </a:p>
          <a:p>
            <a:pPr marL="0" indent="0">
              <a:buNone/>
            </a:pPr>
            <a:endParaRPr lang="en-US" sz="220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US" sz="2200">
                <a:latin typeface="Calibri Light" panose="020F0302020204030204" pitchFamily="34" charset="0"/>
                <a:cs typeface="Calibri Light" panose="020F0302020204030204" pitchFamily="34" charset="0"/>
              </a:rPr>
              <a:t>1809. Ad-Free Sessions</a:t>
            </a:r>
          </a:p>
          <a:p>
            <a:pPr marL="0" indent="0">
              <a:buNone/>
            </a:pPr>
            <a:r>
              <a:rPr lang="en-US" sz="2200">
                <a:latin typeface="Calibri Light" panose="020F0302020204030204" pitchFamily="34" charset="0"/>
                <a:cs typeface="Calibri Light" panose="020F0302020204030204" pitchFamily="34" charset="0"/>
              </a:rPr>
              <a:t>https://leetcode.com/problems/ad-free-sessions</a:t>
            </a:r>
          </a:p>
          <a:p>
            <a:pPr marL="0" indent="0">
              <a:buNone/>
            </a:pPr>
            <a:endParaRPr lang="en-US" sz="220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US" sz="2200">
                <a:latin typeface="Calibri Light" panose="020F0302020204030204" pitchFamily="34" charset="0"/>
                <a:cs typeface="Calibri Light" panose="020F0302020204030204" pitchFamily="34" charset="0"/>
              </a:rPr>
              <a:t>1821. Find Customers With Positive Revenue this Year</a:t>
            </a:r>
          </a:p>
          <a:p>
            <a:pPr marL="0" indent="0">
              <a:buNone/>
            </a:pPr>
            <a:r>
              <a:rPr lang="en-US" sz="2200">
                <a:latin typeface="Calibri Light" panose="020F0302020204030204" pitchFamily="34" charset="0"/>
                <a:cs typeface="Calibri Light" panose="020F0302020204030204" pitchFamily="34" charset="0"/>
              </a:rPr>
              <a:t>https://leetcode.com/problems/find-customers-with-positive-revenue-this-year</a:t>
            </a:r>
            <a:endParaRPr lang="vi-VN" sz="220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34E5C37-E3F2-C97C-3EF7-B5249C3EF07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5407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>
                <a:solidFill>
                  <a:srgbClr val="0070C0"/>
                </a:solidFill>
              </a:rPr>
              <a:t>Mysql – Leetcode</a:t>
            </a:r>
            <a:endParaRPr lang="en-US" sz="4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31087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A3923-B61F-4543-57D7-91DB367A41FD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200">
                <a:latin typeface="Calibri Light" panose="020F0302020204030204" pitchFamily="34" charset="0"/>
                <a:cs typeface="Calibri Light" panose="020F0302020204030204" pitchFamily="34" charset="0"/>
              </a:rPr>
              <a:t>1853. Convert Date Format</a:t>
            </a:r>
          </a:p>
          <a:p>
            <a:pPr marL="0" indent="0">
              <a:buNone/>
            </a:pPr>
            <a:r>
              <a:rPr lang="en-US" sz="2200">
                <a:latin typeface="Calibri Light" panose="020F0302020204030204" pitchFamily="34" charset="0"/>
                <a:cs typeface="Calibri Light" panose="020F0302020204030204" pitchFamily="34" charset="0"/>
              </a:rPr>
              <a:t>https://leetcode.com/problems/convert-date-format</a:t>
            </a:r>
          </a:p>
          <a:p>
            <a:pPr marL="0" indent="0">
              <a:buNone/>
            </a:pPr>
            <a:endParaRPr lang="en-US" sz="220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US" sz="2200">
                <a:latin typeface="Calibri Light" panose="020F0302020204030204" pitchFamily="34" charset="0"/>
                <a:cs typeface="Calibri Light" panose="020F0302020204030204" pitchFamily="34" charset="0"/>
              </a:rPr>
              <a:t>1873. Calculate Special Bonus</a:t>
            </a:r>
          </a:p>
          <a:p>
            <a:pPr marL="0" indent="0">
              <a:buNone/>
            </a:pPr>
            <a:r>
              <a:rPr lang="en-US" sz="2200">
                <a:latin typeface="Calibri Light" panose="020F0302020204030204" pitchFamily="34" charset="0"/>
                <a:cs typeface="Calibri Light" panose="020F0302020204030204" pitchFamily="34" charset="0"/>
              </a:rPr>
              <a:t>https://leetcode.com/problems/calculate-special-bonus</a:t>
            </a:r>
          </a:p>
          <a:p>
            <a:pPr marL="0" indent="0">
              <a:buNone/>
            </a:pPr>
            <a:endParaRPr lang="en-US" sz="220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US" sz="2200">
                <a:latin typeface="Calibri Light" panose="020F0302020204030204" pitchFamily="34" charset="0"/>
                <a:cs typeface="Calibri Light" panose="020F0302020204030204" pitchFamily="34" charset="0"/>
              </a:rPr>
              <a:t>1890. The Latest Login in 2020</a:t>
            </a:r>
          </a:p>
          <a:p>
            <a:pPr marL="0" indent="0">
              <a:buNone/>
            </a:pPr>
            <a:r>
              <a:rPr lang="en-US" sz="2200">
                <a:latin typeface="Calibri Light" panose="020F0302020204030204" pitchFamily="34" charset="0"/>
                <a:cs typeface="Calibri Light" panose="020F0302020204030204" pitchFamily="34" charset="0"/>
              </a:rPr>
              <a:t>https://leetcode.com/problems/the-latest-login-in-2020</a:t>
            </a:r>
          </a:p>
          <a:p>
            <a:pPr marL="0" indent="0">
              <a:buNone/>
            </a:pPr>
            <a:endParaRPr lang="en-US" sz="220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US" sz="2200">
                <a:latin typeface="Calibri Light" panose="020F0302020204030204" pitchFamily="34" charset="0"/>
                <a:cs typeface="Calibri Light" panose="020F0302020204030204" pitchFamily="34" charset="0"/>
              </a:rPr>
              <a:t>1939. Users That Actively Request Confirmation Messages</a:t>
            </a:r>
          </a:p>
          <a:p>
            <a:pPr marL="0" indent="0">
              <a:buNone/>
            </a:pPr>
            <a:r>
              <a:rPr lang="en-US" sz="2200">
                <a:latin typeface="Calibri Light" panose="020F0302020204030204" pitchFamily="34" charset="0"/>
                <a:cs typeface="Calibri Light" panose="020F0302020204030204" pitchFamily="34" charset="0"/>
              </a:rPr>
              <a:t>https://leetcode.com/problems/users-that-actively-request-confirmation-messages</a:t>
            </a:r>
          </a:p>
          <a:p>
            <a:pPr marL="0" indent="0">
              <a:buNone/>
            </a:pPr>
            <a:endParaRPr lang="en-US" sz="220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US" sz="2200">
                <a:latin typeface="Calibri Light" panose="020F0302020204030204" pitchFamily="34" charset="0"/>
                <a:cs typeface="Calibri Light" panose="020F0302020204030204" pitchFamily="34" charset="0"/>
              </a:rPr>
              <a:t>1965. Employees With Missing Information</a:t>
            </a:r>
          </a:p>
          <a:p>
            <a:pPr marL="0" indent="0">
              <a:buNone/>
            </a:pPr>
            <a:r>
              <a:rPr lang="en-US" sz="2200">
                <a:latin typeface="Calibri Light" panose="020F0302020204030204" pitchFamily="34" charset="0"/>
                <a:cs typeface="Calibri Light" panose="020F0302020204030204" pitchFamily="34" charset="0"/>
              </a:rPr>
              <a:t>https://leetcode.com/problems/employees-with-missing-information</a:t>
            </a:r>
            <a:endParaRPr lang="vi-VN" sz="220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34E5C37-E3F2-C97C-3EF7-B5249C3EF07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5407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>
                <a:solidFill>
                  <a:srgbClr val="0070C0"/>
                </a:solidFill>
              </a:rPr>
              <a:t>Mysql – Leetcode</a:t>
            </a:r>
            <a:endParaRPr lang="en-US" sz="4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0951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A3923-B61F-4543-57D7-91DB367A41FD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200">
                <a:latin typeface="Calibri Light" panose="020F0302020204030204" pitchFamily="34" charset="0"/>
                <a:cs typeface="Calibri Light" panose="020F0302020204030204" pitchFamily="34" charset="0"/>
              </a:rPr>
              <a:t>1978. Employees Whose Manager Left the Company</a:t>
            </a:r>
          </a:p>
          <a:p>
            <a:pPr marL="0" indent="0">
              <a:buNone/>
            </a:pPr>
            <a:r>
              <a:rPr lang="en-US" sz="2200">
                <a:latin typeface="Calibri Light" panose="020F0302020204030204" pitchFamily="34" charset="0"/>
                <a:cs typeface="Calibri Light" panose="020F0302020204030204" pitchFamily="34" charset="0"/>
              </a:rPr>
              <a:t>https://leetcode.com/problems/employees-whose-manager-left-the-company</a:t>
            </a:r>
          </a:p>
          <a:p>
            <a:pPr marL="0" indent="0">
              <a:buNone/>
            </a:pPr>
            <a:endParaRPr lang="en-US" sz="220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US" sz="2200">
                <a:latin typeface="Calibri Light" panose="020F0302020204030204" pitchFamily="34" charset="0"/>
                <a:cs typeface="Calibri Light" panose="020F0302020204030204" pitchFamily="34" charset="0"/>
              </a:rPr>
              <a:t>2026. Low-Quality Problems</a:t>
            </a:r>
          </a:p>
          <a:p>
            <a:pPr marL="0" indent="0">
              <a:buNone/>
            </a:pPr>
            <a:r>
              <a:rPr lang="en-US" sz="2200">
                <a:latin typeface="Calibri Light" panose="020F0302020204030204" pitchFamily="34" charset="0"/>
                <a:cs typeface="Calibri Light" panose="020F0302020204030204" pitchFamily="34" charset="0"/>
              </a:rPr>
              <a:t>https://leetcode.com/problems/low-quality-problems</a:t>
            </a:r>
          </a:p>
          <a:p>
            <a:pPr marL="0" indent="0">
              <a:buNone/>
            </a:pPr>
            <a:endParaRPr lang="en-US" sz="220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US" sz="2200">
                <a:latin typeface="Calibri Light" panose="020F0302020204030204" pitchFamily="34" charset="0"/>
                <a:cs typeface="Calibri Light" panose="020F0302020204030204" pitchFamily="34" charset="0"/>
              </a:rPr>
              <a:t>2072. The Winner University</a:t>
            </a:r>
          </a:p>
          <a:p>
            <a:pPr marL="0" indent="0">
              <a:buNone/>
            </a:pPr>
            <a:r>
              <a:rPr lang="en-US" sz="2200">
                <a:latin typeface="Calibri Light" panose="020F0302020204030204" pitchFamily="34" charset="0"/>
                <a:cs typeface="Calibri Light" panose="020F0302020204030204" pitchFamily="34" charset="0"/>
              </a:rPr>
              <a:t>https://leetcode.com/problems/the-winner-university</a:t>
            </a:r>
          </a:p>
          <a:p>
            <a:pPr marL="0" indent="0">
              <a:buNone/>
            </a:pPr>
            <a:endParaRPr lang="en-US" sz="220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US" sz="2200">
                <a:latin typeface="Calibri Light" panose="020F0302020204030204" pitchFamily="34" charset="0"/>
                <a:cs typeface="Calibri Light" panose="020F0302020204030204" pitchFamily="34" charset="0"/>
              </a:rPr>
              <a:t>2082. The Number of Rich Customers</a:t>
            </a:r>
          </a:p>
          <a:p>
            <a:pPr marL="0" indent="0">
              <a:buNone/>
            </a:pPr>
            <a:r>
              <a:rPr lang="en-US" sz="2200">
                <a:latin typeface="Calibri Light" panose="020F0302020204030204" pitchFamily="34" charset="0"/>
                <a:cs typeface="Calibri Light" panose="020F0302020204030204" pitchFamily="34" charset="0"/>
              </a:rPr>
              <a:t>https://leetcode.com/problems/the-number-of-rich-customers</a:t>
            </a:r>
          </a:p>
          <a:p>
            <a:pPr marL="0" indent="0">
              <a:buNone/>
            </a:pPr>
            <a:endParaRPr lang="en-US" sz="220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US" sz="2200">
                <a:latin typeface="Calibri Light" panose="020F0302020204030204" pitchFamily="34" charset="0"/>
                <a:cs typeface="Calibri Light" panose="020F0302020204030204" pitchFamily="34" charset="0"/>
              </a:rPr>
              <a:t>2205. The Number of Users That Are Eligible for Discount</a:t>
            </a:r>
          </a:p>
          <a:p>
            <a:pPr marL="0" indent="0">
              <a:buNone/>
            </a:pPr>
            <a:r>
              <a:rPr lang="en-US" sz="2200">
                <a:latin typeface="Calibri Light" panose="020F0302020204030204" pitchFamily="34" charset="0"/>
                <a:cs typeface="Calibri Light" panose="020F0302020204030204" pitchFamily="34" charset="0"/>
              </a:rPr>
              <a:t>https://leetcode.com/problems/the-number-of-users-that-are-eligible-for-discount</a:t>
            </a:r>
            <a:endParaRPr lang="vi-VN" sz="220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34E5C37-E3F2-C97C-3EF7-B5249C3EF07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5407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>
                <a:solidFill>
                  <a:srgbClr val="0070C0"/>
                </a:solidFill>
              </a:rPr>
              <a:t>Mysql – Leetcode</a:t>
            </a:r>
            <a:endParaRPr lang="en-US" sz="4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86793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A3923-B61F-4543-57D7-91DB367A41FD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200">
                <a:latin typeface="Calibri Light" panose="020F0302020204030204" pitchFamily="34" charset="0"/>
                <a:cs typeface="Calibri Light" panose="020F0302020204030204" pitchFamily="34" charset="0"/>
              </a:rPr>
              <a:t>2230. The Users That Are Eligible for Discount</a:t>
            </a:r>
          </a:p>
          <a:p>
            <a:pPr marL="0" indent="0">
              <a:buNone/>
            </a:pPr>
            <a:r>
              <a:rPr lang="en-US" sz="2200">
                <a:latin typeface="Calibri Light" panose="020F0302020204030204" pitchFamily="34" charset="0"/>
                <a:cs typeface="Calibri Light" panose="020F0302020204030204" pitchFamily="34" charset="0"/>
              </a:rPr>
              <a:t>https://leetcode.com/problems/the-users-that-are-eligible-for-discount</a:t>
            </a:r>
          </a:p>
          <a:p>
            <a:pPr marL="0" indent="0">
              <a:buNone/>
            </a:pPr>
            <a:endParaRPr lang="en-US" sz="220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US" sz="2200">
                <a:latin typeface="Calibri Light" panose="020F0302020204030204" pitchFamily="34" charset="0"/>
                <a:cs typeface="Calibri Light" panose="020F0302020204030204" pitchFamily="34" charset="0"/>
              </a:rPr>
              <a:t>2329. Product Sales Analysis V</a:t>
            </a:r>
          </a:p>
          <a:p>
            <a:pPr marL="0" indent="0">
              <a:buNone/>
            </a:pPr>
            <a:r>
              <a:rPr lang="en-US" sz="2200">
                <a:latin typeface="Calibri Light" panose="020F0302020204030204" pitchFamily="34" charset="0"/>
                <a:cs typeface="Calibri Light" panose="020F0302020204030204" pitchFamily="34" charset="0"/>
              </a:rPr>
              <a:t>https://leetcode.com/problems/product-sales-analysis-v</a:t>
            </a:r>
          </a:p>
          <a:p>
            <a:pPr marL="0" indent="0">
              <a:buNone/>
            </a:pPr>
            <a:endParaRPr lang="en-US" sz="220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US" sz="2200">
                <a:latin typeface="Calibri Light" panose="020F0302020204030204" pitchFamily="34" charset="0"/>
                <a:cs typeface="Calibri Light" panose="020F0302020204030204" pitchFamily="34" charset="0"/>
              </a:rPr>
              <a:t>2339. All the Matches of the League</a:t>
            </a:r>
          </a:p>
          <a:p>
            <a:pPr marL="0" indent="0">
              <a:buNone/>
            </a:pPr>
            <a:r>
              <a:rPr lang="en-US" sz="2200">
                <a:latin typeface="Calibri Light" panose="020F0302020204030204" pitchFamily="34" charset="0"/>
                <a:cs typeface="Calibri Light" panose="020F0302020204030204" pitchFamily="34" charset="0"/>
              </a:rPr>
              <a:t>https://leetcode.com/problems/all-the-matches-of-the-league</a:t>
            </a:r>
          </a:p>
          <a:p>
            <a:pPr marL="0" indent="0">
              <a:buNone/>
            </a:pPr>
            <a:endParaRPr lang="en-US" sz="220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US" sz="2200">
                <a:latin typeface="Calibri Light" panose="020F0302020204030204" pitchFamily="34" charset="0"/>
                <a:cs typeface="Calibri Light" panose="020F0302020204030204" pitchFamily="34" charset="0"/>
              </a:rPr>
              <a:t>2356. Number of Unique Subjects Taught by Each Teacher</a:t>
            </a:r>
          </a:p>
          <a:p>
            <a:pPr marL="0" indent="0">
              <a:buNone/>
            </a:pPr>
            <a:r>
              <a:rPr lang="en-US" sz="2200">
                <a:latin typeface="Calibri Light" panose="020F0302020204030204" pitchFamily="34" charset="0"/>
                <a:cs typeface="Calibri Light" panose="020F0302020204030204" pitchFamily="34" charset="0"/>
              </a:rPr>
              <a:t>https://leetcode.com/problems/number-of-unique-subjects-taught-by-each-teacher</a:t>
            </a:r>
          </a:p>
          <a:p>
            <a:pPr marL="0" indent="0">
              <a:buNone/>
            </a:pPr>
            <a:endParaRPr lang="en-US" sz="220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US" sz="2200">
                <a:latin typeface="Calibri Light" panose="020F0302020204030204" pitchFamily="34" charset="0"/>
                <a:cs typeface="Calibri Light" panose="020F0302020204030204" pitchFamily="34" charset="0"/>
              </a:rPr>
              <a:t>2377. Sort the Olympic Table</a:t>
            </a:r>
          </a:p>
          <a:p>
            <a:pPr marL="0" indent="0">
              <a:buNone/>
            </a:pPr>
            <a:r>
              <a:rPr lang="en-US" sz="2200">
                <a:latin typeface="Calibri Light" panose="020F0302020204030204" pitchFamily="34" charset="0"/>
                <a:cs typeface="Calibri Light" panose="020F0302020204030204" pitchFamily="34" charset="0"/>
              </a:rPr>
              <a:t>https://leetcode.com/problems/sort-the-olympic-table</a:t>
            </a:r>
            <a:endParaRPr lang="vi-VN" sz="220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34E5C37-E3F2-C97C-3EF7-B5249C3EF07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5407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>
                <a:solidFill>
                  <a:srgbClr val="0070C0"/>
                </a:solidFill>
              </a:rPr>
              <a:t>Mysql – Leetcode</a:t>
            </a:r>
            <a:endParaRPr lang="en-US" sz="4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2254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A3923-B61F-4543-57D7-91DB367A41FD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smtClean="0">
                <a:latin typeface="Calibri Light" panose="020F0302020204030204" pitchFamily="34" charset="0"/>
                <a:cs typeface="Calibri Light" panose="020F0302020204030204" pitchFamily="34" charset="0"/>
              </a:rPr>
              <a:t>182</a:t>
            </a:r>
            <a:r>
              <a:rPr lang="en-US" sz="2200">
                <a:latin typeface="Calibri Light" panose="020F0302020204030204" pitchFamily="34" charset="0"/>
                <a:cs typeface="Calibri Light" panose="020F0302020204030204" pitchFamily="34" charset="0"/>
              </a:rPr>
              <a:t>. Duplicate Emails</a:t>
            </a:r>
          </a:p>
          <a:p>
            <a:pPr marL="0" indent="0">
              <a:buNone/>
            </a:pPr>
            <a:r>
              <a:rPr lang="en-US" sz="2200">
                <a:latin typeface="Calibri Light" panose="020F0302020204030204" pitchFamily="34" charset="0"/>
                <a:cs typeface="Calibri Light" panose="020F0302020204030204" pitchFamily="34" charset="0"/>
              </a:rPr>
              <a:t>https://</a:t>
            </a:r>
            <a:r>
              <a:rPr lang="en-US" sz="2200" smtClean="0">
                <a:latin typeface="Calibri Light" panose="020F0302020204030204" pitchFamily="34" charset="0"/>
                <a:cs typeface="Calibri Light" panose="020F0302020204030204" pitchFamily="34" charset="0"/>
              </a:rPr>
              <a:t>leetcode.com/problems/duplicate-emails</a:t>
            </a:r>
          </a:p>
          <a:p>
            <a:pPr marL="0" indent="0">
              <a:buNone/>
            </a:pPr>
            <a:endParaRPr lang="en-US" sz="220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endParaRPr lang="en-US" sz="220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US" sz="2200" smtClean="0">
                <a:latin typeface="Calibri Light" panose="020F0302020204030204" pitchFamily="34" charset="0"/>
                <a:cs typeface="Calibri Light" panose="020F0302020204030204" pitchFamily="34" charset="0"/>
              </a:rPr>
              <a:t>183</a:t>
            </a:r>
            <a:r>
              <a:rPr lang="en-US" sz="2200">
                <a:latin typeface="Calibri Light" panose="020F0302020204030204" pitchFamily="34" charset="0"/>
                <a:cs typeface="Calibri Light" panose="020F0302020204030204" pitchFamily="34" charset="0"/>
              </a:rPr>
              <a:t>. Customers Who Never Order</a:t>
            </a:r>
          </a:p>
          <a:p>
            <a:pPr marL="0" indent="0">
              <a:buNone/>
            </a:pPr>
            <a:r>
              <a:rPr lang="en-US" sz="2200">
                <a:latin typeface="Calibri Light" panose="020F0302020204030204" pitchFamily="34" charset="0"/>
                <a:cs typeface="Calibri Light" panose="020F0302020204030204" pitchFamily="34" charset="0"/>
              </a:rPr>
              <a:t>https://leetcode.com/problems/customers-who-never-order</a:t>
            </a:r>
          </a:p>
          <a:p>
            <a:pPr marL="0" indent="0">
              <a:buNone/>
            </a:pPr>
            <a:endParaRPr lang="en-US" sz="220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34E5C37-E3F2-C97C-3EF7-B5249C3EF07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5407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>
                <a:solidFill>
                  <a:srgbClr val="0070C0"/>
                </a:solidFill>
              </a:rPr>
              <a:t>Mysql – Leetcode</a:t>
            </a:r>
            <a:endParaRPr lang="en-US" sz="4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230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A3923-B61F-4543-57D7-91DB367A4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092337" cy="4351338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smtClean="0">
                <a:latin typeface="Calibri Light" panose="020F0302020204030204" pitchFamily="34" charset="0"/>
                <a:cs typeface="Calibri Light" panose="020F0302020204030204" pitchFamily="34" charset="0"/>
              </a:rPr>
              <a:t>196</a:t>
            </a:r>
            <a:r>
              <a:rPr lang="en-US" sz="2200">
                <a:latin typeface="Calibri Light" panose="020F0302020204030204" pitchFamily="34" charset="0"/>
                <a:cs typeface="Calibri Light" panose="020F0302020204030204" pitchFamily="34" charset="0"/>
              </a:rPr>
              <a:t>. Delete Duplicate Emails</a:t>
            </a:r>
          </a:p>
          <a:p>
            <a:pPr marL="0" indent="0">
              <a:buNone/>
            </a:pPr>
            <a:r>
              <a:rPr lang="en-US" sz="2200">
                <a:latin typeface="Calibri Light" panose="020F0302020204030204" pitchFamily="34" charset="0"/>
                <a:cs typeface="Calibri Light" panose="020F0302020204030204" pitchFamily="34" charset="0"/>
              </a:rPr>
              <a:t>https://</a:t>
            </a:r>
            <a:r>
              <a:rPr lang="en-US" sz="2200" smtClean="0">
                <a:latin typeface="Calibri Light" panose="020F0302020204030204" pitchFamily="34" charset="0"/>
                <a:cs typeface="Calibri Light" panose="020F0302020204030204" pitchFamily="34" charset="0"/>
              </a:rPr>
              <a:t>leetcode.com/problems/delete-duplicate-emails</a:t>
            </a:r>
          </a:p>
          <a:p>
            <a:pPr marL="0" indent="0">
              <a:buNone/>
            </a:pPr>
            <a:endParaRPr lang="en-US" sz="220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34E5C37-E3F2-C97C-3EF7-B5249C3EF07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5407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>
                <a:solidFill>
                  <a:srgbClr val="0070C0"/>
                </a:solidFill>
              </a:rPr>
              <a:t>Mysql – Leetcode</a:t>
            </a:r>
            <a:endParaRPr lang="en-US" sz="4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4203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A3923-B61F-4543-57D7-91DB367A41FD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smtClean="0">
                <a:latin typeface="Calibri Light" panose="020F0302020204030204" pitchFamily="34" charset="0"/>
                <a:cs typeface="Calibri Light" panose="020F0302020204030204" pitchFamily="34" charset="0"/>
              </a:rPr>
              <a:t>197. Rising Temperature</a:t>
            </a:r>
          </a:p>
          <a:p>
            <a:pPr marL="0" indent="0">
              <a:buNone/>
            </a:pPr>
            <a:r>
              <a:rPr lang="en-US" sz="2200" smtClean="0">
                <a:latin typeface="Calibri Light" panose="020F0302020204030204" pitchFamily="34" charset="0"/>
                <a:cs typeface="Calibri Light" panose="020F0302020204030204" pitchFamily="34" charset="0"/>
              </a:rPr>
              <a:t>https://</a:t>
            </a:r>
            <a:r>
              <a:rPr lang="en-US" sz="2200" smtClean="0">
                <a:latin typeface="Calibri Light" panose="020F0302020204030204" pitchFamily="34" charset="0"/>
                <a:cs typeface="Calibri Light" panose="020F0302020204030204" pitchFamily="34" charset="0"/>
              </a:rPr>
              <a:t>leetcode.com/problems/rising-temperature</a:t>
            </a:r>
            <a:endParaRPr lang="en-US" sz="220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34E5C37-E3F2-C97C-3EF7-B5249C3EF07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5407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>
                <a:solidFill>
                  <a:srgbClr val="0070C0"/>
                </a:solidFill>
              </a:rPr>
              <a:t>Mysql – Leetcode</a:t>
            </a:r>
            <a:endParaRPr lang="en-US" sz="4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7810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A3923-B61F-4543-57D7-91DB367A41FD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smtClean="0">
                <a:latin typeface="Calibri Light" panose="020F0302020204030204" pitchFamily="34" charset="0"/>
                <a:cs typeface="Calibri Light" panose="020F0302020204030204" pitchFamily="34" charset="0"/>
              </a:rPr>
              <a:t>511. Game Play Analysis I</a:t>
            </a:r>
          </a:p>
          <a:p>
            <a:pPr marL="0" indent="0">
              <a:buNone/>
            </a:pPr>
            <a:r>
              <a:rPr lang="en-US" sz="2200" smtClean="0">
                <a:latin typeface="Calibri Light" panose="020F0302020204030204" pitchFamily="34" charset="0"/>
                <a:cs typeface="Calibri Light" panose="020F0302020204030204" pitchFamily="34" charset="0"/>
              </a:rPr>
              <a:t>Lần đầu đăng nhập trong game</a:t>
            </a:r>
          </a:p>
          <a:p>
            <a:pPr marL="0" indent="0">
              <a:buNone/>
            </a:pPr>
            <a:r>
              <a:rPr lang="en-US" sz="2200" smtClean="0">
                <a:latin typeface="Calibri Light" panose="020F0302020204030204" pitchFamily="34" charset="0"/>
                <a:cs typeface="Calibri Light" panose="020F0302020204030204" pitchFamily="34" charset="0"/>
              </a:rPr>
              <a:t>https://leetcode.com/problems/game-play-analysis-i</a:t>
            </a:r>
          </a:p>
          <a:p>
            <a:pPr marL="0" indent="0">
              <a:buNone/>
            </a:pPr>
            <a:endParaRPr lang="en-US" sz="220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endParaRPr lang="en-US" sz="220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US" sz="2200" smtClean="0">
                <a:latin typeface="Calibri Light" panose="020F0302020204030204" pitchFamily="34" charset="0"/>
                <a:cs typeface="Calibri Light" panose="020F0302020204030204" pitchFamily="34" charset="0"/>
              </a:rPr>
              <a:t>512. Game Play Analysis II</a:t>
            </a:r>
          </a:p>
          <a:p>
            <a:pPr marL="0" indent="0">
              <a:buNone/>
            </a:pPr>
            <a:r>
              <a:rPr lang="en-US" sz="2200" smtClean="0">
                <a:latin typeface="Calibri Light" panose="020F0302020204030204" pitchFamily="34" charset="0"/>
                <a:cs typeface="Calibri Light" panose="020F0302020204030204" pitchFamily="34" charset="0"/>
              </a:rPr>
              <a:t>https://leetcode.com/problems/game-play-analysis-ii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34E5C37-E3F2-C97C-3EF7-B5249C3EF07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5407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>
                <a:solidFill>
                  <a:srgbClr val="0070C0"/>
                </a:solidFill>
              </a:rPr>
              <a:t>Mysql – Leetcode</a:t>
            </a:r>
            <a:endParaRPr lang="en-US" sz="4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002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A3923-B61F-4543-57D7-91DB367A41FD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smtClean="0">
                <a:latin typeface="Calibri Light" panose="020F0302020204030204" pitchFamily="34" charset="0"/>
                <a:cs typeface="Calibri Light" panose="020F0302020204030204" pitchFamily="34" charset="0"/>
              </a:rPr>
              <a:t>577. Employee Bonus</a:t>
            </a:r>
          </a:p>
          <a:p>
            <a:pPr marL="0" indent="0">
              <a:buNone/>
            </a:pPr>
            <a:r>
              <a:rPr lang="en-US" sz="2200" smtClean="0">
                <a:latin typeface="Calibri Light" panose="020F0302020204030204" pitchFamily="34" charset="0"/>
                <a:cs typeface="Calibri Light" panose="020F0302020204030204" pitchFamily="34" charset="0"/>
              </a:rPr>
              <a:t>https://leetcode.com/problems/employee-bonus</a:t>
            </a:r>
          </a:p>
          <a:p>
            <a:pPr marL="0" indent="0">
              <a:buNone/>
            </a:pPr>
            <a:endParaRPr lang="en-US" sz="220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34E5C37-E3F2-C97C-3EF7-B5249C3EF07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5407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>
                <a:solidFill>
                  <a:srgbClr val="0070C0"/>
                </a:solidFill>
              </a:rPr>
              <a:t>Mysql – Leetcode</a:t>
            </a:r>
            <a:endParaRPr lang="en-US" sz="4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7618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A3923-B61F-4543-57D7-91DB367A41FD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smtClean="0">
                <a:latin typeface="Calibri Light" panose="020F0302020204030204" pitchFamily="34" charset="0"/>
                <a:cs typeface="Calibri Light" panose="020F0302020204030204" pitchFamily="34" charset="0"/>
              </a:rPr>
              <a:t>584. Find Customer Referee</a:t>
            </a:r>
          </a:p>
          <a:p>
            <a:pPr marL="0" indent="0">
              <a:buNone/>
            </a:pPr>
            <a:r>
              <a:rPr lang="en-US" sz="2200" smtClean="0">
                <a:latin typeface="Calibri Light" panose="020F0302020204030204" pitchFamily="34" charset="0"/>
                <a:cs typeface="Calibri Light" panose="020F0302020204030204" pitchFamily="34" charset="0"/>
              </a:rPr>
              <a:t>https://leetcode.com/problems/find-customer-referee</a:t>
            </a:r>
            <a:endParaRPr lang="vi-VN" sz="220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34E5C37-E3F2-C97C-3EF7-B5249C3EF07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5407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>
                <a:solidFill>
                  <a:srgbClr val="0070C0"/>
                </a:solidFill>
              </a:rPr>
              <a:t>Mysql – Leetcode</a:t>
            </a:r>
            <a:endParaRPr lang="en-US" sz="4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3796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A3923-B61F-4543-57D7-91DB367A41FD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200">
                <a:latin typeface="Calibri Light" panose="020F0302020204030204" pitchFamily="34" charset="0"/>
                <a:cs typeface="Calibri Light" panose="020F0302020204030204" pitchFamily="34" charset="0"/>
              </a:rPr>
              <a:t>586. Customer Placing the Largest Number of Orders</a:t>
            </a:r>
          </a:p>
          <a:p>
            <a:pPr marL="0" indent="0">
              <a:buNone/>
            </a:pPr>
            <a:r>
              <a:rPr lang="en-US" sz="2200">
                <a:latin typeface="Calibri Light" panose="020F0302020204030204" pitchFamily="34" charset="0"/>
                <a:cs typeface="Calibri Light" panose="020F0302020204030204" pitchFamily="34" charset="0"/>
              </a:rPr>
              <a:t>https://leetcode.com/problems/customer-placing-the-largest-number-of-orders</a:t>
            </a:r>
          </a:p>
          <a:p>
            <a:pPr marL="0" indent="0">
              <a:buNone/>
            </a:pPr>
            <a:endParaRPr lang="en-US" sz="220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US" sz="2200">
                <a:latin typeface="Calibri Light" panose="020F0302020204030204" pitchFamily="34" charset="0"/>
                <a:cs typeface="Calibri Light" panose="020F0302020204030204" pitchFamily="34" charset="0"/>
              </a:rPr>
              <a:t>595. Big Countries</a:t>
            </a:r>
          </a:p>
          <a:p>
            <a:pPr marL="0" indent="0">
              <a:buNone/>
            </a:pPr>
            <a:r>
              <a:rPr lang="en-US" sz="2200">
                <a:latin typeface="Calibri Light" panose="020F0302020204030204" pitchFamily="34" charset="0"/>
                <a:cs typeface="Calibri Light" panose="020F0302020204030204" pitchFamily="34" charset="0"/>
              </a:rPr>
              <a:t>https://leetcode.com/problems/big-countries</a:t>
            </a:r>
          </a:p>
          <a:p>
            <a:pPr marL="0" indent="0">
              <a:buNone/>
            </a:pPr>
            <a:endParaRPr lang="en-US" sz="220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US" sz="2200">
                <a:latin typeface="Calibri Light" panose="020F0302020204030204" pitchFamily="34" charset="0"/>
                <a:cs typeface="Calibri Light" panose="020F0302020204030204" pitchFamily="34" charset="0"/>
              </a:rPr>
              <a:t>596. Classes More Than 5 Students</a:t>
            </a:r>
          </a:p>
          <a:p>
            <a:pPr marL="0" indent="0">
              <a:buNone/>
            </a:pPr>
            <a:r>
              <a:rPr lang="en-US" sz="2200">
                <a:latin typeface="Calibri Light" panose="020F0302020204030204" pitchFamily="34" charset="0"/>
                <a:cs typeface="Calibri Light" panose="020F0302020204030204" pitchFamily="34" charset="0"/>
              </a:rPr>
              <a:t>https://leetcode.com/problems/classes-more-than-5-students</a:t>
            </a:r>
          </a:p>
          <a:p>
            <a:pPr marL="0" indent="0">
              <a:buNone/>
            </a:pPr>
            <a:endParaRPr lang="en-US" sz="220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US" sz="2200">
                <a:latin typeface="Calibri Light" panose="020F0302020204030204" pitchFamily="34" charset="0"/>
                <a:cs typeface="Calibri Light" panose="020F0302020204030204" pitchFamily="34" charset="0"/>
              </a:rPr>
              <a:t>597. Friend Requests I: Overall Acceptance Rate</a:t>
            </a:r>
          </a:p>
          <a:p>
            <a:pPr marL="0" indent="0">
              <a:buNone/>
            </a:pPr>
            <a:r>
              <a:rPr lang="en-US" sz="2200">
                <a:latin typeface="Calibri Light" panose="020F0302020204030204" pitchFamily="34" charset="0"/>
                <a:cs typeface="Calibri Light" panose="020F0302020204030204" pitchFamily="34" charset="0"/>
              </a:rPr>
              <a:t>https://leetcode.com/problems/friend-requests-i-overall-acceptance-rate</a:t>
            </a:r>
          </a:p>
          <a:p>
            <a:pPr marL="0" indent="0">
              <a:buNone/>
            </a:pPr>
            <a:endParaRPr lang="en-US" sz="220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US" sz="2200">
                <a:latin typeface="Calibri Light" panose="020F0302020204030204" pitchFamily="34" charset="0"/>
                <a:cs typeface="Calibri Light" panose="020F0302020204030204" pitchFamily="34" charset="0"/>
              </a:rPr>
              <a:t>603. Consecutive Available Seats</a:t>
            </a:r>
          </a:p>
          <a:p>
            <a:pPr marL="0" indent="0">
              <a:buNone/>
            </a:pPr>
            <a:r>
              <a:rPr lang="en-US" sz="2200">
                <a:latin typeface="Calibri Light" panose="020F0302020204030204" pitchFamily="34" charset="0"/>
                <a:cs typeface="Calibri Light" panose="020F0302020204030204" pitchFamily="34" charset="0"/>
              </a:rPr>
              <a:t>https://leetcode.com/problems/consecutive-available-seats</a:t>
            </a:r>
            <a:endParaRPr lang="vi-VN" sz="220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34E5C37-E3F2-C97C-3EF7-B5249C3EF07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5407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>
                <a:solidFill>
                  <a:srgbClr val="0070C0"/>
                </a:solidFill>
              </a:rPr>
              <a:t>Mysql – Leetcode</a:t>
            </a:r>
            <a:endParaRPr lang="en-US" sz="4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2776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1473</TotalTime>
  <Words>920</Words>
  <Application>Microsoft Office PowerPoint</Application>
  <PresentationFormat>Widescreen</PresentationFormat>
  <Paragraphs>274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 đạt</dc:creator>
  <cp:lastModifiedBy>HP</cp:lastModifiedBy>
  <cp:revision>159</cp:revision>
  <dcterms:created xsi:type="dcterms:W3CDTF">2022-08-30T06:44:39Z</dcterms:created>
  <dcterms:modified xsi:type="dcterms:W3CDTF">2022-11-22T11:49:27Z</dcterms:modified>
</cp:coreProperties>
</file>