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7" r:id="rId3"/>
    <p:sldId id="268" r:id="rId4"/>
    <p:sldId id="277" r:id="rId5"/>
    <p:sldId id="257" r:id="rId6"/>
    <p:sldId id="281" r:id="rId7"/>
    <p:sldId id="261" r:id="rId8"/>
    <p:sldId id="262" r:id="rId9"/>
    <p:sldId id="263" r:id="rId10"/>
    <p:sldId id="264" r:id="rId11"/>
    <p:sldId id="266" r:id="rId12"/>
    <p:sldId id="265" r:id="rId13"/>
    <p:sldId id="269" r:id="rId14"/>
    <p:sldId id="270" r:id="rId15"/>
    <p:sldId id="271" r:id="rId16"/>
    <p:sldId id="278" r:id="rId17"/>
    <p:sldId id="279"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060187-ECDC-4F09-9640-AC5F6816E22C}" type="datetimeFigureOut">
              <a:rPr lang="en-US" smtClean="0"/>
              <a:t>10/23/2022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CA2FC-1A58-41FC-9D37-3290002154C1}" type="slidenum">
              <a:rPr lang="en-US" smtClean="0"/>
              <a:t>‹#›</a:t>
            </a:fld>
            <a:endParaRPr lang="en-US"/>
          </a:p>
        </p:txBody>
      </p:sp>
    </p:spTree>
    <p:extLst>
      <p:ext uri="{BB962C8B-B14F-4D97-AF65-F5344CB8AC3E}">
        <p14:creationId xmlns:p14="http://schemas.microsoft.com/office/powerpoint/2010/main" val="3608288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 from skin, (SELECT AVG(price) as </a:t>
            </a:r>
            <a:r>
              <a:rPr lang="en-US" dirty="0" err="1"/>
              <a:t>avg_price</a:t>
            </a:r>
            <a:r>
              <a:rPr lang="en-US" dirty="0"/>
              <a:t> from skin) as </a:t>
            </a:r>
            <a:r>
              <a:rPr lang="en-US" dirty="0" err="1"/>
              <a:t>new_skin</a:t>
            </a:r>
            <a:endParaRPr lang="en-US" dirty="0"/>
          </a:p>
          <a:p>
            <a:endParaRPr lang="en-US" dirty="0"/>
          </a:p>
          <a:p>
            <a:r>
              <a:rPr lang="en-US" dirty="0"/>
              <a:t>where </a:t>
            </a:r>
            <a:r>
              <a:rPr lang="en-US" dirty="0" err="1"/>
              <a:t>skin.price</a:t>
            </a:r>
            <a:r>
              <a:rPr lang="en-US" dirty="0"/>
              <a:t>&gt; </a:t>
            </a:r>
            <a:r>
              <a:rPr lang="en-US" dirty="0" err="1"/>
              <a:t>new_skin.avg_price</a:t>
            </a:r>
            <a:endParaRPr lang="en-US" dirty="0"/>
          </a:p>
        </p:txBody>
      </p:sp>
      <p:sp>
        <p:nvSpPr>
          <p:cNvPr id="4" name="Slide Number Placeholder 3"/>
          <p:cNvSpPr>
            <a:spLocks noGrp="1"/>
          </p:cNvSpPr>
          <p:nvPr>
            <p:ph type="sldNum" sz="quarter" idx="5"/>
          </p:nvPr>
        </p:nvSpPr>
        <p:spPr/>
        <p:txBody>
          <a:bodyPr/>
          <a:lstStyle/>
          <a:p>
            <a:fld id="{869CA2FC-1A58-41FC-9D37-3290002154C1}" type="slidenum">
              <a:rPr lang="en-US" smtClean="0"/>
              <a:t>11</a:t>
            </a:fld>
            <a:endParaRPr lang="en-US"/>
          </a:p>
        </p:txBody>
      </p:sp>
    </p:spTree>
    <p:extLst>
      <p:ext uri="{BB962C8B-B14F-4D97-AF65-F5344CB8AC3E}">
        <p14:creationId xmlns:p14="http://schemas.microsoft.com/office/powerpoint/2010/main" val="1203898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65AF-A08A-FCA6-CC2A-6080F46F60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BB0321-C65F-1EC0-EEFB-1A38DC18BC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5FF5AA-CF31-6695-CF9D-25E9192CDB14}"/>
              </a:ext>
            </a:extLst>
          </p:cNvPr>
          <p:cNvSpPr>
            <a:spLocks noGrp="1"/>
          </p:cNvSpPr>
          <p:nvPr>
            <p:ph type="dt" sz="half" idx="10"/>
          </p:nvPr>
        </p:nvSpPr>
        <p:spPr/>
        <p:txBody>
          <a:bodyPr/>
          <a:lstStyle/>
          <a:p>
            <a:fld id="{3159F695-B692-4250-88A9-04E9966FCC05}" type="datetimeFigureOut">
              <a:rPr lang="en-US" smtClean="0"/>
              <a:t>10/23/2022</a:t>
            </a:fld>
            <a:endParaRPr lang="en-US"/>
          </a:p>
        </p:txBody>
      </p:sp>
      <p:sp>
        <p:nvSpPr>
          <p:cNvPr id="5" name="Footer Placeholder 4">
            <a:extLst>
              <a:ext uri="{FF2B5EF4-FFF2-40B4-BE49-F238E27FC236}">
                <a16:creationId xmlns:a16="http://schemas.microsoft.com/office/drawing/2014/main" id="{032D5406-A4A2-4289-8218-59FBB99BB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BB7E4-D3D9-3D4C-3FA3-42A39AD3084C}"/>
              </a:ext>
            </a:extLst>
          </p:cNvPr>
          <p:cNvSpPr>
            <a:spLocks noGrp="1"/>
          </p:cNvSpPr>
          <p:nvPr>
            <p:ph type="sldNum" sz="quarter" idx="12"/>
          </p:nvPr>
        </p:nvSpPr>
        <p:spPr/>
        <p:txBody>
          <a:bodyPr/>
          <a:lstStyle/>
          <a:p>
            <a:fld id="{7BB896BC-A57F-428F-B18E-709D93804FD5}" type="slidenum">
              <a:rPr lang="en-US" smtClean="0"/>
              <a:t>‹#›</a:t>
            </a:fld>
            <a:endParaRPr lang="en-US"/>
          </a:p>
        </p:txBody>
      </p:sp>
    </p:spTree>
    <p:extLst>
      <p:ext uri="{BB962C8B-B14F-4D97-AF65-F5344CB8AC3E}">
        <p14:creationId xmlns:p14="http://schemas.microsoft.com/office/powerpoint/2010/main" val="669524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9682-1D68-FBD9-A10A-850C334019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0DCF8B-0CDC-6A0C-F44E-6A6659681C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C0544B-BC36-AE51-35AE-01617F0E3B21}"/>
              </a:ext>
            </a:extLst>
          </p:cNvPr>
          <p:cNvSpPr>
            <a:spLocks noGrp="1"/>
          </p:cNvSpPr>
          <p:nvPr>
            <p:ph type="dt" sz="half" idx="10"/>
          </p:nvPr>
        </p:nvSpPr>
        <p:spPr/>
        <p:txBody>
          <a:bodyPr/>
          <a:lstStyle/>
          <a:p>
            <a:fld id="{3159F695-B692-4250-88A9-04E9966FCC05}" type="datetimeFigureOut">
              <a:rPr lang="en-US" smtClean="0"/>
              <a:t>10/23/2022</a:t>
            </a:fld>
            <a:endParaRPr lang="en-US"/>
          </a:p>
        </p:txBody>
      </p:sp>
      <p:sp>
        <p:nvSpPr>
          <p:cNvPr id="5" name="Footer Placeholder 4">
            <a:extLst>
              <a:ext uri="{FF2B5EF4-FFF2-40B4-BE49-F238E27FC236}">
                <a16:creationId xmlns:a16="http://schemas.microsoft.com/office/drawing/2014/main" id="{22E6FB22-0518-592E-11B5-2FB4D9625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71549-9659-F18E-C753-4D26B7DACA3C}"/>
              </a:ext>
            </a:extLst>
          </p:cNvPr>
          <p:cNvSpPr>
            <a:spLocks noGrp="1"/>
          </p:cNvSpPr>
          <p:nvPr>
            <p:ph type="sldNum" sz="quarter" idx="12"/>
          </p:nvPr>
        </p:nvSpPr>
        <p:spPr/>
        <p:txBody>
          <a:bodyPr/>
          <a:lstStyle/>
          <a:p>
            <a:fld id="{7BB896BC-A57F-428F-B18E-709D93804FD5}" type="slidenum">
              <a:rPr lang="en-US" smtClean="0"/>
              <a:t>‹#›</a:t>
            </a:fld>
            <a:endParaRPr lang="en-US"/>
          </a:p>
        </p:txBody>
      </p:sp>
    </p:spTree>
    <p:extLst>
      <p:ext uri="{BB962C8B-B14F-4D97-AF65-F5344CB8AC3E}">
        <p14:creationId xmlns:p14="http://schemas.microsoft.com/office/powerpoint/2010/main" val="231897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21B23A-8779-77F4-EAD8-865451D04B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FCA28D-267F-3F18-A69F-DD159EE519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D16E4-EB2B-4F62-5C1F-1BD8870CA006}"/>
              </a:ext>
            </a:extLst>
          </p:cNvPr>
          <p:cNvSpPr>
            <a:spLocks noGrp="1"/>
          </p:cNvSpPr>
          <p:nvPr>
            <p:ph type="dt" sz="half" idx="10"/>
          </p:nvPr>
        </p:nvSpPr>
        <p:spPr/>
        <p:txBody>
          <a:bodyPr/>
          <a:lstStyle/>
          <a:p>
            <a:fld id="{3159F695-B692-4250-88A9-04E9966FCC05}" type="datetimeFigureOut">
              <a:rPr lang="en-US" smtClean="0"/>
              <a:t>10/23/2022</a:t>
            </a:fld>
            <a:endParaRPr lang="en-US"/>
          </a:p>
        </p:txBody>
      </p:sp>
      <p:sp>
        <p:nvSpPr>
          <p:cNvPr id="5" name="Footer Placeholder 4">
            <a:extLst>
              <a:ext uri="{FF2B5EF4-FFF2-40B4-BE49-F238E27FC236}">
                <a16:creationId xmlns:a16="http://schemas.microsoft.com/office/drawing/2014/main" id="{AB539EA3-C888-496A-7BD6-90C1658F2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F106EE-5A68-DF48-2E57-A67448736836}"/>
              </a:ext>
            </a:extLst>
          </p:cNvPr>
          <p:cNvSpPr>
            <a:spLocks noGrp="1"/>
          </p:cNvSpPr>
          <p:nvPr>
            <p:ph type="sldNum" sz="quarter" idx="12"/>
          </p:nvPr>
        </p:nvSpPr>
        <p:spPr/>
        <p:txBody>
          <a:bodyPr/>
          <a:lstStyle/>
          <a:p>
            <a:fld id="{7BB896BC-A57F-428F-B18E-709D93804FD5}" type="slidenum">
              <a:rPr lang="en-US" smtClean="0"/>
              <a:t>‹#›</a:t>
            </a:fld>
            <a:endParaRPr lang="en-US"/>
          </a:p>
        </p:txBody>
      </p:sp>
    </p:spTree>
    <p:extLst>
      <p:ext uri="{BB962C8B-B14F-4D97-AF65-F5344CB8AC3E}">
        <p14:creationId xmlns:p14="http://schemas.microsoft.com/office/powerpoint/2010/main" val="3763879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21A4-7CBB-13F4-CC57-E68A81495E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1D27CD-DD90-C363-DCAE-8E2F22D0D7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D4DCD-51AB-90D3-EA42-4212F965113A}"/>
              </a:ext>
            </a:extLst>
          </p:cNvPr>
          <p:cNvSpPr>
            <a:spLocks noGrp="1"/>
          </p:cNvSpPr>
          <p:nvPr>
            <p:ph type="dt" sz="half" idx="10"/>
          </p:nvPr>
        </p:nvSpPr>
        <p:spPr/>
        <p:txBody>
          <a:bodyPr/>
          <a:lstStyle/>
          <a:p>
            <a:fld id="{3159F695-B692-4250-88A9-04E9966FCC05}" type="datetimeFigureOut">
              <a:rPr lang="en-US" smtClean="0"/>
              <a:t>10/23/2022</a:t>
            </a:fld>
            <a:endParaRPr lang="en-US"/>
          </a:p>
        </p:txBody>
      </p:sp>
      <p:sp>
        <p:nvSpPr>
          <p:cNvPr id="5" name="Footer Placeholder 4">
            <a:extLst>
              <a:ext uri="{FF2B5EF4-FFF2-40B4-BE49-F238E27FC236}">
                <a16:creationId xmlns:a16="http://schemas.microsoft.com/office/drawing/2014/main" id="{2FE13141-717C-49BD-53A7-B14B37E36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C4B0A-5546-D07C-DD20-CB466F1D7DD2}"/>
              </a:ext>
            </a:extLst>
          </p:cNvPr>
          <p:cNvSpPr>
            <a:spLocks noGrp="1"/>
          </p:cNvSpPr>
          <p:nvPr>
            <p:ph type="sldNum" sz="quarter" idx="12"/>
          </p:nvPr>
        </p:nvSpPr>
        <p:spPr/>
        <p:txBody>
          <a:bodyPr/>
          <a:lstStyle/>
          <a:p>
            <a:fld id="{7BB896BC-A57F-428F-B18E-709D93804FD5}" type="slidenum">
              <a:rPr lang="en-US" smtClean="0"/>
              <a:t>‹#›</a:t>
            </a:fld>
            <a:endParaRPr lang="en-US"/>
          </a:p>
        </p:txBody>
      </p:sp>
    </p:spTree>
    <p:extLst>
      <p:ext uri="{BB962C8B-B14F-4D97-AF65-F5344CB8AC3E}">
        <p14:creationId xmlns:p14="http://schemas.microsoft.com/office/powerpoint/2010/main" val="387029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B2FE-1275-602E-6CE2-BBD2EB317F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6B36EE-4DA6-5EF1-BC5B-4FF03AC32B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994D5E-53B7-01F6-14A2-7125D511D48D}"/>
              </a:ext>
            </a:extLst>
          </p:cNvPr>
          <p:cNvSpPr>
            <a:spLocks noGrp="1"/>
          </p:cNvSpPr>
          <p:nvPr>
            <p:ph type="dt" sz="half" idx="10"/>
          </p:nvPr>
        </p:nvSpPr>
        <p:spPr/>
        <p:txBody>
          <a:bodyPr/>
          <a:lstStyle/>
          <a:p>
            <a:fld id="{3159F695-B692-4250-88A9-04E9966FCC05}" type="datetimeFigureOut">
              <a:rPr lang="en-US" smtClean="0"/>
              <a:t>10/23/2022</a:t>
            </a:fld>
            <a:endParaRPr lang="en-US"/>
          </a:p>
        </p:txBody>
      </p:sp>
      <p:sp>
        <p:nvSpPr>
          <p:cNvPr id="5" name="Footer Placeholder 4">
            <a:extLst>
              <a:ext uri="{FF2B5EF4-FFF2-40B4-BE49-F238E27FC236}">
                <a16:creationId xmlns:a16="http://schemas.microsoft.com/office/drawing/2014/main" id="{5593174B-0BE7-2B4A-9DDE-21B2F2BE1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AEB610-634B-6698-0871-DA00771DC50C}"/>
              </a:ext>
            </a:extLst>
          </p:cNvPr>
          <p:cNvSpPr>
            <a:spLocks noGrp="1"/>
          </p:cNvSpPr>
          <p:nvPr>
            <p:ph type="sldNum" sz="quarter" idx="12"/>
          </p:nvPr>
        </p:nvSpPr>
        <p:spPr/>
        <p:txBody>
          <a:bodyPr/>
          <a:lstStyle/>
          <a:p>
            <a:fld id="{7BB896BC-A57F-428F-B18E-709D93804FD5}" type="slidenum">
              <a:rPr lang="en-US" smtClean="0"/>
              <a:t>‹#›</a:t>
            </a:fld>
            <a:endParaRPr lang="en-US"/>
          </a:p>
        </p:txBody>
      </p:sp>
    </p:spTree>
    <p:extLst>
      <p:ext uri="{BB962C8B-B14F-4D97-AF65-F5344CB8AC3E}">
        <p14:creationId xmlns:p14="http://schemas.microsoft.com/office/powerpoint/2010/main" val="4236148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5E3E8-1350-9CB5-7F07-54A87F5946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5F054-2748-11DA-1BB7-53A21F6E7A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B1FDA7-28D9-0B37-B5DF-8ED59569D4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3E914B-963B-F4B1-F63A-54D0D03522A4}"/>
              </a:ext>
            </a:extLst>
          </p:cNvPr>
          <p:cNvSpPr>
            <a:spLocks noGrp="1"/>
          </p:cNvSpPr>
          <p:nvPr>
            <p:ph type="dt" sz="half" idx="10"/>
          </p:nvPr>
        </p:nvSpPr>
        <p:spPr/>
        <p:txBody>
          <a:bodyPr/>
          <a:lstStyle/>
          <a:p>
            <a:fld id="{3159F695-B692-4250-88A9-04E9966FCC05}" type="datetimeFigureOut">
              <a:rPr lang="en-US" smtClean="0"/>
              <a:t>10/23/2022</a:t>
            </a:fld>
            <a:endParaRPr lang="en-US"/>
          </a:p>
        </p:txBody>
      </p:sp>
      <p:sp>
        <p:nvSpPr>
          <p:cNvPr id="6" name="Footer Placeholder 5">
            <a:extLst>
              <a:ext uri="{FF2B5EF4-FFF2-40B4-BE49-F238E27FC236}">
                <a16:creationId xmlns:a16="http://schemas.microsoft.com/office/drawing/2014/main" id="{9FF6F8EB-DB81-8212-6CBC-BA5BCD3844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B67F30-AEC9-DE6C-8748-99B8B888818F}"/>
              </a:ext>
            </a:extLst>
          </p:cNvPr>
          <p:cNvSpPr>
            <a:spLocks noGrp="1"/>
          </p:cNvSpPr>
          <p:nvPr>
            <p:ph type="sldNum" sz="quarter" idx="12"/>
          </p:nvPr>
        </p:nvSpPr>
        <p:spPr/>
        <p:txBody>
          <a:bodyPr/>
          <a:lstStyle/>
          <a:p>
            <a:fld id="{7BB896BC-A57F-428F-B18E-709D93804FD5}" type="slidenum">
              <a:rPr lang="en-US" smtClean="0"/>
              <a:t>‹#›</a:t>
            </a:fld>
            <a:endParaRPr lang="en-US"/>
          </a:p>
        </p:txBody>
      </p:sp>
    </p:spTree>
    <p:extLst>
      <p:ext uri="{BB962C8B-B14F-4D97-AF65-F5344CB8AC3E}">
        <p14:creationId xmlns:p14="http://schemas.microsoft.com/office/powerpoint/2010/main" val="178350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DD1D-6305-BC9A-F8B3-E44854CC28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3D9C54-502F-81B9-90B9-EB0BACC4FA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869FD3-638A-65CB-A545-6741EB1314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2E4282-C9EC-551D-E4F9-89D1EB26CB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1520C3-9599-4D53-070D-EA1F429E1B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62F966-6949-ED8E-54C9-98A3F0606FA3}"/>
              </a:ext>
            </a:extLst>
          </p:cNvPr>
          <p:cNvSpPr>
            <a:spLocks noGrp="1"/>
          </p:cNvSpPr>
          <p:nvPr>
            <p:ph type="dt" sz="half" idx="10"/>
          </p:nvPr>
        </p:nvSpPr>
        <p:spPr/>
        <p:txBody>
          <a:bodyPr/>
          <a:lstStyle/>
          <a:p>
            <a:fld id="{3159F695-B692-4250-88A9-04E9966FCC05}" type="datetimeFigureOut">
              <a:rPr lang="en-US" smtClean="0"/>
              <a:t>10/23/2022</a:t>
            </a:fld>
            <a:endParaRPr lang="en-US"/>
          </a:p>
        </p:txBody>
      </p:sp>
      <p:sp>
        <p:nvSpPr>
          <p:cNvPr id="8" name="Footer Placeholder 7">
            <a:extLst>
              <a:ext uri="{FF2B5EF4-FFF2-40B4-BE49-F238E27FC236}">
                <a16:creationId xmlns:a16="http://schemas.microsoft.com/office/drawing/2014/main" id="{3070DEEC-74BE-2F5C-0EE7-190DC238D3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14C229-C2B1-1BD9-6C6E-7179EF81C70C}"/>
              </a:ext>
            </a:extLst>
          </p:cNvPr>
          <p:cNvSpPr>
            <a:spLocks noGrp="1"/>
          </p:cNvSpPr>
          <p:nvPr>
            <p:ph type="sldNum" sz="quarter" idx="12"/>
          </p:nvPr>
        </p:nvSpPr>
        <p:spPr/>
        <p:txBody>
          <a:bodyPr/>
          <a:lstStyle/>
          <a:p>
            <a:fld id="{7BB896BC-A57F-428F-B18E-709D93804FD5}" type="slidenum">
              <a:rPr lang="en-US" smtClean="0"/>
              <a:t>‹#›</a:t>
            </a:fld>
            <a:endParaRPr lang="en-US"/>
          </a:p>
        </p:txBody>
      </p:sp>
    </p:spTree>
    <p:extLst>
      <p:ext uri="{BB962C8B-B14F-4D97-AF65-F5344CB8AC3E}">
        <p14:creationId xmlns:p14="http://schemas.microsoft.com/office/powerpoint/2010/main" val="1517686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E678-BA02-27C6-0468-765FD73FD7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544AA1-FAA4-5C29-03E0-45A7F909052A}"/>
              </a:ext>
            </a:extLst>
          </p:cNvPr>
          <p:cNvSpPr>
            <a:spLocks noGrp="1"/>
          </p:cNvSpPr>
          <p:nvPr>
            <p:ph type="dt" sz="half" idx="10"/>
          </p:nvPr>
        </p:nvSpPr>
        <p:spPr/>
        <p:txBody>
          <a:bodyPr/>
          <a:lstStyle/>
          <a:p>
            <a:fld id="{3159F695-B692-4250-88A9-04E9966FCC05}" type="datetimeFigureOut">
              <a:rPr lang="en-US" smtClean="0"/>
              <a:t>10/23/2022</a:t>
            </a:fld>
            <a:endParaRPr lang="en-US"/>
          </a:p>
        </p:txBody>
      </p:sp>
      <p:sp>
        <p:nvSpPr>
          <p:cNvPr id="4" name="Footer Placeholder 3">
            <a:extLst>
              <a:ext uri="{FF2B5EF4-FFF2-40B4-BE49-F238E27FC236}">
                <a16:creationId xmlns:a16="http://schemas.microsoft.com/office/drawing/2014/main" id="{6CAB20C1-AF23-187E-E59D-4E3B7AA665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2A6CF1-E82F-F034-2C11-CBD4A8B93E7F}"/>
              </a:ext>
            </a:extLst>
          </p:cNvPr>
          <p:cNvSpPr>
            <a:spLocks noGrp="1"/>
          </p:cNvSpPr>
          <p:nvPr>
            <p:ph type="sldNum" sz="quarter" idx="12"/>
          </p:nvPr>
        </p:nvSpPr>
        <p:spPr/>
        <p:txBody>
          <a:bodyPr/>
          <a:lstStyle/>
          <a:p>
            <a:fld id="{7BB896BC-A57F-428F-B18E-709D93804FD5}" type="slidenum">
              <a:rPr lang="en-US" smtClean="0"/>
              <a:t>‹#›</a:t>
            </a:fld>
            <a:endParaRPr lang="en-US"/>
          </a:p>
        </p:txBody>
      </p:sp>
    </p:spTree>
    <p:extLst>
      <p:ext uri="{BB962C8B-B14F-4D97-AF65-F5344CB8AC3E}">
        <p14:creationId xmlns:p14="http://schemas.microsoft.com/office/powerpoint/2010/main" val="3300185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2F13D4-67F9-A843-8627-DD5214085F66}"/>
              </a:ext>
            </a:extLst>
          </p:cNvPr>
          <p:cNvSpPr>
            <a:spLocks noGrp="1"/>
          </p:cNvSpPr>
          <p:nvPr>
            <p:ph type="dt" sz="half" idx="10"/>
          </p:nvPr>
        </p:nvSpPr>
        <p:spPr/>
        <p:txBody>
          <a:bodyPr/>
          <a:lstStyle/>
          <a:p>
            <a:fld id="{3159F695-B692-4250-88A9-04E9966FCC05}" type="datetimeFigureOut">
              <a:rPr lang="en-US" smtClean="0"/>
              <a:t>10/23/2022</a:t>
            </a:fld>
            <a:endParaRPr lang="en-US"/>
          </a:p>
        </p:txBody>
      </p:sp>
      <p:sp>
        <p:nvSpPr>
          <p:cNvPr id="3" name="Footer Placeholder 2">
            <a:extLst>
              <a:ext uri="{FF2B5EF4-FFF2-40B4-BE49-F238E27FC236}">
                <a16:creationId xmlns:a16="http://schemas.microsoft.com/office/drawing/2014/main" id="{EE4CAF14-C871-AE31-69C9-7117DA39B6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9FCFE0-6E10-71AD-A041-038A14AD7484}"/>
              </a:ext>
            </a:extLst>
          </p:cNvPr>
          <p:cNvSpPr>
            <a:spLocks noGrp="1"/>
          </p:cNvSpPr>
          <p:nvPr>
            <p:ph type="sldNum" sz="quarter" idx="12"/>
          </p:nvPr>
        </p:nvSpPr>
        <p:spPr/>
        <p:txBody>
          <a:bodyPr/>
          <a:lstStyle/>
          <a:p>
            <a:fld id="{7BB896BC-A57F-428F-B18E-709D93804FD5}" type="slidenum">
              <a:rPr lang="en-US" smtClean="0"/>
              <a:t>‹#›</a:t>
            </a:fld>
            <a:endParaRPr lang="en-US"/>
          </a:p>
        </p:txBody>
      </p:sp>
    </p:spTree>
    <p:extLst>
      <p:ext uri="{BB962C8B-B14F-4D97-AF65-F5344CB8AC3E}">
        <p14:creationId xmlns:p14="http://schemas.microsoft.com/office/powerpoint/2010/main" val="1639742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52067-FC59-6567-B9B0-254F570C2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E2C23-1C8C-31A6-2540-19D4C54AFF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A6614B-37E2-0267-823D-16AA9452A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3E0ABF-4EEE-2809-8196-76AAB88C9C8B}"/>
              </a:ext>
            </a:extLst>
          </p:cNvPr>
          <p:cNvSpPr>
            <a:spLocks noGrp="1"/>
          </p:cNvSpPr>
          <p:nvPr>
            <p:ph type="dt" sz="half" idx="10"/>
          </p:nvPr>
        </p:nvSpPr>
        <p:spPr/>
        <p:txBody>
          <a:bodyPr/>
          <a:lstStyle/>
          <a:p>
            <a:fld id="{3159F695-B692-4250-88A9-04E9966FCC05}" type="datetimeFigureOut">
              <a:rPr lang="en-US" smtClean="0"/>
              <a:t>10/23/2022</a:t>
            </a:fld>
            <a:endParaRPr lang="en-US"/>
          </a:p>
        </p:txBody>
      </p:sp>
      <p:sp>
        <p:nvSpPr>
          <p:cNvPr id="6" name="Footer Placeholder 5">
            <a:extLst>
              <a:ext uri="{FF2B5EF4-FFF2-40B4-BE49-F238E27FC236}">
                <a16:creationId xmlns:a16="http://schemas.microsoft.com/office/drawing/2014/main" id="{DB00A06E-7F25-B455-4733-49A22EF437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2A3EF6-5956-202C-07EF-DF6F3EBBA003}"/>
              </a:ext>
            </a:extLst>
          </p:cNvPr>
          <p:cNvSpPr>
            <a:spLocks noGrp="1"/>
          </p:cNvSpPr>
          <p:nvPr>
            <p:ph type="sldNum" sz="quarter" idx="12"/>
          </p:nvPr>
        </p:nvSpPr>
        <p:spPr/>
        <p:txBody>
          <a:bodyPr/>
          <a:lstStyle/>
          <a:p>
            <a:fld id="{7BB896BC-A57F-428F-B18E-709D93804FD5}" type="slidenum">
              <a:rPr lang="en-US" smtClean="0"/>
              <a:t>‹#›</a:t>
            </a:fld>
            <a:endParaRPr lang="en-US"/>
          </a:p>
        </p:txBody>
      </p:sp>
    </p:spTree>
    <p:extLst>
      <p:ext uri="{BB962C8B-B14F-4D97-AF65-F5344CB8AC3E}">
        <p14:creationId xmlns:p14="http://schemas.microsoft.com/office/powerpoint/2010/main" val="3476594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3EA2-7F13-B5F2-159C-4FADD0304E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3473E3-EAEB-6122-6412-4493AE2CF5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FF5831-BC7D-A5D1-C273-57C4ECC65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BCC26-03A4-C19A-410B-A3E123AEC3D5}"/>
              </a:ext>
            </a:extLst>
          </p:cNvPr>
          <p:cNvSpPr>
            <a:spLocks noGrp="1"/>
          </p:cNvSpPr>
          <p:nvPr>
            <p:ph type="dt" sz="half" idx="10"/>
          </p:nvPr>
        </p:nvSpPr>
        <p:spPr/>
        <p:txBody>
          <a:bodyPr/>
          <a:lstStyle/>
          <a:p>
            <a:fld id="{3159F695-B692-4250-88A9-04E9966FCC05}" type="datetimeFigureOut">
              <a:rPr lang="en-US" smtClean="0"/>
              <a:t>10/23/2022</a:t>
            </a:fld>
            <a:endParaRPr lang="en-US"/>
          </a:p>
        </p:txBody>
      </p:sp>
      <p:sp>
        <p:nvSpPr>
          <p:cNvPr id="6" name="Footer Placeholder 5">
            <a:extLst>
              <a:ext uri="{FF2B5EF4-FFF2-40B4-BE49-F238E27FC236}">
                <a16:creationId xmlns:a16="http://schemas.microsoft.com/office/drawing/2014/main" id="{5BB0D81F-7DDC-1551-2145-5220D25F52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BD7DA4-0844-D198-2D52-90D8816F3EE6}"/>
              </a:ext>
            </a:extLst>
          </p:cNvPr>
          <p:cNvSpPr>
            <a:spLocks noGrp="1"/>
          </p:cNvSpPr>
          <p:nvPr>
            <p:ph type="sldNum" sz="quarter" idx="12"/>
          </p:nvPr>
        </p:nvSpPr>
        <p:spPr/>
        <p:txBody>
          <a:bodyPr/>
          <a:lstStyle/>
          <a:p>
            <a:fld id="{7BB896BC-A57F-428F-B18E-709D93804FD5}" type="slidenum">
              <a:rPr lang="en-US" smtClean="0"/>
              <a:t>‹#›</a:t>
            </a:fld>
            <a:endParaRPr lang="en-US"/>
          </a:p>
        </p:txBody>
      </p:sp>
    </p:spTree>
    <p:extLst>
      <p:ext uri="{BB962C8B-B14F-4D97-AF65-F5344CB8AC3E}">
        <p14:creationId xmlns:p14="http://schemas.microsoft.com/office/powerpoint/2010/main" val="1727048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A32132-9167-E9FE-2742-DE1DF2E8F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8D4234-1FA1-0DF4-5CBF-651F69C5FC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3E5CF1-B2F3-2969-CF36-A4FBEB1A79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59F695-B692-4250-88A9-04E9966FCC05}" type="datetimeFigureOut">
              <a:rPr lang="en-US" smtClean="0"/>
              <a:t>10/23/2022</a:t>
            </a:fld>
            <a:endParaRPr lang="en-US"/>
          </a:p>
        </p:txBody>
      </p:sp>
      <p:sp>
        <p:nvSpPr>
          <p:cNvPr id="5" name="Footer Placeholder 4">
            <a:extLst>
              <a:ext uri="{FF2B5EF4-FFF2-40B4-BE49-F238E27FC236}">
                <a16:creationId xmlns:a16="http://schemas.microsoft.com/office/drawing/2014/main" id="{CF10D5B9-1DB4-556E-4176-B6447D6997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1A45EA-0A0E-8DC8-CAF9-D676A8DEBC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896BC-A57F-428F-B18E-709D93804FD5}" type="slidenum">
              <a:rPr lang="en-US" smtClean="0"/>
              <a:t>‹#›</a:t>
            </a:fld>
            <a:endParaRPr lang="en-US"/>
          </a:p>
        </p:txBody>
      </p:sp>
    </p:spTree>
    <p:extLst>
      <p:ext uri="{BB962C8B-B14F-4D97-AF65-F5344CB8AC3E}">
        <p14:creationId xmlns:p14="http://schemas.microsoft.com/office/powerpoint/2010/main" val="731351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phpmyadmin/url.php?url=https://dev.mysql.com/doc/refman/8.0/en/aggregate-functions.html#function_avg" TargetMode="External"/><Relationship Id="rId2" Type="http://schemas.openxmlformats.org/officeDocument/2006/relationships/hyperlink" Target="http://localhost/phpmyadmin/url.php?url=https://dev.mysql.com/doc/refman/8.0/en/select.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4 cách để nâng cao giá trị đơn hàng lên cao nhất - DooPage">
            <a:extLst>
              <a:ext uri="{FF2B5EF4-FFF2-40B4-BE49-F238E27FC236}">
                <a16:creationId xmlns:a16="http://schemas.microsoft.com/office/drawing/2014/main" id="{6B1F5997-63D7-1773-E2BF-AEF273276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933" y="2367916"/>
            <a:ext cx="6366133" cy="279521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solidFill>
                  <a:srgbClr val="0070C0"/>
                </a:solidFill>
              </a:rPr>
              <a:t>SQL nâng cao</a:t>
            </a:r>
            <a:endParaRPr lang="en-US" sz="4000" dirty="0">
              <a:solidFill>
                <a:srgbClr val="0070C0"/>
              </a:solidFill>
            </a:endParaRPr>
          </a:p>
        </p:txBody>
      </p:sp>
      <p:sp>
        <p:nvSpPr>
          <p:cNvPr id="5" name="Rectangle 4"/>
          <p:cNvSpPr/>
          <p:nvPr/>
        </p:nvSpPr>
        <p:spPr>
          <a:xfrm>
            <a:off x="1438564" y="1424226"/>
            <a:ext cx="4188326" cy="369332"/>
          </a:xfrm>
          <a:prstGeom prst="rect">
            <a:avLst/>
          </a:prstGeom>
        </p:spPr>
        <p:txBody>
          <a:bodyPr wrap="none">
            <a:spAutoFit/>
          </a:bodyPr>
          <a:lstStyle/>
          <a:p>
            <a:r>
              <a:rPr lang="en-US"/>
              <a:t>https://viettuts.vn/sql/sub-query-trong-sql</a:t>
            </a:r>
          </a:p>
        </p:txBody>
      </p:sp>
    </p:spTree>
    <p:extLst>
      <p:ext uri="{BB962C8B-B14F-4D97-AF65-F5344CB8AC3E}">
        <p14:creationId xmlns:p14="http://schemas.microsoft.com/office/powerpoint/2010/main" val="4202761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7D1E5-0B6C-96AC-1EAD-64724FE9BF51}"/>
              </a:ext>
            </a:extLst>
          </p:cNvPr>
          <p:cNvSpPr>
            <a:spLocks noGrp="1"/>
          </p:cNvSpPr>
          <p:nvPr>
            <p:ph idx="1"/>
          </p:nvPr>
        </p:nvSpPr>
        <p:spPr/>
        <p:txBody>
          <a:bodyPr/>
          <a:lstStyle/>
          <a:p>
            <a:pPr marL="0" indent="0">
              <a:buNone/>
            </a:pPr>
            <a:r>
              <a:rPr lang="en-US" dirty="0">
                <a:latin typeface="+mj-lt"/>
              </a:rPr>
              <a:t>Ý </a:t>
            </a:r>
            <a:r>
              <a:rPr lang="en-US" dirty="0" err="1">
                <a:latin typeface="+mj-lt"/>
              </a:rPr>
              <a:t>nghĩa</a:t>
            </a:r>
            <a:r>
              <a:rPr lang="en-US" dirty="0">
                <a:latin typeface="+mj-lt"/>
              </a:rPr>
              <a:t>: Sub-query </a:t>
            </a:r>
            <a:r>
              <a:rPr lang="en-US" dirty="0" err="1">
                <a:latin typeface="+mj-lt"/>
              </a:rPr>
              <a:t>trong</a:t>
            </a:r>
            <a:r>
              <a:rPr lang="en-US" dirty="0">
                <a:latin typeface="+mj-lt"/>
              </a:rPr>
              <a:t> </a:t>
            </a:r>
            <a:r>
              <a:rPr lang="en-US" dirty="0" err="1">
                <a:latin typeface="+mj-lt"/>
              </a:rPr>
              <a:t>mệnh</a:t>
            </a:r>
            <a:r>
              <a:rPr lang="en-US" dirty="0">
                <a:latin typeface="+mj-lt"/>
              </a:rPr>
              <a:t> </a:t>
            </a:r>
            <a:r>
              <a:rPr lang="en-US" dirty="0" err="1">
                <a:latin typeface="+mj-lt"/>
              </a:rPr>
              <a:t>đề</a:t>
            </a:r>
            <a:r>
              <a:rPr lang="en-US" dirty="0">
                <a:latin typeface="+mj-lt"/>
              </a:rPr>
              <a:t> From </a:t>
            </a:r>
            <a:r>
              <a:rPr lang="en-US" dirty="0" err="1">
                <a:latin typeface="+mj-lt"/>
              </a:rPr>
              <a:t>nó</a:t>
            </a:r>
            <a:r>
              <a:rPr lang="en-US" dirty="0">
                <a:latin typeface="+mj-lt"/>
              </a:rPr>
              <a:t> </a:t>
            </a:r>
            <a:r>
              <a:rPr lang="en-US" dirty="0" err="1">
                <a:latin typeface="+mj-lt"/>
              </a:rPr>
              <a:t>hoạt</a:t>
            </a:r>
            <a:r>
              <a:rPr lang="en-US" dirty="0">
                <a:latin typeface="+mj-lt"/>
              </a:rPr>
              <a:t> </a:t>
            </a:r>
            <a:r>
              <a:rPr lang="en-US" dirty="0" err="1">
                <a:latin typeface="+mj-lt"/>
              </a:rPr>
              <a:t>động</a:t>
            </a:r>
            <a:r>
              <a:rPr lang="en-US" dirty="0">
                <a:latin typeface="+mj-lt"/>
              </a:rPr>
              <a:t> </a:t>
            </a:r>
            <a:r>
              <a:rPr lang="en-US" dirty="0" err="1">
                <a:latin typeface="+mj-lt"/>
              </a:rPr>
              <a:t>giống</a:t>
            </a:r>
            <a:r>
              <a:rPr lang="en-US" dirty="0">
                <a:latin typeface="+mj-lt"/>
              </a:rPr>
              <a:t> </a:t>
            </a:r>
            <a:r>
              <a:rPr lang="en-US" dirty="0" err="1">
                <a:latin typeface="+mj-lt"/>
              </a:rPr>
              <a:t>như</a:t>
            </a:r>
            <a:r>
              <a:rPr lang="en-US" dirty="0">
                <a:latin typeface="+mj-lt"/>
              </a:rPr>
              <a:t> 1 </a:t>
            </a:r>
            <a:r>
              <a:rPr lang="en-US" dirty="0" err="1">
                <a:latin typeface="+mj-lt"/>
              </a:rPr>
              <a:t>bảng</a:t>
            </a:r>
            <a:endParaRPr lang="en-US" dirty="0">
              <a:latin typeface="+mj-lt"/>
            </a:endParaRPr>
          </a:p>
          <a:p>
            <a:pPr marL="0" indent="0">
              <a:buNone/>
            </a:pPr>
            <a:r>
              <a:rPr lang="en-US" dirty="0">
                <a:latin typeface="+mj-lt"/>
              </a:rPr>
              <a:t>SELECT *FROM film, (SELECT AVG(length) AS </a:t>
            </a:r>
            <a:r>
              <a:rPr lang="en-US" dirty="0" err="1">
                <a:latin typeface="+mj-lt"/>
              </a:rPr>
              <a:t>avg_length</a:t>
            </a:r>
            <a:r>
              <a:rPr lang="en-US" dirty="0">
                <a:latin typeface="+mj-lt"/>
              </a:rPr>
              <a:t> FROM film) </a:t>
            </a:r>
            <a:r>
              <a:rPr lang="en-US" dirty="0" err="1">
                <a:latin typeface="+mj-lt"/>
              </a:rPr>
              <a:t>sub_table</a:t>
            </a:r>
            <a:endParaRPr lang="en-US" dirty="0">
              <a:latin typeface="+mj-lt"/>
            </a:endParaRPr>
          </a:p>
          <a:p>
            <a:pPr marL="0" indent="0">
              <a:buNone/>
            </a:pPr>
            <a:r>
              <a:rPr lang="en-US" dirty="0">
                <a:latin typeface="+mj-lt"/>
              </a:rPr>
              <a:t>WHERE </a:t>
            </a:r>
            <a:r>
              <a:rPr lang="en-US" dirty="0" err="1">
                <a:latin typeface="+mj-lt"/>
              </a:rPr>
              <a:t>film.length</a:t>
            </a:r>
            <a:r>
              <a:rPr lang="en-US" dirty="0">
                <a:latin typeface="+mj-lt"/>
              </a:rPr>
              <a:t> &gt; </a:t>
            </a:r>
            <a:r>
              <a:rPr lang="en-US" dirty="0" err="1">
                <a:latin typeface="+mj-lt"/>
              </a:rPr>
              <a:t>sub_table.avg_length</a:t>
            </a:r>
            <a:endParaRPr lang="en-US" dirty="0">
              <a:latin typeface="+mj-lt"/>
            </a:endParaRPr>
          </a:p>
        </p:txBody>
      </p:sp>
      <p:sp>
        <p:nvSpPr>
          <p:cNvPr id="5"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smtClean="0">
                <a:solidFill>
                  <a:srgbClr val="0070C0"/>
                </a:solidFill>
              </a:rPr>
              <a:t>Sub Query</a:t>
            </a:r>
            <a:endParaRPr lang="en-US" sz="4000" dirty="0">
              <a:solidFill>
                <a:srgbClr val="0070C0"/>
              </a:solidFill>
            </a:endParaRPr>
          </a:p>
        </p:txBody>
      </p:sp>
    </p:spTree>
    <p:extLst>
      <p:ext uri="{BB962C8B-B14F-4D97-AF65-F5344CB8AC3E}">
        <p14:creationId xmlns:p14="http://schemas.microsoft.com/office/powerpoint/2010/main" val="2050596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90C2D6-1FF2-9AA9-D204-1A9988AD5649}"/>
              </a:ext>
            </a:extLst>
          </p:cNvPr>
          <p:cNvSpPr>
            <a:spLocks noGrp="1"/>
          </p:cNvSpPr>
          <p:nvPr>
            <p:ph idx="1"/>
          </p:nvPr>
        </p:nvSpPr>
        <p:spPr/>
        <p:txBody>
          <a:bodyPr/>
          <a:lstStyle/>
          <a:p>
            <a:pPr marL="0" indent="0">
              <a:buNone/>
            </a:pPr>
            <a:r>
              <a:rPr lang="en-US" dirty="0" err="1">
                <a:latin typeface="+mj-lt"/>
              </a:rPr>
              <a:t>Hiển</a:t>
            </a:r>
            <a:r>
              <a:rPr lang="en-US" dirty="0">
                <a:latin typeface="+mj-lt"/>
              </a:rPr>
              <a:t> </a:t>
            </a:r>
            <a:r>
              <a:rPr lang="en-US" dirty="0" err="1">
                <a:latin typeface="+mj-lt"/>
              </a:rPr>
              <a:t>thị</a:t>
            </a:r>
            <a:r>
              <a:rPr lang="en-US" dirty="0">
                <a:latin typeface="+mj-lt"/>
              </a:rPr>
              <a:t> </a:t>
            </a:r>
            <a:r>
              <a:rPr lang="en-US" dirty="0" err="1">
                <a:latin typeface="+mj-lt"/>
              </a:rPr>
              <a:t>thông</a:t>
            </a:r>
            <a:r>
              <a:rPr lang="en-US" dirty="0">
                <a:latin typeface="+mj-lt"/>
              </a:rPr>
              <a:t> tin </a:t>
            </a:r>
            <a:r>
              <a:rPr lang="en-US" dirty="0" err="1">
                <a:latin typeface="+mj-lt"/>
              </a:rPr>
              <a:t>về</a:t>
            </a:r>
            <a:r>
              <a:rPr lang="en-US" dirty="0">
                <a:latin typeface="+mj-lt"/>
              </a:rPr>
              <a:t> </a:t>
            </a:r>
            <a:r>
              <a:rPr lang="en-US" dirty="0" err="1">
                <a:latin typeface="+mj-lt"/>
              </a:rPr>
              <a:t>tên</a:t>
            </a:r>
            <a:r>
              <a:rPr lang="en-US" dirty="0">
                <a:latin typeface="+mj-lt"/>
              </a:rPr>
              <a:t> </a:t>
            </a:r>
            <a:r>
              <a:rPr lang="en-US" dirty="0" err="1">
                <a:latin typeface="+mj-lt"/>
              </a:rPr>
              <a:t>trang</a:t>
            </a:r>
            <a:r>
              <a:rPr lang="en-US" dirty="0">
                <a:latin typeface="+mj-lt"/>
              </a:rPr>
              <a:t> </a:t>
            </a:r>
            <a:r>
              <a:rPr lang="en-US" dirty="0" err="1">
                <a:latin typeface="+mj-lt"/>
              </a:rPr>
              <a:t>phục</a:t>
            </a:r>
            <a:endParaRPr lang="en-US" dirty="0">
              <a:latin typeface="+mj-lt"/>
            </a:endParaRPr>
          </a:p>
          <a:p>
            <a:pPr marL="0" indent="0">
              <a:buNone/>
            </a:pPr>
            <a:r>
              <a:rPr lang="en-US" dirty="0" err="1">
                <a:latin typeface="+mj-lt"/>
              </a:rPr>
              <a:t>Có</a:t>
            </a:r>
            <a:r>
              <a:rPr lang="en-US" dirty="0">
                <a:latin typeface="+mj-lt"/>
              </a:rPr>
              <a:t> </a:t>
            </a:r>
            <a:r>
              <a:rPr lang="en-US" dirty="0" err="1">
                <a:latin typeface="+mj-lt"/>
              </a:rPr>
              <a:t>giá</a:t>
            </a:r>
            <a:r>
              <a:rPr lang="en-US" dirty="0">
                <a:latin typeface="+mj-lt"/>
              </a:rPr>
              <a:t> &gt; </a:t>
            </a:r>
            <a:r>
              <a:rPr lang="en-US" dirty="0" err="1">
                <a:latin typeface="+mj-lt"/>
              </a:rPr>
              <a:t>giá</a:t>
            </a:r>
            <a:r>
              <a:rPr lang="en-US" dirty="0">
                <a:latin typeface="+mj-lt"/>
              </a:rPr>
              <a:t> </a:t>
            </a:r>
            <a:r>
              <a:rPr lang="en-US" dirty="0" err="1">
                <a:latin typeface="+mj-lt"/>
              </a:rPr>
              <a:t>trung</a:t>
            </a:r>
            <a:r>
              <a:rPr lang="en-US" dirty="0">
                <a:latin typeface="+mj-lt"/>
              </a:rPr>
              <a:t> </a:t>
            </a:r>
            <a:r>
              <a:rPr lang="en-US" dirty="0" err="1">
                <a:latin typeface="+mj-lt"/>
              </a:rPr>
              <a:t>bình</a:t>
            </a:r>
            <a:r>
              <a:rPr lang="en-US" dirty="0">
                <a:latin typeface="+mj-lt"/>
              </a:rPr>
              <a:t> </a:t>
            </a:r>
            <a:r>
              <a:rPr lang="en-US" dirty="0" err="1">
                <a:latin typeface="+mj-lt"/>
              </a:rPr>
              <a:t>của</a:t>
            </a:r>
            <a:r>
              <a:rPr lang="en-US" dirty="0">
                <a:latin typeface="+mj-lt"/>
              </a:rPr>
              <a:t> </a:t>
            </a:r>
            <a:r>
              <a:rPr lang="en-US" dirty="0" err="1">
                <a:latin typeface="+mj-lt"/>
              </a:rPr>
              <a:t>các</a:t>
            </a:r>
            <a:r>
              <a:rPr lang="en-US" dirty="0">
                <a:latin typeface="+mj-lt"/>
              </a:rPr>
              <a:t> </a:t>
            </a:r>
            <a:r>
              <a:rPr lang="en-US" dirty="0" err="1">
                <a:latin typeface="+mj-lt"/>
              </a:rPr>
              <a:t>trang</a:t>
            </a:r>
            <a:r>
              <a:rPr lang="en-US" dirty="0">
                <a:latin typeface="+mj-lt"/>
              </a:rPr>
              <a:t> </a:t>
            </a:r>
            <a:r>
              <a:rPr lang="en-US" dirty="0" err="1">
                <a:latin typeface="+mj-lt"/>
              </a:rPr>
              <a:t>phục</a:t>
            </a:r>
            <a:r>
              <a:rPr lang="en-US" dirty="0">
                <a:latin typeface="+mj-lt"/>
              </a:rPr>
              <a:t> </a:t>
            </a:r>
          </a:p>
          <a:p>
            <a:pPr marL="0" indent="0">
              <a:buNone/>
            </a:pPr>
            <a:r>
              <a:rPr lang="en-US" dirty="0">
                <a:latin typeface="+mj-lt"/>
              </a:rPr>
              <a:t>Note: </a:t>
            </a:r>
            <a:r>
              <a:rPr lang="en-US" dirty="0" err="1">
                <a:latin typeface="+mj-lt"/>
              </a:rPr>
              <a:t>Sử</a:t>
            </a:r>
            <a:r>
              <a:rPr lang="en-US" dirty="0">
                <a:latin typeface="+mj-lt"/>
              </a:rPr>
              <a:t> </a:t>
            </a:r>
            <a:r>
              <a:rPr lang="en-US" dirty="0" err="1">
                <a:latin typeface="+mj-lt"/>
              </a:rPr>
              <a:t>dụng</a:t>
            </a:r>
            <a:r>
              <a:rPr lang="en-US" dirty="0">
                <a:latin typeface="+mj-lt"/>
              </a:rPr>
              <a:t> sub-query ở </a:t>
            </a:r>
            <a:r>
              <a:rPr lang="en-US" dirty="0" err="1">
                <a:latin typeface="+mj-lt"/>
              </a:rPr>
              <a:t>mệnh</a:t>
            </a:r>
            <a:r>
              <a:rPr lang="en-US" dirty="0">
                <a:latin typeface="+mj-lt"/>
              </a:rPr>
              <a:t> </a:t>
            </a:r>
            <a:r>
              <a:rPr lang="en-US" dirty="0" err="1">
                <a:latin typeface="+mj-lt"/>
              </a:rPr>
              <a:t>đề</a:t>
            </a:r>
            <a:r>
              <a:rPr lang="en-US" dirty="0">
                <a:latin typeface="+mj-lt"/>
              </a:rPr>
              <a:t> From </a:t>
            </a:r>
            <a:r>
              <a:rPr lang="en-US" dirty="0" err="1">
                <a:latin typeface="+mj-lt"/>
              </a:rPr>
              <a:t>để</a:t>
            </a:r>
            <a:r>
              <a:rPr lang="en-US" dirty="0">
                <a:latin typeface="+mj-lt"/>
              </a:rPr>
              <a:t> </a:t>
            </a:r>
            <a:r>
              <a:rPr lang="en-US" dirty="0" err="1">
                <a:latin typeface="+mj-lt"/>
              </a:rPr>
              <a:t>truy</a:t>
            </a:r>
            <a:r>
              <a:rPr lang="en-US" dirty="0">
                <a:latin typeface="+mj-lt"/>
              </a:rPr>
              <a:t> </a:t>
            </a:r>
            <a:r>
              <a:rPr lang="en-US" dirty="0" err="1">
                <a:latin typeface="+mj-lt"/>
              </a:rPr>
              <a:t>vấn</a:t>
            </a:r>
            <a:endParaRPr lang="en-US" dirty="0">
              <a:latin typeface="+mj-lt"/>
            </a:endParaRPr>
          </a:p>
        </p:txBody>
      </p:sp>
      <p:sp>
        <p:nvSpPr>
          <p:cNvPr id="5"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smtClean="0">
                <a:solidFill>
                  <a:srgbClr val="0070C0"/>
                </a:solidFill>
              </a:rPr>
              <a:t>Sub Query</a:t>
            </a:r>
            <a:endParaRPr lang="en-US" sz="4000" dirty="0">
              <a:solidFill>
                <a:srgbClr val="0070C0"/>
              </a:solidFill>
            </a:endParaRPr>
          </a:p>
        </p:txBody>
      </p:sp>
    </p:spTree>
    <p:extLst>
      <p:ext uri="{BB962C8B-B14F-4D97-AF65-F5344CB8AC3E}">
        <p14:creationId xmlns:p14="http://schemas.microsoft.com/office/powerpoint/2010/main" val="1951669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709DB0-4B31-DFEF-51B4-D4FEEA2DDB7C}"/>
              </a:ext>
            </a:extLst>
          </p:cNvPr>
          <p:cNvSpPr>
            <a:spLocks noGrp="1"/>
          </p:cNvSpPr>
          <p:nvPr>
            <p:ph idx="1"/>
          </p:nvPr>
        </p:nvSpPr>
        <p:spPr/>
        <p:txBody>
          <a:bodyPr>
            <a:normAutofit/>
          </a:bodyPr>
          <a:lstStyle/>
          <a:p>
            <a:pPr marL="0" indent="0">
              <a:buNone/>
            </a:pPr>
            <a:r>
              <a:rPr lang="en-US" dirty="0">
                <a:latin typeface="+mj-lt"/>
              </a:rPr>
              <a:t>Ý </a:t>
            </a:r>
            <a:r>
              <a:rPr lang="en-US" dirty="0" err="1">
                <a:latin typeface="+mj-lt"/>
              </a:rPr>
              <a:t>nghĩa</a:t>
            </a:r>
            <a:r>
              <a:rPr lang="en-US" dirty="0">
                <a:latin typeface="+mj-lt"/>
              </a:rPr>
              <a:t>: </a:t>
            </a:r>
            <a:r>
              <a:rPr lang="en-US" dirty="0" err="1">
                <a:latin typeface="+mj-lt"/>
              </a:rPr>
              <a:t>Lệnh</a:t>
            </a:r>
            <a:r>
              <a:rPr lang="en-US" dirty="0">
                <a:latin typeface="+mj-lt"/>
              </a:rPr>
              <a:t> Sub query </a:t>
            </a:r>
            <a:r>
              <a:rPr lang="en-US" dirty="0" err="1">
                <a:latin typeface="+mj-lt"/>
              </a:rPr>
              <a:t>nó</a:t>
            </a:r>
            <a:r>
              <a:rPr lang="en-US" dirty="0">
                <a:latin typeface="+mj-lt"/>
              </a:rPr>
              <a:t> </a:t>
            </a:r>
            <a:r>
              <a:rPr lang="en-US" dirty="0" err="1">
                <a:latin typeface="+mj-lt"/>
              </a:rPr>
              <a:t>sẽ</a:t>
            </a:r>
            <a:r>
              <a:rPr lang="en-US" dirty="0">
                <a:latin typeface="+mj-lt"/>
              </a:rPr>
              <a:t> </a:t>
            </a:r>
            <a:r>
              <a:rPr lang="en-US" dirty="0" err="1">
                <a:latin typeface="+mj-lt"/>
              </a:rPr>
              <a:t>mang</a:t>
            </a:r>
            <a:r>
              <a:rPr lang="en-US" dirty="0">
                <a:latin typeface="+mj-lt"/>
              </a:rPr>
              <a:t> ý </a:t>
            </a:r>
            <a:r>
              <a:rPr lang="en-US" dirty="0" err="1">
                <a:latin typeface="+mj-lt"/>
              </a:rPr>
              <a:t>nghĩa</a:t>
            </a:r>
            <a:r>
              <a:rPr lang="en-US" dirty="0">
                <a:latin typeface="+mj-lt"/>
              </a:rPr>
              <a:t> </a:t>
            </a:r>
            <a:r>
              <a:rPr lang="en-US" dirty="0" err="1">
                <a:latin typeface="+mj-lt"/>
              </a:rPr>
              <a:t>như</a:t>
            </a:r>
            <a:r>
              <a:rPr lang="en-US" dirty="0">
                <a:latin typeface="+mj-lt"/>
              </a:rPr>
              <a:t> 1 </a:t>
            </a:r>
            <a:r>
              <a:rPr lang="en-US" dirty="0" err="1">
                <a:latin typeface="+mj-lt"/>
              </a:rPr>
              <a:t>cột</a:t>
            </a:r>
            <a:r>
              <a:rPr lang="en-US" dirty="0">
                <a:latin typeface="+mj-lt"/>
              </a:rPr>
              <a:t> </a:t>
            </a:r>
            <a:r>
              <a:rPr lang="en-US" dirty="0" err="1">
                <a:latin typeface="+mj-lt"/>
              </a:rPr>
              <a:t>trong</a:t>
            </a:r>
            <a:r>
              <a:rPr lang="en-US" dirty="0">
                <a:latin typeface="+mj-lt"/>
              </a:rPr>
              <a:t> </a:t>
            </a:r>
            <a:r>
              <a:rPr lang="en-US" dirty="0" err="1">
                <a:latin typeface="+mj-lt"/>
              </a:rPr>
              <a:t>bảng</a:t>
            </a:r>
            <a:endParaRPr lang="en-US" dirty="0">
              <a:latin typeface="+mj-lt"/>
            </a:endParaRPr>
          </a:p>
          <a:p>
            <a:pPr marL="0" indent="0">
              <a:buNone/>
            </a:pPr>
            <a:r>
              <a:rPr lang="en-US" dirty="0" err="1">
                <a:latin typeface="+mj-lt"/>
              </a:rPr>
              <a:t>Ví</a:t>
            </a:r>
            <a:r>
              <a:rPr lang="en-US" dirty="0">
                <a:latin typeface="+mj-lt"/>
              </a:rPr>
              <a:t> </a:t>
            </a:r>
            <a:r>
              <a:rPr lang="en-US" dirty="0" err="1">
                <a:latin typeface="+mj-lt"/>
              </a:rPr>
              <a:t>dụ</a:t>
            </a:r>
            <a:r>
              <a:rPr lang="en-US" dirty="0">
                <a:latin typeface="+mj-lt"/>
              </a:rPr>
              <a:t>:</a:t>
            </a:r>
          </a:p>
          <a:p>
            <a:pPr marL="0" indent="0">
              <a:buNone/>
            </a:pPr>
            <a:r>
              <a:rPr lang="en-US" dirty="0">
                <a:latin typeface="+mj-lt"/>
              </a:rPr>
              <a:t>SELECT </a:t>
            </a:r>
            <a:r>
              <a:rPr lang="en-US" dirty="0" err="1">
                <a:latin typeface="+mj-lt"/>
              </a:rPr>
              <a:t>film.film_id</a:t>
            </a:r>
            <a:r>
              <a:rPr lang="en-US" dirty="0">
                <a:latin typeface="+mj-lt"/>
              </a:rPr>
              <a:t>, </a:t>
            </a:r>
            <a:r>
              <a:rPr lang="en-US" dirty="0" err="1">
                <a:latin typeface="+mj-lt"/>
              </a:rPr>
              <a:t>film.title</a:t>
            </a:r>
            <a:r>
              <a:rPr lang="en-US" dirty="0">
                <a:latin typeface="+mj-lt"/>
              </a:rPr>
              <a:t>, </a:t>
            </a:r>
            <a:r>
              <a:rPr lang="en-US" dirty="0" err="1">
                <a:latin typeface="+mj-lt"/>
              </a:rPr>
              <a:t>film.length</a:t>
            </a:r>
            <a:r>
              <a:rPr lang="en-US" dirty="0">
                <a:latin typeface="+mj-lt"/>
              </a:rPr>
              <a:t>, (SELECT AVG(length) AS </a:t>
            </a:r>
            <a:r>
              <a:rPr lang="en-US" dirty="0" err="1">
                <a:latin typeface="+mj-lt"/>
              </a:rPr>
              <a:t>avg_length</a:t>
            </a:r>
            <a:r>
              <a:rPr lang="en-US" dirty="0">
                <a:latin typeface="+mj-lt"/>
              </a:rPr>
              <a:t> FROM film) AS </a:t>
            </a:r>
            <a:r>
              <a:rPr lang="en-US" dirty="0" err="1">
                <a:latin typeface="+mj-lt"/>
              </a:rPr>
              <a:t>avg_length</a:t>
            </a:r>
            <a:r>
              <a:rPr lang="en-US" dirty="0">
                <a:latin typeface="+mj-lt"/>
              </a:rPr>
              <a:t> </a:t>
            </a:r>
            <a:r>
              <a:rPr lang="en-US">
                <a:latin typeface="+mj-lt"/>
              </a:rPr>
              <a:t>FROM </a:t>
            </a:r>
            <a:r>
              <a:rPr lang="en-US" smtClean="0">
                <a:latin typeface="+mj-lt"/>
              </a:rPr>
              <a:t>film</a:t>
            </a:r>
            <a:endParaRPr lang="en-US" dirty="0">
              <a:latin typeface="+mj-lt"/>
            </a:endParaRPr>
          </a:p>
        </p:txBody>
      </p:sp>
      <p:sp>
        <p:nvSpPr>
          <p:cNvPr id="5"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smtClean="0">
                <a:solidFill>
                  <a:srgbClr val="0070C0"/>
                </a:solidFill>
              </a:rPr>
              <a:t>Sub Query</a:t>
            </a:r>
            <a:endParaRPr lang="en-US" sz="4000" dirty="0">
              <a:solidFill>
                <a:srgbClr val="0070C0"/>
              </a:solidFill>
            </a:endParaRPr>
          </a:p>
        </p:txBody>
      </p:sp>
    </p:spTree>
    <p:extLst>
      <p:ext uri="{BB962C8B-B14F-4D97-AF65-F5344CB8AC3E}">
        <p14:creationId xmlns:p14="http://schemas.microsoft.com/office/powerpoint/2010/main" val="3630926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6462C7-C340-2A9C-13F3-4EC28552D8CA}"/>
              </a:ext>
            </a:extLst>
          </p:cNvPr>
          <p:cNvSpPr>
            <a:spLocks noGrp="1"/>
          </p:cNvSpPr>
          <p:nvPr>
            <p:ph idx="1"/>
          </p:nvPr>
        </p:nvSpPr>
        <p:spPr>
          <a:noFill/>
        </p:spPr>
        <p:txBody>
          <a:bodyPr/>
          <a:lstStyle/>
          <a:p>
            <a:r>
              <a:rPr lang="en-US" dirty="0" err="1">
                <a:latin typeface="+mj-lt"/>
              </a:rPr>
              <a:t>Khái</a:t>
            </a:r>
            <a:r>
              <a:rPr lang="en-US" dirty="0">
                <a:latin typeface="+mj-lt"/>
              </a:rPr>
              <a:t> </a:t>
            </a:r>
            <a:r>
              <a:rPr lang="en-US" dirty="0" err="1">
                <a:latin typeface="+mj-lt"/>
              </a:rPr>
              <a:t>niệm</a:t>
            </a:r>
            <a:r>
              <a:rPr lang="en-US" dirty="0">
                <a:latin typeface="+mj-lt"/>
              </a:rPr>
              <a:t>: </a:t>
            </a:r>
            <a:r>
              <a:rPr lang="en-US" dirty="0" err="1">
                <a:latin typeface="+mj-lt"/>
              </a:rPr>
              <a:t>Nó</a:t>
            </a:r>
            <a:r>
              <a:rPr lang="en-US" dirty="0">
                <a:latin typeface="+mj-lt"/>
              </a:rPr>
              <a:t> </a:t>
            </a:r>
            <a:r>
              <a:rPr lang="en-US" dirty="0" err="1">
                <a:latin typeface="+mj-lt"/>
              </a:rPr>
              <a:t>hoạt</a:t>
            </a:r>
            <a:r>
              <a:rPr lang="en-US" dirty="0">
                <a:latin typeface="+mj-lt"/>
              </a:rPr>
              <a:t> </a:t>
            </a:r>
            <a:r>
              <a:rPr lang="en-US" dirty="0" err="1">
                <a:latin typeface="+mj-lt"/>
              </a:rPr>
              <a:t>động</a:t>
            </a:r>
            <a:r>
              <a:rPr lang="en-US" dirty="0">
                <a:latin typeface="+mj-lt"/>
              </a:rPr>
              <a:t> </a:t>
            </a:r>
            <a:r>
              <a:rPr lang="en-US" dirty="0" err="1">
                <a:latin typeface="+mj-lt"/>
              </a:rPr>
              <a:t>như</a:t>
            </a:r>
            <a:r>
              <a:rPr lang="en-US" dirty="0">
                <a:latin typeface="+mj-lt"/>
              </a:rPr>
              <a:t> </a:t>
            </a:r>
            <a:r>
              <a:rPr lang="en-US" dirty="0" err="1">
                <a:latin typeface="+mj-lt"/>
              </a:rPr>
              <a:t>một</a:t>
            </a:r>
            <a:r>
              <a:rPr lang="en-US" dirty="0">
                <a:latin typeface="+mj-lt"/>
              </a:rPr>
              <a:t> function </a:t>
            </a:r>
            <a:r>
              <a:rPr lang="en-US" dirty="0" err="1">
                <a:latin typeface="+mj-lt"/>
              </a:rPr>
              <a:t>trong</a:t>
            </a:r>
            <a:r>
              <a:rPr lang="en-US" dirty="0">
                <a:latin typeface="+mj-lt"/>
              </a:rPr>
              <a:t> </a:t>
            </a:r>
            <a:r>
              <a:rPr lang="en-US" dirty="0" err="1">
                <a:latin typeface="+mj-lt"/>
              </a:rPr>
              <a:t>các</a:t>
            </a:r>
            <a:r>
              <a:rPr lang="en-US" dirty="0">
                <a:latin typeface="+mj-lt"/>
              </a:rPr>
              <a:t> </a:t>
            </a:r>
            <a:r>
              <a:rPr lang="en-US" dirty="0" err="1">
                <a:latin typeface="+mj-lt"/>
              </a:rPr>
              <a:t>ngôn</a:t>
            </a:r>
            <a:r>
              <a:rPr lang="en-US" dirty="0">
                <a:latin typeface="+mj-lt"/>
              </a:rPr>
              <a:t> </a:t>
            </a:r>
            <a:r>
              <a:rPr lang="en-US" dirty="0" err="1">
                <a:latin typeface="+mj-lt"/>
              </a:rPr>
              <a:t>ngữ</a:t>
            </a:r>
            <a:r>
              <a:rPr lang="en-US" dirty="0">
                <a:latin typeface="+mj-lt"/>
              </a:rPr>
              <a:t> </a:t>
            </a:r>
            <a:r>
              <a:rPr lang="en-US" dirty="0" err="1">
                <a:latin typeface="+mj-lt"/>
              </a:rPr>
              <a:t>lập</a:t>
            </a:r>
            <a:r>
              <a:rPr lang="en-US" dirty="0">
                <a:latin typeface="+mj-lt"/>
              </a:rPr>
              <a:t> </a:t>
            </a:r>
            <a:r>
              <a:rPr lang="en-US" dirty="0" err="1">
                <a:latin typeface="+mj-lt"/>
              </a:rPr>
              <a:t>trình</a:t>
            </a:r>
            <a:r>
              <a:rPr lang="en-US" dirty="0">
                <a:latin typeface="+mj-lt"/>
              </a:rPr>
              <a:t>, </a:t>
            </a:r>
            <a:r>
              <a:rPr lang="en-US" dirty="0" err="1">
                <a:latin typeface="+mj-lt"/>
              </a:rPr>
              <a:t>nhận</a:t>
            </a:r>
            <a:r>
              <a:rPr lang="en-US" dirty="0">
                <a:latin typeface="+mj-lt"/>
              </a:rPr>
              <a:t> </a:t>
            </a:r>
            <a:r>
              <a:rPr lang="en-US" dirty="0" err="1">
                <a:latin typeface="+mj-lt"/>
              </a:rPr>
              <a:t>các</a:t>
            </a:r>
            <a:r>
              <a:rPr lang="en-US" dirty="0">
                <a:latin typeface="+mj-lt"/>
              </a:rPr>
              <a:t> input, </a:t>
            </a:r>
            <a:r>
              <a:rPr lang="en-US" dirty="0" err="1">
                <a:latin typeface="+mj-lt"/>
              </a:rPr>
              <a:t>xử</a:t>
            </a:r>
            <a:r>
              <a:rPr lang="en-US" dirty="0">
                <a:latin typeface="+mj-lt"/>
              </a:rPr>
              <a:t> </a:t>
            </a:r>
            <a:r>
              <a:rPr lang="en-US" dirty="0" err="1">
                <a:latin typeface="+mj-lt"/>
              </a:rPr>
              <a:t>lý</a:t>
            </a:r>
            <a:r>
              <a:rPr lang="en-US" dirty="0">
                <a:latin typeface="+mj-lt"/>
              </a:rPr>
              <a:t> logic </a:t>
            </a:r>
            <a:r>
              <a:rPr lang="en-US" dirty="0" err="1">
                <a:latin typeface="+mj-lt"/>
              </a:rPr>
              <a:t>và</a:t>
            </a:r>
            <a:r>
              <a:rPr lang="en-US" dirty="0">
                <a:latin typeface="+mj-lt"/>
              </a:rPr>
              <a:t> </a:t>
            </a:r>
            <a:r>
              <a:rPr lang="en-US" dirty="0" err="1">
                <a:latin typeface="+mj-lt"/>
              </a:rPr>
              <a:t>có</a:t>
            </a:r>
            <a:r>
              <a:rPr lang="en-US" dirty="0">
                <a:latin typeface="+mj-lt"/>
              </a:rPr>
              <a:t> </a:t>
            </a:r>
            <a:r>
              <a:rPr lang="en-US" dirty="0" err="1">
                <a:latin typeface="+mj-lt"/>
              </a:rPr>
              <a:t>thể</a:t>
            </a:r>
            <a:r>
              <a:rPr lang="en-US" dirty="0">
                <a:latin typeface="+mj-lt"/>
              </a:rPr>
              <a:t> </a:t>
            </a:r>
            <a:r>
              <a:rPr lang="en-US" dirty="0" err="1">
                <a:latin typeface="+mj-lt"/>
              </a:rPr>
              <a:t>tái</a:t>
            </a:r>
            <a:r>
              <a:rPr lang="en-US" dirty="0">
                <a:latin typeface="+mj-lt"/>
              </a:rPr>
              <a:t> </a:t>
            </a:r>
            <a:r>
              <a:rPr lang="en-US" dirty="0" err="1">
                <a:latin typeface="+mj-lt"/>
              </a:rPr>
              <a:t>sử</a:t>
            </a:r>
            <a:r>
              <a:rPr lang="en-US" dirty="0">
                <a:latin typeface="+mj-lt"/>
              </a:rPr>
              <a:t> </a:t>
            </a:r>
            <a:r>
              <a:rPr lang="en-US" dirty="0" err="1">
                <a:latin typeface="+mj-lt"/>
              </a:rPr>
              <a:t>dụng</a:t>
            </a:r>
            <a:endParaRPr lang="en-US" dirty="0">
              <a:latin typeface="+mj-lt"/>
            </a:endParaRPr>
          </a:p>
          <a:p>
            <a:r>
              <a:rPr lang="en-US" dirty="0" err="1">
                <a:latin typeface="+mj-lt"/>
              </a:rPr>
              <a:t>Bản</a:t>
            </a:r>
            <a:r>
              <a:rPr lang="en-US" dirty="0">
                <a:latin typeface="+mj-lt"/>
              </a:rPr>
              <a:t> </a:t>
            </a:r>
            <a:r>
              <a:rPr lang="en-US" dirty="0" err="1">
                <a:latin typeface="+mj-lt"/>
              </a:rPr>
              <a:t>chất</a:t>
            </a:r>
            <a:r>
              <a:rPr lang="en-US" dirty="0">
                <a:latin typeface="+mj-lt"/>
              </a:rPr>
              <a:t>: </a:t>
            </a:r>
            <a:r>
              <a:rPr lang="vi-VN" b="0" i="0" dirty="0">
                <a:solidFill>
                  <a:srgbClr val="000000"/>
                </a:solidFill>
                <a:effectLst/>
                <a:latin typeface="+mj-lt"/>
              </a:rPr>
              <a:t>là các câu truy vấn được biên dịch và lưu trữ sẵn trong bộ nhớ của hệ quản trị cơ sở dữ liệu, thay vì gửi câu truy vấn vào thời điểm muốn thực thi truy vấn thì </a:t>
            </a:r>
            <a:r>
              <a:rPr lang="en-US" b="0" i="0" dirty="0" err="1">
                <a:solidFill>
                  <a:srgbClr val="000000"/>
                </a:solidFill>
                <a:effectLst/>
                <a:latin typeface="+mj-lt"/>
              </a:rPr>
              <a:t>chỉ</a:t>
            </a:r>
            <a:r>
              <a:rPr lang="en-US" b="0" i="0" dirty="0">
                <a:solidFill>
                  <a:srgbClr val="000000"/>
                </a:solidFill>
                <a:effectLst/>
                <a:latin typeface="+mj-lt"/>
              </a:rPr>
              <a:t> </a:t>
            </a:r>
            <a:r>
              <a:rPr lang="en-US" b="0" i="0" dirty="0" err="1">
                <a:solidFill>
                  <a:srgbClr val="000000"/>
                </a:solidFill>
                <a:effectLst/>
                <a:latin typeface="+mj-lt"/>
              </a:rPr>
              <a:t>cần</a:t>
            </a:r>
            <a:r>
              <a:rPr lang="en-US" b="0" i="0" dirty="0">
                <a:solidFill>
                  <a:srgbClr val="000000"/>
                </a:solidFill>
                <a:effectLst/>
                <a:latin typeface="+mj-lt"/>
              </a:rPr>
              <a:t> call</a:t>
            </a:r>
            <a:r>
              <a:rPr lang="vi-VN" b="0" i="0" dirty="0">
                <a:solidFill>
                  <a:srgbClr val="000000"/>
                </a:solidFill>
                <a:effectLst/>
                <a:latin typeface="+mj-lt"/>
              </a:rPr>
              <a:t> Stored Procedure cần sử dụng</a:t>
            </a:r>
            <a:endParaRPr lang="en-US" b="0" i="0" dirty="0">
              <a:solidFill>
                <a:srgbClr val="000000"/>
              </a:solidFill>
              <a:effectLst/>
              <a:latin typeface="+mj-lt"/>
            </a:endParaRPr>
          </a:p>
          <a:p>
            <a:pPr marL="0" indent="0">
              <a:buNone/>
            </a:pPr>
            <a:r>
              <a:rPr lang="en-US" b="0" i="0" dirty="0">
                <a:solidFill>
                  <a:srgbClr val="000000"/>
                </a:solidFill>
                <a:effectLst/>
                <a:latin typeface="+mj-lt"/>
              </a:rPr>
              <a:t>-&gt; </a:t>
            </a:r>
            <a:r>
              <a:rPr lang="en-US" dirty="0">
                <a:solidFill>
                  <a:srgbClr val="000000"/>
                </a:solidFill>
                <a:latin typeface="+mj-lt"/>
              </a:rPr>
              <a:t>T</a:t>
            </a:r>
            <a:r>
              <a:rPr lang="vi-VN" b="0" i="0" dirty="0">
                <a:solidFill>
                  <a:srgbClr val="000000"/>
                </a:solidFill>
                <a:effectLst/>
                <a:latin typeface="+mj-lt"/>
              </a:rPr>
              <a:t>ruy vấn sẽ được thực thi ngay thay vì phải thông qua bước biên dịch.</a:t>
            </a:r>
            <a:endParaRPr lang="en-US" dirty="0">
              <a:latin typeface="+mj-lt"/>
            </a:endParaRPr>
          </a:p>
        </p:txBody>
      </p:sp>
      <p:sp>
        <p:nvSpPr>
          <p:cNvPr id="4"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solidFill>
                  <a:srgbClr val="0070C0"/>
                </a:solidFill>
              </a:rPr>
              <a:t>Store </a:t>
            </a:r>
            <a:r>
              <a:rPr lang="en-US" sz="4000" smtClean="0">
                <a:solidFill>
                  <a:srgbClr val="0070C0"/>
                </a:solidFill>
              </a:rPr>
              <a:t>Procedure</a:t>
            </a:r>
            <a:endParaRPr lang="en-US" sz="4000" dirty="0">
              <a:solidFill>
                <a:srgbClr val="0070C0"/>
              </a:solidFill>
            </a:endParaRPr>
          </a:p>
        </p:txBody>
      </p:sp>
    </p:spTree>
    <p:extLst>
      <p:ext uri="{BB962C8B-B14F-4D97-AF65-F5344CB8AC3E}">
        <p14:creationId xmlns:p14="http://schemas.microsoft.com/office/powerpoint/2010/main" val="2291683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B118-839C-6865-E101-6EFC9AF76E64}"/>
              </a:ext>
            </a:extLst>
          </p:cNvPr>
          <p:cNvSpPr>
            <a:spLocks noGrp="1"/>
          </p:cNvSpPr>
          <p:nvPr>
            <p:ph type="title"/>
          </p:nvPr>
        </p:nvSpPr>
        <p:spPr>
          <a:noFill/>
        </p:spPr>
        <p:txBody>
          <a:bodyPr/>
          <a:lstStyle/>
          <a:p>
            <a:r>
              <a:rPr lang="en-US" dirty="0"/>
              <a:t>Store Procedure – </a:t>
            </a:r>
            <a:r>
              <a:rPr lang="en-US" dirty="0" err="1"/>
              <a:t>Cách</a:t>
            </a:r>
            <a:r>
              <a:rPr lang="en-US" dirty="0"/>
              <a:t> </a:t>
            </a:r>
            <a:r>
              <a:rPr lang="en-US" dirty="0" err="1"/>
              <a:t>tạo</a:t>
            </a:r>
            <a:endParaRPr lang="en-US" dirty="0"/>
          </a:p>
        </p:txBody>
      </p:sp>
      <p:sp>
        <p:nvSpPr>
          <p:cNvPr id="3" name="Content Placeholder 2">
            <a:extLst>
              <a:ext uri="{FF2B5EF4-FFF2-40B4-BE49-F238E27FC236}">
                <a16:creationId xmlns:a16="http://schemas.microsoft.com/office/drawing/2014/main" id="{4DE55DAB-BF65-686F-32AC-1BACBBEE069A}"/>
              </a:ext>
            </a:extLst>
          </p:cNvPr>
          <p:cNvSpPr>
            <a:spLocks noGrp="1"/>
          </p:cNvSpPr>
          <p:nvPr>
            <p:ph idx="1"/>
          </p:nvPr>
        </p:nvSpPr>
        <p:spPr/>
        <p:txBody>
          <a:bodyPr>
            <a:normAutofit/>
          </a:bodyPr>
          <a:lstStyle/>
          <a:p>
            <a:pPr marL="0" indent="0">
              <a:buNone/>
            </a:pPr>
            <a:r>
              <a:rPr lang="en-US" dirty="0">
                <a:latin typeface="+mj-lt"/>
              </a:rPr>
              <a:t>DELIMITER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mj-lt"/>
              </a:rPr>
              <a:t>CREATE</a:t>
            </a:r>
            <a:r>
              <a:rPr kumimoji="0" lang="en-US" altLang="en-US" sz="2800" b="0" i="0" u="none" strike="noStrike" cap="none" normalizeH="0" baseline="0" dirty="0">
                <a:ln>
                  <a:noFill/>
                </a:ln>
                <a:solidFill>
                  <a:srgbClr val="414141"/>
                </a:solidFill>
                <a:effectLst/>
                <a:latin typeface="+mj-lt"/>
              </a:rPr>
              <a:t> </a:t>
            </a:r>
            <a:r>
              <a:rPr kumimoji="0" lang="en-US" altLang="en-US" sz="2800" b="0" i="0" u="none" strike="noStrike" cap="none" normalizeH="0" baseline="0" dirty="0">
                <a:ln>
                  <a:noFill/>
                </a:ln>
                <a:solidFill>
                  <a:srgbClr val="0000FF"/>
                </a:solidFill>
                <a:effectLst/>
                <a:latin typeface="+mj-lt"/>
              </a:rPr>
              <a:t>PROCEDURE</a:t>
            </a:r>
            <a:r>
              <a:rPr kumimoji="0" lang="en-US" altLang="en-US" sz="2800" b="0" i="0" u="none" strike="noStrike" cap="none" normalizeH="0" baseline="0" dirty="0">
                <a:ln>
                  <a:noFill/>
                </a:ln>
                <a:solidFill>
                  <a:srgbClr val="414141"/>
                </a:solidFill>
                <a:effectLst/>
                <a:latin typeface="+mj-lt"/>
              </a:rPr>
              <a:t> </a:t>
            </a:r>
            <a:r>
              <a:rPr kumimoji="0" lang="en-US" altLang="en-US" sz="2800" b="0" i="0" u="none" strike="noStrike" cap="none" normalizeH="0" baseline="0" dirty="0" err="1">
                <a:ln>
                  <a:noFill/>
                </a:ln>
                <a:solidFill>
                  <a:srgbClr val="000000"/>
                </a:solidFill>
                <a:effectLst/>
                <a:latin typeface="+mj-lt"/>
              </a:rPr>
              <a:t>name_procedure</a:t>
            </a:r>
            <a:r>
              <a:rPr kumimoji="0" lang="en-US" altLang="en-US" sz="2800" b="0" i="0" u="none" strike="noStrike" cap="none" normalizeH="0" baseline="0" dirty="0">
                <a:ln>
                  <a:noFill/>
                </a:ln>
                <a:solidFill>
                  <a:srgbClr val="000000"/>
                </a:solidFill>
                <a:effectLst/>
                <a:latin typeface="+mj-lt"/>
              </a:rPr>
              <a:t>()</a:t>
            </a: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mj-lt"/>
              </a:rPr>
              <a:t>BEGIN</a:t>
            </a: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mj-lt"/>
              </a:rPr>
              <a:t>   </a:t>
            </a:r>
            <a:r>
              <a:rPr kumimoji="0" lang="en-US" altLang="en-US" sz="2800" b="0" i="0" u="none" strike="noStrike" cap="none" normalizeH="0" baseline="0" dirty="0">
                <a:ln>
                  <a:noFill/>
                </a:ln>
                <a:solidFill>
                  <a:srgbClr val="000000"/>
                </a:solidFill>
                <a:effectLst/>
                <a:latin typeface="+mj-lt"/>
              </a:rPr>
              <a:t>/*Xu </a:t>
            </a:r>
            <a:r>
              <a:rPr kumimoji="0" lang="en-US" altLang="en-US" sz="2800" b="0" i="0" u="none" strike="noStrike" cap="none" normalizeH="0" baseline="0" dirty="0" err="1">
                <a:ln>
                  <a:noFill/>
                </a:ln>
                <a:solidFill>
                  <a:srgbClr val="000000"/>
                </a:solidFill>
                <a:effectLst/>
                <a:latin typeface="+mj-lt"/>
              </a:rPr>
              <a:t>ly</a:t>
            </a:r>
            <a:r>
              <a:rPr kumimoji="0" lang="en-US" altLang="en-US" sz="2800" b="0" i="0" u="none" strike="noStrike" cap="none" normalizeH="0" baseline="0" dirty="0">
                <a:ln>
                  <a:noFill/>
                </a:ln>
                <a:solidFill>
                  <a:srgbClr val="000000"/>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mj-lt"/>
              </a:rPr>
              <a:t>END</a:t>
            </a:r>
            <a:r>
              <a:rPr kumimoji="0" lang="en-US" altLang="en-US" sz="2800" b="0" i="0" u="none" strike="noStrike" cap="none" normalizeH="0" baseline="0" dirty="0">
                <a:ln>
                  <a:noFill/>
                </a:ln>
                <a:solidFill>
                  <a:srgbClr val="000000"/>
                </a:solidFill>
                <a:effectLst/>
                <a:latin typeface="+mj-lt"/>
              </a:rPr>
              <a:t> $$</a:t>
            </a: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mj-lt"/>
              </a:rPr>
              <a:t>DELIMITER </a:t>
            </a:r>
            <a:r>
              <a:rPr kumimoji="0" lang="en-US" altLang="en-US" sz="2800" b="0" i="0" u="none" strike="noStrike" cap="none" normalizeH="0" baseline="0" smtClean="0">
                <a:ln>
                  <a:noFill/>
                </a:ln>
                <a:solidFill>
                  <a:srgbClr val="000000"/>
                </a:solidFill>
                <a:effectLst/>
                <a:latin typeface="+mj-lt"/>
              </a:rPr>
              <a:t>;</a:t>
            </a:r>
            <a:endParaRPr kumimoji="0" lang="en-US" altLang="en-US" sz="2800" b="0" i="0" u="none" strike="noStrike" cap="none" normalizeH="0" baseline="0" dirty="0">
              <a:ln>
                <a:noFill/>
              </a:ln>
              <a:solidFill>
                <a:srgbClr val="000000"/>
              </a:solidFill>
              <a:effectLst/>
              <a:latin typeface="+mj-lt"/>
            </a:endParaRPr>
          </a:p>
        </p:txBody>
      </p:sp>
    </p:spTree>
    <p:extLst>
      <p:ext uri="{BB962C8B-B14F-4D97-AF65-F5344CB8AC3E}">
        <p14:creationId xmlns:p14="http://schemas.microsoft.com/office/powerpoint/2010/main" val="2340505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50511-6AC2-24C3-51F5-EE80E3EA09F7}"/>
              </a:ext>
            </a:extLst>
          </p:cNvPr>
          <p:cNvSpPr>
            <a:spLocks noGrp="1"/>
          </p:cNvSpPr>
          <p:nvPr>
            <p:ph idx="1"/>
          </p:nvPr>
        </p:nvSpPr>
        <p:spPr/>
        <p:txBody>
          <a:bodyPr/>
          <a:lstStyle/>
          <a:p>
            <a:r>
              <a:rPr lang="vi-VN" dirty="0">
                <a:latin typeface="Calibri Light" panose="020F0302020204030204" pitchFamily="34" charset="0"/>
                <a:cs typeface="Calibri Light" panose="020F0302020204030204" pitchFamily="34" charset="0"/>
              </a:rPr>
              <a:t>Khi viết các lệnh SQL, thường kết thúc bằng dấu chấm phẩy </a:t>
            </a:r>
            <a:endParaRPr lang="en-US" dirty="0">
              <a:latin typeface="Calibri Light" panose="020F0302020204030204" pitchFamily="34" charset="0"/>
              <a:cs typeface="Calibri Light" panose="020F0302020204030204" pitchFamily="34" charset="0"/>
            </a:endParaRPr>
          </a:p>
          <a:p>
            <a:pPr marL="0" indent="0">
              <a:buNone/>
            </a:pPr>
            <a:r>
              <a:rPr lang="en-US" dirty="0">
                <a:latin typeface="Calibri Light" panose="020F0302020204030204" pitchFamily="34" charset="0"/>
                <a:cs typeface="Calibri Light" panose="020F0302020204030204" pitchFamily="34" charset="0"/>
              </a:rPr>
              <a:t>“</a:t>
            </a:r>
            <a:r>
              <a:rPr lang="vi-VN" dirty="0">
                <a:latin typeface="Calibri Light" panose="020F0302020204030204" pitchFamily="34" charset="0"/>
                <a:cs typeface="Calibri Light" panose="020F0302020204030204" pitchFamily="34" charset="0"/>
              </a:rPr>
              <a:t>;</a:t>
            </a:r>
            <a:r>
              <a:rPr lang="en-US" dirty="0">
                <a:latin typeface="Calibri Light" panose="020F0302020204030204" pitchFamily="34" charset="0"/>
                <a:cs typeface="Calibri Light" panose="020F0302020204030204" pitchFamily="34" charset="0"/>
              </a:rPr>
              <a:t>” -&gt; </a:t>
            </a:r>
            <a:r>
              <a:rPr lang="vi-VN" dirty="0">
                <a:latin typeface="Calibri Light" panose="020F0302020204030204" pitchFamily="34" charset="0"/>
                <a:cs typeface="Calibri Light" panose="020F0302020204030204" pitchFamily="34" charset="0"/>
              </a:rPr>
              <a:t>DELIMITER mặc định ban đầu</a:t>
            </a:r>
            <a:endParaRPr lang="en-US" dirty="0">
              <a:latin typeface="Calibri Light" panose="020F0302020204030204" pitchFamily="34" charset="0"/>
              <a:cs typeface="Calibri Light" panose="020F0302020204030204" pitchFamily="34" charset="0"/>
            </a:endParaRPr>
          </a:p>
          <a:p>
            <a:pPr marL="0" indent="0">
              <a:buNone/>
            </a:pPr>
            <a:r>
              <a:rPr lang="en-US" dirty="0">
                <a:latin typeface="Calibri Light" panose="020F0302020204030204" pitchFamily="34" charset="0"/>
                <a:cs typeface="Calibri Light" panose="020F0302020204030204" pitchFamily="34" charset="0"/>
              </a:rPr>
              <a:t>Delimiter $$: </a:t>
            </a:r>
            <a:r>
              <a:rPr lang="en-US" dirty="0" err="1">
                <a:latin typeface="Calibri Light" panose="020F0302020204030204" pitchFamily="34" charset="0"/>
                <a:cs typeface="Calibri Light" panose="020F0302020204030204" pitchFamily="34" charset="0"/>
              </a:rPr>
              <a:t>đổi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dấu</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ngăn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cách</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từ</a:t>
            </a:r>
            <a:r>
              <a:rPr lang="en-US" dirty="0">
                <a:latin typeface="Calibri Light" panose="020F0302020204030204" pitchFamily="34" charset="0"/>
                <a:cs typeface="Calibri Light" panose="020F0302020204030204" pitchFamily="34" charset="0"/>
              </a:rPr>
              <a:t> “ ; “ </a:t>
            </a:r>
            <a:r>
              <a:rPr lang="en-US" dirty="0" err="1">
                <a:latin typeface="Calibri Light" panose="020F0302020204030204" pitchFamily="34" charset="0"/>
                <a:cs typeface="Calibri Light" panose="020F0302020204030204" pitchFamily="34" charset="0"/>
              </a:rPr>
              <a:t>thành</a:t>
            </a:r>
            <a:r>
              <a:rPr lang="en-US" dirty="0">
                <a:latin typeface="Calibri Light" panose="020F0302020204030204" pitchFamily="34" charset="0"/>
                <a:cs typeface="Calibri Light" panose="020F0302020204030204" pitchFamily="34" charset="0"/>
              </a:rPr>
              <a:t> $$</a:t>
            </a:r>
          </a:p>
          <a:p>
            <a:r>
              <a:rPr lang="en-US" dirty="0" err="1">
                <a:latin typeface="Calibri Light" panose="020F0302020204030204" pitchFamily="34" charset="0"/>
                <a:cs typeface="Calibri Light" panose="020F0302020204030204" pitchFamily="34" charset="0"/>
              </a:rPr>
              <a:t>Mục</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đích</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chú</a:t>
            </a:r>
            <a:r>
              <a:rPr lang="en-US" dirty="0">
                <a:latin typeface="Calibri Light" panose="020F0302020204030204" pitchFamily="34" charset="0"/>
                <a:cs typeface="Calibri Light" panose="020F0302020204030204" pitchFamily="34" charset="0"/>
              </a:rPr>
              <a:t> ý </a:t>
            </a:r>
            <a:r>
              <a:rPr lang="en-US" dirty="0" err="1">
                <a:latin typeface="Calibri Light" panose="020F0302020204030204" pitchFamily="34" charset="0"/>
                <a:cs typeface="Calibri Light" panose="020F0302020204030204" pitchFamily="34" charset="0"/>
              </a:rPr>
              <a:t>nghe</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giảng</a:t>
            </a:r>
            <a:r>
              <a:rPr lang="en-US" dirty="0">
                <a:latin typeface="Calibri Light" panose="020F0302020204030204" pitchFamily="34" charset="0"/>
                <a:cs typeface="Calibri Light" panose="020F0302020204030204" pitchFamily="34" charset="0"/>
              </a:rPr>
              <a:t> </a:t>
            </a:r>
            <a:r>
              <a:rPr lang="en-US" err="1">
                <a:latin typeface="Calibri Light" panose="020F0302020204030204" pitchFamily="34" charset="0"/>
                <a:cs typeface="Calibri Light" panose="020F0302020204030204" pitchFamily="34" charset="0"/>
              </a:rPr>
              <a:t>nha</a:t>
            </a:r>
            <a:r>
              <a:rPr lang="en-US">
                <a:latin typeface="Calibri Light" panose="020F0302020204030204" pitchFamily="34" charset="0"/>
                <a:cs typeface="Calibri Light" panose="020F0302020204030204" pitchFamily="34" charset="0"/>
              </a:rPr>
              <a:t> </a:t>
            </a:r>
            <a:r>
              <a:rPr lang="en-US" smtClean="0">
                <a:latin typeface="Calibri Light" panose="020F0302020204030204" pitchFamily="34" charset="0"/>
                <a:cs typeface="Calibri Light" panose="020F0302020204030204" pitchFamily="34" charset="0"/>
              </a:rPr>
              <a:t>=]]</a:t>
            </a:r>
            <a:endParaRPr lang="en-US" dirty="0">
              <a:latin typeface="Calibri Light" panose="020F0302020204030204" pitchFamily="34" charset="0"/>
              <a:cs typeface="Calibri Light" panose="020F0302020204030204" pitchFamily="34" charset="0"/>
            </a:endParaRPr>
          </a:p>
        </p:txBody>
      </p:sp>
      <p:sp>
        <p:nvSpPr>
          <p:cNvPr id="4"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solidFill>
                  <a:srgbClr val="0070C0"/>
                </a:solidFill>
              </a:rPr>
              <a:t>Delimiter</a:t>
            </a:r>
            <a:endParaRPr lang="en-US" sz="4000" dirty="0">
              <a:solidFill>
                <a:srgbClr val="0070C0"/>
              </a:solidFill>
            </a:endParaRPr>
          </a:p>
        </p:txBody>
      </p:sp>
    </p:spTree>
    <p:extLst>
      <p:ext uri="{BB962C8B-B14F-4D97-AF65-F5344CB8AC3E}">
        <p14:creationId xmlns:p14="http://schemas.microsoft.com/office/powerpoint/2010/main" val="1298559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4C759E5-29E5-E497-5B6B-53D20C1B5682}"/>
              </a:ext>
            </a:extLst>
          </p:cNvPr>
          <p:cNvGraphicFramePr>
            <a:graphicFrameLocks noGrp="1"/>
          </p:cNvGraphicFramePr>
          <p:nvPr>
            <p:ph idx="1"/>
            <p:extLst>
              <p:ext uri="{D42A27DB-BD31-4B8C-83A1-F6EECF244321}">
                <p14:modId xmlns:p14="http://schemas.microsoft.com/office/powerpoint/2010/main" val="1099974252"/>
              </p:ext>
            </p:extLst>
          </p:nvPr>
        </p:nvGraphicFramePr>
        <p:xfrm>
          <a:off x="838200" y="1825625"/>
          <a:ext cx="10515596" cy="3022600"/>
        </p:xfrm>
        <a:graphic>
          <a:graphicData uri="http://schemas.openxmlformats.org/drawingml/2006/table">
            <a:tbl>
              <a:tblPr firstRow="1" bandRow="1">
                <a:tableStyleId>{5C22544A-7EE6-4342-B048-85BDC9FD1C3A}</a:tableStyleId>
              </a:tblPr>
              <a:tblGrid>
                <a:gridCol w="1188563">
                  <a:extLst>
                    <a:ext uri="{9D8B030D-6E8A-4147-A177-3AD203B41FA5}">
                      <a16:colId xmlns:a16="http://schemas.microsoft.com/office/drawing/2014/main" val="3270585032"/>
                    </a:ext>
                  </a:extLst>
                </a:gridCol>
                <a:gridCol w="2347274">
                  <a:extLst>
                    <a:ext uri="{9D8B030D-6E8A-4147-A177-3AD203B41FA5}">
                      <a16:colId xmlns:a16="http://schemas.microsoft.com/office/drawing/2014/main" val="4203360097"/>
                    </a:ext>
                  </a:extLst>
                </a:gridCol>
                <a:gridCol w="2648932">
                  <a:extLst>
                    <a:ext uri="{9D8B030D-6E8A-4147-A177-3AD203B41FA5}">
                      <a16:colId xmlns:a16="http://schemas.microsoft.com/office/drawing/2014/main" val="3156623482"/>
                    </a:ext>
                  </a:extLst>
                </a:gridCol>
                <a:gridCol w="4330827">
                  <a:extLst>
                    <a:ext uri="{9D8B030D-6E8A-4147-A177-3AD203B41FA5}">
                      <a16:colId xmlns:a16="http://schemas.microsoft.com/office/drawing/2014/main" val="409862313"/>
                    </a:ext>
                  </a:extLst>
                </a:gridCol>
              </a:tblGrid>
              <a:tr h="370840">
                <a:tc>
                  <a:txBody>
                    <a:bodyPr/>
                    <a:lstStyle/>
                    <a:p>
                      <a:pPr algn="ctr"/>
                      <a:endParaRPr lang="en-US" dirty="0"/>
                    </a:p>
                  </a:txBody>
                  <a:tcPr/>
                </a:tc>
                <a:tc>
                  <a:txBody>
                    <a:bodyPr/>
                    <a:lstStyle/>
                    <a:p>
                      <a:pPr algn="ctr"/>
                      <a:r>
                        <a:rPr lang="en-US" dirty="0"/>
                        <a:t>In</a:t>
                      </a:r>
                    </a:p>
                  </a:txBody>
                  <a:tcPr/>
                </a:tc>
                <a:tc>
                  <a:txBody>
                    <a:bodyPr/>
                    <a:lstStyle/>
                    <a:p>
                      <a:pPr algn="ctr"/>
                      <a:r>
                        <a:rPr lang="en-US" dirty="0"/>
                        <a:t>Out</a:t>
                      </a:r>
                    </a:p>
                  </a:txBody>
                  <a:tcPr/>
                </a:tc>
                <a:tc>
                  <a:txBody>
                    <a:bodyPr/>
                    <a:lstStyle/>
                    <a:p>
                      <a:pPr algn="ctr"/>
                      <a:r>
                        <a:rPr lang="en-US" dirty="0" err="1"/>
                        <a:t>InOut</a:t>
                      </a:r>
                      <a:endParaRPr lang="en-US" dirty="0"/>
                    </a:p>
                  </a:txBody>
                  <a:tcPr/>
                </a:tc>
                <a:extLst>
                  <a:ext uri="{0D108BD9-81ED-4DB2-BD59-A6C34878D82A}">
                    <a16:rowId xmlns:a16="http://schemas.microsoft.com/office/drawing/2014/main" val="3628507952"/>
                  </a:ext>
                </a:extLst>
              </a:tr>
              <a:tr h="370840">
                <a:tc>
                  <a:txBody>
                    <a:bodyPr/>
                    <a:lstStyle/>
                    <a:p>
                      <a:r>
                        <a:rPr lang="en-US" dirty="0"/>
                        <a:t>Ý </a:t>
                      </a:r>
                      <a:r>
                        <a:rPr lang="en-US" dirty="0" err="1"/>
                        <a:t>nghĩa</a:t>
                      </a:r>
                      <a:endParaRPr lang="en-US" dirty="0"/>
                    </a:p>
                  </a:txBody>
                  <a:tcPr/>
                </a:tc>
                <a:tc>
                  <a:txBody>
                    <a:bodyPr/>
                    <a:lstStyle/>
                    <a:p>
                      <a:r>
                        <a:rPr lang="en-US" dirty="0" err="1"/>
                        <a:t>Dùng</a:t>
                      </a:r>
                      <a:r>
                        <a:rPr lang="en-US" dirty="0"/>
                        <a:t> </a:t>
                      </a:r>
                      <a:r>
                        <a:rPr lang="en-US" dirty="0" err="1"/>
                        <a:t>để</a:t>
                      </a:r>
                      <a:r>
                        <a:rPr lang="en-US" dirty="0"/>
                        <a:t> </a:t>
                      </a:r>
                      <a:r>
                        <a:rPr lang="en-US" dirty="0" err="1"/>
                        <a:t>nhận</a:t>
                      </a:r>
                      <a:r>
                        <a:rPr lang="en-US" dirty="0"/>
                        <a:t> input </a:t>
                      </a:r>
                      <a:r>
                        <a:rPr lang="en-US" dirty="0" err="1"/>
                        <a:t>tham</a:t>
                      </a:r>
                      <a:r>
                        <a:rPr lang="en-US" dirty="0"/>
                        <a:t> </a:t>
                      </a:r>
                      <a:r>
                        <a:rPr lang="en-US" dirty="0" err="1"/>
                        <a:t>số</a:t>
                      </a:r>
                      <a:endParaRPr lang="en-US" dirty="0"/>
                    </a:p>
                  </a:txBody>
                  <a:tcPr/>
                </a:tc>
                <a:tc>
                  <a:txBody>
                    <a:bodyPr/>
                    <a:lstStyle/>
                    <a:p>
                      <a:r>
                        <a:rPr lang="en-US" dirty="0" err="1"/>
                        <a:t>Lưu</a:t>
                      </a:r>
                      <a:r>
                        <a:rPr lang="en-US" dirty="0"/>
                        <a:t> </a:t>
                      </a:r>
                      <a:r>
                        <a:rPr lang="en-US" dirty="0" err="1"/>
                        <a:t>kết</a:t>
                      </a:r>
                      <a:r>
                        <a:rPr lang="en-US" dirty="0"/>
                        <a:t> </a:t>
                      </a:r>
                      <a:r>
                        <a:rPr lang="en-US" dirty="0" err="1"/>
                        <a:t>quả</a:t>
                      </a:r>
                      <a:r>
                        <a:rPr lang="en-US" dirty="0"/>
                        <a:t> </a:t>
                      </a:r>
                      <a:r>
                        <a:rPr lang="en-US" dirty="0" err="1"/>
                        <a:t>trả</a:t>
                      </a:r>
                      <a:r>
                        <a:rPr lang="en-US" dirty="0"/>
                        <a:t> </a:t>
                      </a:r>
                      <a:r>
                        <a:rPr lang="en-US" dirty="0" err="1"/>
                        <a:t>về</a:t>
                      </a:r>
                      <a:r>
                        <a:rPr lang="en-US" dirty="0"/>
                        <a:t> (</a:t>
                      </a:r>
                      <a:r>
                        <a:rPr lang="en-US" dirty="0" err="1"/>
                        <a:t>giống</a:t>
                      </a:r>
                      <a:r>
                        <a:rPr lang="en-US" dirty="0"/>
                        <a:t> return)</a:t>
                      </a:r>
                    </a:p>
                  </a:txBody>
                  <a:tcPr/>
                </a:tc>
                <a:tc>
                  <a:txBody>
                    <a:bodyPr/>
                    <a:lstStyle/>
                    <a:p>
                      <a:r>
                        <a:rPr lang="en-US" dirty="0"/>
                        <a:t>T</a:t>
                      </a:r>
                      <a:r>
                        <a:rPr lang="vi-VN" dirty="0"/>
                        <a:t>ruyền vào một tham số, đồng thời lưu kết quả xử lý của Stored Procedure vào chính tham số đó</a:t>
                      </a:r>
                      <a:endParaRPr lang="en-US" dirty="0"/>
                    </a:p>
                  </a:txBody>
                  <a:tcPr/>
                </a:tc>
                <a:extLst>
                  <a:ext uri="{0D108BD9-81ED-4DB2-BD59-A6C34878D82A}">
                    <a16:rowId xmlns:a16="http://schemas.microsoft.com/office/drawing/2014/main" val="78676777"/>
                  </a:ext>
                </a:extLst>
              </a:tr>
              <a:tr h="370840">
                <a:tc>
                  <a:txBody>
                    <a:bodyPr/>
                    <a:lstStyle/>
                    <a:p>
                      <a:r>
                        <a:rPr lang="en-US" dirty="0" err="1"/>
                        <a:t>Ví</a:t>
                      </a:r>
                      <a:r>
                        <a:rPr lang="en-US" dirty="0"/>
                        <a:t> </a:t>
                      </a:r>
                      <a:r>
                        <a:rPr lang="en-US" dirty="0" err="1"/>
                        <a:t>dụ</a:t>
                      </a:r>
                      <a:endParaRPr lang="en-US" dirty="0"/>
                    </a:p>
                  </a:txBody>
                  <a:tcPr/>
                </a:tc>
                <a:tc gridSpan="2">
                  <a:txBody>
                    <a:bodyPr/>
                    <a:lstStyle/>
                    <a:p>
                      <a:r>
                        <a:rPr lang="en-US" sz="1800" b="0" i="0" kern="1200" dirty="0">
                          <a:solidFill>
                            <a:schemeClr val="dk1"/>
                          </a:solidFill>
                          <a:effectLst/>
                          <a:latin typeface="+mn-lt"/>
                          <a:ea typeface="+mn-ea"/>
                          <a:cs typeface="+mn-cs"/>
                        </a:rPr>
                        <a:t>CREATE  PROCEDURE </a:t>
                      </a:r>
                      <a:r>
                        <a:rPr lang="en-US" sz="1800" b="0" i="0" kern="1200" dirty="0" err="1">
                          <a:solidFill>
                            <a:schemeClr val="dk1"/>
                          </a:solidFill>
                          <a:effectLst/>
                          <a:latin typeface="+mn-lt"/>
                          <a:ea typeface="+mn-ea"/>
                          <a:cs typeface="+mn-cs"/>
                        </a:rPr>
                        <a:t>getPriceSkinLessThan</a:t>
                      </a:r>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(OUT </a:t>
                      </a:r>
                      <a:r>
                        <a:rPr lang="en-US" sz="1800" b="0" i="0" kern="1200" dirty="0" err="1">
                          <a:solidFill>
                            <a:schemeClr val="dk1"/>
                          </a:solidFill>
                          <a:effectLst/>
                          <a:latin typeface="+mn-lt"/>
                          <a:ea typeface="+mn-ea"/>
                          <a:cs typeface="+mn-cs"/>
                        </a:rPr>
                        <a:t>avg_pricec</a:t>
                      </a:r>
                      <a:r>
                        <a:rPr lang="en-US" sz="1800" b="0" i="0" kern="1200" dirty="0">
                          <a:solidFill>
                            <a:schemeClr val="dk1"/>
                          </a:solidFill>
                          <a:effectLst/>
                          <a:latin typeface="+mn-lt"/>
                          <a:ea typeface="+mn-ea"/>
                          <a:cs typeface="+mn-cs"/>
                        </a:rPr>
                        <a:t> DOUBLE, IN </a:t>
                      </a:r>
                      <a:r>
                        <a:rPr lang="en-US" sz="1800" b="0" i="0" kern="1200" dirty="0" err="1">
                          <a:solidFill>
                            <a:schemeClr val="dk1"/>
                          </a:solidFill>
                          <a:effectLst/>
                          <a:latin typeface="+mn-lt"/>
                          <a:ea typeface="+mn-ea"/>
                          <a:cs typeface="+mn-cs"/>
                        </a:rPr>
                        <a:t>less_than</a:t>
                      </a:r>
                      <a:r>
                        <a:rPr lang="en-US" sz="1800" b="0" i="0" kern="1200" dirty="0">
                          <a:solidFill>
                            <a:schemeClr val="dk1"/>
                          </a:solidFill>
                          <a:effectLst/>
                          <a:latin typeface="+mn-lt"/>
                          <a:ea typeface="+mn-ea"/>
                          <a:cs typeface="+mn-cs"/>
                        </a:rPr>
                        <a:t> INT) </a:t>
                      </a:r>
                    </a:p>
                    <a:p>
                      <a:r>
                        <a:rPr lang="en-US" sz="1800" b="0" i="0" kern="1200" dirty="0">
                          <a:solidFill>
                            <a:schemeClr val="dk1"/>
                          </a:solidFill>
                          <a:effectLst/>
                          <a:latin typeface="+mn-lt"/>
                          <a:ea typeface="+mn-ea"/>
                          <a:cs typeface="+mn-cs"/>
                        </a:rPr>
                        <a:t>Begin </a:t>
                      </a:r>
                    </a:p>
                    <a:p>
                      <a:r>
                        <a:rPr lang="en-US" sz="1800" b="0" i="0" u="none" strike="noStrike" kern="1200" dirty="0">
                          <a:solidFill>
                            <a:schemeClr val="dk1"/>
                          </a:solidFill>
                          <a:effectLst/>
                          <a:latin typeface="+mn-lt"/>
                          <a:ea typeface="+mn-ea"/>
                          <a:cs typeface="+mn-cs"/>
                          <a:hlinkClick r:id="rId2"/>
                        </a:rPr>
                        <a:t>SELECT</a:t>
                      </a:r>
                      <a:r>
                        <a:rPr lang="en-US" sz="1800" b="0" i="0" kern="1200" dirty="0">
                          <a:solidFill>
                            <a:schemeClr val="dk1"/>
                          </a:solidFill>
                          <a:effectLst/>
                          <a:latin typeface="+mn-lt"/>
                          <a:ea typeface="+mn-ea"/>
                          <a:cs typeface="+mn-cs"/>
                        </a:rPr>
                        <a:t> </a:t>
                      </a:r>
                      <a:r>
                        <a:rPr lang="en-US" sz="1800" b="0" i="0" u="none" strike="noStrike" kern="1200" dirty="0">
                          <a:solidFill>
                            <a:schemeClr val="dk1"/>
                          </a:solidFill>
                          <a:effectLst/>
                          <a:latin typeface="+mn-lt"/>
                          <a:ea typeface="+mn-ea"/>
                          <a:cs typeface="+mn-cs"/>
                          <a:hlinkClick r:id="rId3"/>
                        </a:rPr>
                        <a:t>AVG</a:t>
                      </a:r>
                      <a:r>
                        <a:rPr lang="en-US" sz="1800" b="0" i="0" kern="1200" dirty="0">
                          <a:solidFill>
                            <a:schemeClr val="dk1"/>
                          </a:solidFill>
                          <a:effectLst/>
                          <a:latin typeface="+mn-lt"/>
                          <a:ea typeface="+mn-ea"/>
                          <a:cs typeface="+mn-cs"/>
                        </a:rPr>
                        <a:t>(price) INTO </a:t>
                      </a:r>
                      <a:r>
                        <a:rPr lang="en-US" sz="1800" b="0" i="0" kern="1200" dirty="0" err="1">
                          <a:solidFill>
                            <a:schemeClr val="dk1"/>
                          </a:solidFill>
                          <a:effectLst/>
                          <a:latin typeface="+mn-lt"/>
                          <a:ea typeface="+mn-ea"/>
                          <a:cs typeface="+mn-cs"/>
                        </a:rPr>
                        <a:t>avg_price</a:t>
                      </a:r>
                      <a:r>
                        <a:rPr lang="en-US" sz="1800" b="0" i="0" kern="1200" dirty="0">
                          <a:solidFill>
                            <a:schemeClr val="dk1"/>
                          </a:solidFill>
                          <a:effectLst/>
                          <a:latin typeface="+mn-lt"/>
                          <a:ea typeface="+mn-ea"/>
                          <a:cs typeface="+mn-cs"/>
                        </a:rPr>
                        <a:t> from skin where price &lt; </a:t>
                      </a:r>
                      <a:r>
                        <a:rPr lang="en-US" sz="1800" b="0" i="0" kern="1200" dirty="0" err="1">
                          <a:solidFill>
                            <a:schemeClr val="dk1"/>
                          </a:solidFill>
                          <a:effectLst/>
                          <a:latin typeface="+mn-lt"/>
                          <a:ea typeface="+mn-ea"/>
                          <a:cs typeface="+mn-cs"/>
                        </a:rPr>
                        <a:t>less_than</a:t>
                      </a:r>
                      <a:r>
                        <a:rPr lang="en-US" sz="1800" b="0" i="0" kern="1200" dirty="0">
                          <a:solidFill>
                            <a:schemeClr val="dk1"/>
                          </a:solidFill>
                          <a:effectLst/>
                          <a:latin typeface="+mn-lt"/>
                          <a:ea typeface="+mn-ea"/>
                          <a:cs typeface="+mn-cs"/>
                        </a:rPr>
                        <a:t>; </a:t>
                      </a:r>
                    </a:p>
                    <a:p>
                      <a:r>
                        <a:rPr lang="en-US" sz="1800" b="0" i="0" kern="1200" dirty="0">
                          <a:solidFill>
                            <a:schemeClr val="dk1"/>
                          </a:solidFill>
                          <a:effectLst/>
                          <a:latin typeface="+mn-lt"/>
                          <a:ea typeface="+mn-ea"/>
                          <a:cs typeface="+mn-cs"/>
                        </a:rPr>
                        <a:t>END</a:t>
                      </a:r>
                      <a:endParaRPr lang="en-US" dirty="0"/>
                    </a:p>
                  </a:txBody>
                  <a:tcPr/>
                </a:tc>
                <a:tc hMerge="1">
                  <a:txBody>
                    <a:bodyPr/>
                    <a:lstStyle/>
                    <a:p>
                      <a:r>
                        <a:rPr lang="en-US" sz="1800" b="0" i="0" kern="1200" dirty="0">
                          <a:solidFill>
                            <a:schemeClr val="dk1"/>
                          </a:solidFill>
                          <a:effectLst/>
                          <a:latin typeface="+mn-lt"/>
                          <a:ea typeface="+mn-ea"/>
                          <a:cs typeface="+mn-cs"/>
                        </a:rPr>
                        <a:t>CREATE  PROCEDURE </a:t>
                      </a:r>
                      <a:r>
                        <a:rPr lang="en-US" sz="1800" b="0" i="0" kern="1200" dirty="0" err="1">
                          <a:solidFill>
                            <a:schemeClr val="dk1"/>
                          </a:solidFill>
                          <a:effectLst/>
                          <a:latin typeface="+mn-lt"/>
                          <a:ea typeface="+mn-ea"/>
                          <a:cs typeface="+mn-cs"/>
                        </a:rPr>
                        <a:t>getPriceSkinLessThan</a:t>
                      </a:r>
                      <a:r>
                        <a:rPr lang="en-US" sz="1800" b="0" i="0" kern="1200" dirty="0">
                          <a:solidFill>
                            <a:schemeClr val="dk1"/>
                          </a:solidFill>
                          <a:effectLst/>
                          <a:latin typeface="+mn-lt"/>
                          <a:ea typeface="+mn-ea"/>
                          <a:cs typeface="+mn-cs"/>
                        </a:rPr>
                        <a:t>`(OUT </a:t>
                      </a:r>
                      <a:r>
                        <a:rPr lang="en-US" sz="1800" b="0" i="0" kern="1200" dirty="0" err="1">
                          <a:solidFill>
                            <a:schemeClr val="dk1"/>
                          </a:solidFill>
                          <a:effectLst/>
                          <a:latin typeface="+mn-lt"/>
                          <a:ea typeface="+mn-ea"/>
                          <a:cs typeface="+mn-cs"/>
                        </a:rPr>
                        <a:t>avg_pricec</a:t>
                      </a:r>
                      <a:r>
                        <a:rPr lang="en-US" sz="1800" b="0" i="0" kern="1200" dirty="0">
                          <a:solidFill>
                            <a:schemeClr val="dk1"/>
                          </a:solidFill>
                          <a:effectLst/>
                          <a:latin typeface="+mn-lt"/>
                          <a:ea typeface="+mn-ea"/>
                          <a:cs typeface="+mn-cs"/>
                        </a:rPr>
                        <a:t> DOUBLE, IN </a:t>
                      </a:r>
                      <a:r>
                        <a:rPr lang="en-US" sz="1800" b="0" i="0" kern="1200" dirty="0" err="1">
                          <a:solidFill>
                            <a:schemeClr val="dk1"/>
                          </a:solidFill>
                          <a:effectLst/>
                          <a:latin typeface="+mn-lt"/>
                          <a:ea typeface="+mn-ea"/>
                          <a:cs typeface="+mn-cs"/>
                        </a:rPr>
                        <a:t>less_than</a:t>
                      </a:r>
                      <a:r>
                        <a:rPr lang="en-US" sz="1800" b="0" i="0" kern="1200" dirty="0">
                          <a:solidFill>
                            <a:schemeClr val="dk1"/>
                          </a:solidFill>
                          <a:effectLst/>
                          <a:latin typeface="+mn-lt"/>
                          <a:ea typeface="+mn-ea"/>
                          <a:cs typeface="+mn-cs"/>
                        </a:rPr>
                        <a:t> INT) </a:t>
                      </a:r>
                    </a:p>
                    <a:p>
                      <a:r>
                        <a:rPr lang="en-US" sz="1800" b="0" i="0" kern="1200" dirty="0">
                          <a:solidFill>
                            <a:schemeClr val="dk1"/>
                          </a:solidFill>
                          <a:effectLst/>
                          <a:latin typeface="+mn-lt"/>
                          <a:ea typeface="+mn-ea"/>
                          <a:cs typeface="+mn-cs"/>
                        </a:rPr>
                        <a:t>Begin </a:t>
                      </a:r>
                    </a:p>
                    <a:p>
                      <a:r>
                        <a:rPr lang="en-US" sz="1800" b="0" i="0" u="none" strike="noStrike" kern="1200" dirty="0">
                          <a:solidFill>
                            <a:schemeClr val="dk1"/>
                          </a:solidFill>
                          <a:effectLst/>
                          <a:latin typeface="+mn-lt"/>
                          <a:ea typeface="+mn-ea"/>
                          <a:cs typeface="+mn-cs"/>
                          <a:hlinkClick r:id="rId2"/>
                        </a:rPr>
                        <a:t>SELECT</a:t>
                      </a:r>
                      <a:r>
                        <a:rPr lang="en-US" sz="1800" b="0" i="0" kern="1200" dirty="0">
                          <a:solidFill>
                            <a:schemeClr val="dk1"/>
                          </a:solidFill>
                          <a:effectLst/>
                          <a:latin typeface="+mn-lt"/>
                          <a:ea typeface="+mn-ea"/>
                          <a:cs typeface="+mn-cs"/>
                        </a:rPr>
                        <a:t> </a:t>
                      </a:r>
                      <a:r>
                        <a:rPr lang="en-US" sz="1800" b="0" i="0" u="none" strike="noStrike" kern="1200" dirty="0">
                          <a:solidFill>
                            <a:schemeClr val="dk1"/>
                          </a:solidFill>
                          <a:effectLst/>
                          <a:latin typeface="+mn-lt"/>
                          <a:ea typeface="+mn-ea"/>
                          <a:cs typeface="+mn-cs"/>
                          <a:hlinkClick r:id="rId3"/>
                        </a:rPr>
                        <a:t>AVG</a:t>
                      </a:r>
                      <a:r>
                        <a:rPr lang="en-US" sz="1800" b="0" i="0" kern="1200" dirty="0">
                          <a:solidFill>
                            <a:schemeClr val="dk1"/>
                          </a:solidFill>
                          <a:effectLst/>
                          <a:latin typeface="+mn-lt"/>
                          <a:ea typeface="+mn-ea"/>
                          <a:cs typeface="+mn-cs"/>
                        </a:rPr>
                        <a:t>(price) INTO </a:t>
                      </a:r>
                      <a:r>
                        <a:rPr lang="en-US" sz="1800" b="0" i="0" kern="1200" dirty="0" err="1">
                          <a:solidFill>
                            <a:schemeClr val="dk1"/>
                          </a:solidFill>
                          <a:effectLst/>
                          <a:latin typeface="+mn-lt"/>
                          <a:ea typeface="+mn-ea"/>
                          <a:cs typeface="+mn-cs"/>
                        </a:rPr>
                        <a:t>avg_price</a:t>
                      </a:r>
                      <a:r>
                        <a:rPr lang="en-US" sz="1800" b="0" i="0" kern="1200" dirty="0">
                          <a:solidFill>
                            <a:schemeClr val="dk1"/>
                          </a:solidFill>
                          <a:effectLst/>
                          <a:latin typeface="+mn-lt"/>
                          <a:ea typeface="+mn-ea"/>
                          <a:cs typeface="+mn-cs"/>
                        </a:rPr>
                        <a:t> from skin where price &lt; </a:t>
                      </a:r>
                      <a:r>
                        <a:rPr lang="en-US" sz="1800" b="0" i="0" kern="1200" dirty="0" err="1">
                          <a:solidFill>
                            <a:schemeClr val="dk1"/>
                          </a:solidFill>
                          <a:effectLst/>
                          <a:latin typeface="+mn-lt"/>
                          <a:ea typeface="+mn-ea"/>
                          <a:cs typeface="+mn-cs"/>
                        </a:rPr>
                        <a:t>less_than</a:t>
                      </a:r>
                      <a:r>
                        <a:rPr lang="en-US" sz="1800" b="0" i="0" kern="1200" dirty="0">
                          <a:solidFill>
                            <a:schemeClr val="dk1"/>
                          </a:solidFill>
                          <a:effectLst/>
                          <a:latin typeface="+mn-lt"/>
                          <a:ea typeface="+mn-ea"/>
                          <a:cs typeface="+mn-cs"/>
                        </a:rPr>
                        <a:t>; </a:t>
                      </a:r>
                    </a:p>
                    <a:p>
                      <a:r>
                        <a:rPr lang="en-US" sz="1800" b="0" i="0" kern="1200" dirty="0">
                          <a:solidFill>
                            <a:schemeClr val="dk1"/>
                          </a:solidFill>
                          <a:effectLst/>
                          <a:latin typeface="+mn-lt"/>
                          <a:ea typeface="+mn-ea"/>
                          <a:cs typeface="+mn-cs"/>
                        </a:rPr>
                        <a:t>END</a:t>
                      </a:r>
                      <a:endParaRPr lang="en-US" dirty="0"/>
                    </a:p>
                  </a:txBody>
                  <a:tcPr/>
                </a:tc>
                <a:tc>
                  <a:txBody>
                    <a:bodyPr/>
                    <a:lstStyle/>
                    <a:p>
                      <a:r>
                        <a:rPr lang="en-US" dirty="0"/>
                        <a:t>Set @v = 0;</a:t>
                      </a:r>
                    </a:p>
                    <a:p>
                      <a:r>
                        <a:rPr lang="en-US" dirty="0"/>
                        <a:t>Create </a:t>
                      </a:r>
                      <a:r>
                        <a:rPr lang="en-US" dirty="0" err="1"/>
                        <a:t>procefure</a:t>
                      </a:r>
                      <a:r>
                        <a:rPr lang="en-US" dirty="0"/>
                        <a:t> </a:t>
                      </a:r>
                      <a:r>
                        <a:rPr lang="en-US" dirty="0" err="1"/>
                        <a:t>testInOut</a:t>
                      </a:r>
                      <a:r>
                        <a:rPr lang="en-US" dirty="0"/>
                        <a:t>(</a:t>
                      </a:r>
                      <a:r>
                        <a:rPr lang="en-US" dirty="0" err="1"/>
                        <a:t>inout</a:t>
                      </a:r>
                      <a:r>
                        <a:rPr lang="en-US" dirty="0"/>
                        <a:t> </a:t>
                      </a:r>
                      <a:r>
                        <a:rPr lang="en-US" dirty="0" err="1"/>
                        <a:t>val</a:t>
                      </a:r>
                      <a:r>
                        <a:rPr lang="en-US" dirty="0"/>
                        <a:t> int)</a:t>
                      </a:r>
                    </a:p>
                    <a:p>
                      <a:r>
                        <a:rPr lang="en-US" dirty="0"/>
                        <a:t>begin</a:t>
                      </a:r>
                    </a:p>
                    <a:p>
                      <a:r>
                        <a:rPr lang="en-US" dirty="0"/>
                        <a:t>set </a:t>
                      </a:r>
                      <a:r>
                        <a:rPr lang="en-US" dirty="0" err="1"/>
                        <a:t>val</a:t>
                      </a:r>
                      <a:r>
                        <a:rPr lang="en-US" dirty="0"/>
                        <a:t> = (select count(id) from skin);</a:t>
                      </a:r>
                    </a:p>
                    <a:p>
                      <a:r>
                        <a:rPr lang="en-US" dirty="0"/>
                        <a:t>End</a:t>
                      </a:r>
                    </a:p>
                  </a:txBody>
                  <a:tcPr/>
                </a:tc>
                <a:extLst>
                  <a:ext uri="{0D108BD9-81ED-4DB2-BD59-A6C34878D82A}">
                    <a16:rowId xmlns:a16="http://schemas.microsoft.com/office/drawing/2014/main" val="1658726343"/>
                  </a:ext>
                </a:extLst>
              </a:tr>
            </a:tbl>
          </a:graphicData>
        </a:graphic>
      </p:graphicFrame>
      <p:sp>
        <p:nvSpPr>
          <p:cNvPr id="5"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solidFill>
                  <a:srgbClr val="0070C0"/>
                </a:solidFill>
              </a:rPr>
              <a:t>Store Procedure - Truyền </a:t>
            </a:r>
            <a:r>
              <a:rPr lang="en-US" sz="4000">
                <a:solidFill>
                  <a:srgbClr val="0070C0"/>
                </a:solidFill>
              </a:rPr>
              <a:t>tham </a:t>
            </a:r>
            <a:r>
              <a:rPr lang="en-US" sz="4000" smtClean="0">
                <a:solidFill>
                  <a:srgbClr val="0070C0"/>
                </a:solidFill>
              </a:rPr>
              <a:t>số</a:t>
            </a:r>
            <a:endParaRPr lang="en-US" sz="4000" dirty="0">
              <a:solidFill>
                <a:srgbClr val="0070C0"/>
              </a:solidFill>
            </a:endParaRPr>
          </a:p>
        </p:txBody>
      </p:sp>
    </p:spTree>
    <p:extLst>
      <p:ext uri="{BB962C8B-B14F-4D97-AF65-F5344CB8AC3E}">
        <p14:creationId xmlns:p14="http://schemas.microsoft.com/office/powerpoint/2010/main" val="3586513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57693-0D0E-DA5A-4852-2440043A1797}"/>
              </a:ext>
            </a:extLst>
          </p:cNvPr>
          <p:cNvSpPr>
            <a:spLocks noGrp="1"/>
          </p:cNvSpPr>
          <p:nvPr>
            <p:ph idx="1"/>
          </p:nvPr>
        </p:nvSpPr>
        <p:spPr/>
        <p:txBody>
          <a:bodyPr>
            <a:normAutofit fontScale="92500" lnSpcReduction="20000"/>
          </a:bodyPr>
          <a:lstStyle/>
          <a:p>
            <a:pPr marL="0" indent="0">
              <a:buNone/>
            </a:pPr>
            <a:r>
              <a:rPr lang="en-US" dirty="0">
                <a:latin typeface="+mj-lt"/>
              </a:rPr>
              <a:t>Create Procedure </a:t>
            </a:r>
            <a:r>
              <a:rPr lang="en-US" dirty="0" err="1">
                <a:latin typeface="+mj-lt"/>
              </a:rPr>
              <a:t>checkExisted</a:t>
            </a:r>
            <a:r>
              <a:rPr lang="en-US" dirty="0">
                <a:latin typeface="+mj-lt"/>
              </a:rPr>
              <a:t>(in </a:t>
            </a:r>
            <a:r>
              <a:rPr lang="en-US" dirty="0" err="1">
                <a:latin typeface="+mj-lt"/>
              </a:rPr>
              <a:t>skin_name</a:t>
            </a:r>
            <a:r>
              <a:rPr lang="en-US" dirty="0">
                <a:latin typeface="+mj-lt"/>
              </a:rPr>
              <a:t> text, out result text)</a:t>
            </a:r>
          </a:p>
          <a:p>
            <a:pPr marL="0" indent="0">
              <a:buNone/>
            </a:pPr>
            <a:r>
              <a:rPr lang="en-US" dirty="0">
                <a:latin typeface="+mj-lt"/>
              </a:rPr>
              <a:t>BEGIN</a:t>
            </a:r>
          </a:p>
          <a:p>
            <a:pPr marL="0" indent="0">
              <a:buNone/>
            </a:pPr>
            <a:r>
              <a:rPr lang="en-US" dirty="0">
                <a:latin typeface="+mj-lt"/>
              </a:rPr>
              <a:t>	DECLARE </a:t>
            </a:r>
            <a:r>
              <a:rPr lang="en-US" dirty="0" err="1">
                <a:latin typeface="+mj-lt"/>
              </a:rPr>
              <a:t>val</a:t>
            </a:r>
            <a:r>
              <a:rPr lang="en-US" dirty="0">
                <a:latin typeface="+mj-lt"/>
              </a:rPr>
              <a:t> int;</a:t>
            </a:r>
          </a:p>
          <a:p>
            <a:pPr marL="0" indent="0">
              <a:buNone/>
            </a:pPr>
            <a:r>
              <a:rPr lang="en-US" dirty="0">
                <a:latin typeface="+mj-lt"/>
              </a:rPr>
              <a:t>	Select count(id) into </a:t>
            </a:r>
            <a:r>
              <a:rPr lang="en-US" dirty="0" err="1">
                <a:latin typeface="+mj-lt"/>
              </a:rPr>
              <a:t>val</a:t>
            </a:r>
            <a:r>
              <a:rPr lang="en-US" dirty="0">
                <a:latin typeface="+mj-lt"/>
              </a:rPr>
              <a:t> from skin where name = </a:t>
            </a:r>
            <a:r>
              <a:rPr lang="en-US" dirty="0" err="1">
                <a:latin typeface="+mj-lt"/>
              </a:rPr>
              <a:t>skin_name</a:t>
            </a:r>
            <a:r>
              <a:rPr lang="en-US" dirty="0">
                <a:latin typeface="+mj-lt"/>
              </a:rPr>
              <a:t>;</a:t>
            </a:r>
          </a:p>
          <a:p>
            <a:pPr marL="0" indent="0">
              <a:buNone/>
            </a:pPr>
            <a:r>
              <a:rPr lang="en-US" dirty="0">
                <a:latin typeface="+mj-lt"/>
              </a:rPr>
              <a:t>	if </a:t>
            </a:r>
            <a:r>
              <a:rPr lang="en-US" dirty="0" err="1">
                <a:latin typeface="+mj-lt"/>
              </a:rPr>
              <a:t>val</a:t>
            </a:r>
            <a:r>
              <a:rPr lang="en-US" dirty="0">
                <a:latin typeface="+mj-lt"/>
              </a:rPr>
              <a:t> &gt;0 then </a:t>
            </a:r>
          </a:p>
          <a:p>
            <a:pPr marL="0" indent="0">
              <a:buNone/>
            </a:pPr>
            <a:r>
              <a:rPr lang="en-US" dirty="0">
                <a:latin typeface="+mj-lt"/>
              </a:rPr>
              <a:t>		SET result = 'Have value’;</a:t>
            </a:r>
          </a:p>
          <a:p>
            <a:pPr marL="0" indent="0">
              <a:buNone/>
            </a:pPr>
            <a:r>
              <a:rPr lang="en-US" dirty="0">
                <a:latin typeface="+mj-lt"/>
              </a:rPr>
              <a:t>	ELSE </a:t>
            </a:r>
          </a:p>
          <a:p>
            <a:pPr marL="0" indent="0">
              <a:buNone/>
            </a:pPr>
            <a:r>
              <a:rPr lang="en-US" dirty="0">
                <a:latin typeface="+mj-lt"/>
              </a:rPr>
              <a:t>		SET result = '</a:t>
            </a:r>
            <a:r>
              <a:rPr lang="en-US" dirty="0" err="1">
                <a:latin typeface="+mj-lt"/>
              </a:rPr>
              <a:t>Dont</a:t>
            </a:r>
            <a:r>
              <a:rPr lang="en-US" dirty="0">
                <a:latin typeface="+mj-lt"/>
              </a:rPr>
              <a:t> have value’;</a:t>
            </a:r>
          </a:p>
          <a:p>
            <a:pPr marL="0" indent="0">
              <a:buNone/>
            </a:pPr>
            <a:r>
              <a:rPr lang="en-US" dirty="0">
                <a:latin typeface="+mj-lt"/>
              </a:rPr>
              <a:t>	end IF;</a:t>
            </a:r>
          </a:p>
          <a:p>
            <a:pPr marL="0" indent="0">
              <a:buNone/>
            </a:pPr>
            <a:r>
              <a:rPr lang="en-US" dirty="0">
                <a:latin typeface="+mj-lt"/>
              </a:rPr>
              <a:t>END</a:t>
            </a:r>
          </a:p>
        </p:txBody>
      </p:sp>
      <p:sp>
        <p:nvSpPr>
          <p:cNvPr id="4"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solidFill>
                  <a:srgbClr val="0070C0"/>
                </a:solidFill>
              </a:rPr>
              <a:t>Store Procedure: Điều kiện If-Else</a:t>
            </a:r>
            <a:endParaRPr lang="en-US" sz="4000" dirty="0">
              <a:solidFill>
                <a:srgbClr val="0070C0"/>
              </a:solidFill>
            </a:endParaRPr>
          </a:p>
        </p:txBody>
      </p:sp>
    </p:spTree>
    <p:extLst>
      <p:ext uri="{BB962C8B-B14F-4D97-AF65-F5344CB8AC3E}">
        <p14:creationId xmlns:p14="http://schemas.microsoft.com/office/powerpoint/2010/main" val="2205322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937E7-9333-A52C-63CF-6FDF077D2E4F}"/>
              </a:ext>
            </a:extLst>
          </p:cNvPr>
          <p:cNvSpPr>
            <a:spLocks noGrp="1"/>
          </p:cNvSpPr>
          <p:nvPr>
            <p:ph idx="1"/>
          </p:nvPr>
        </p:nvSpPr>
        <p:spPr/>
        <p:txBody>
          <a:bodyPr/>
          <a:lstStyle/>
          <a:p>
            <a:r>
              <a:rPr lang="en-US" dirty="0">
                <a:latin typeface="+mj-lt"/>
              </a:rPr>
              <a:t>While condition DO</a:t>
            </a:r>
          </a:p>
          <a:p>
            <a:endParaRPr lang="en-US" dirty="0">
              <a:latin typeface="+mj-lt"/>
            </a:endParaRPr>
          </a:p>
          <a:p>
            <a:r>
              <a:rPr lang="en-US" dirty="0">
                <a:latin typeface="+mj-lt"/>
              </a:rPr>
              <a:t>End While;</a:t>
            </a:r>
          </a:p>
        </p:txBody>
      </p:sp>
      <p:sp>
        <p:nvSpPr>
          <p:cNvPr id="4"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solidFill>
                  <a:srgbClr val="0070C0"/>
                </a:solidFill>
              </a:rPr>
              <a:t>Store Procedure: While Loop</a:t>
            </a:r>
            <a:endParaRPr lang="en-US" sz="4000" dirty="0">
              <a:solidFill>
                <a:srgbClr val="0070C0"/>
              </a:solidFill>
            </a:endParaRPr>
          </a:p>
        </p:txBody>
      </p:sp>
    </p:spTree>
    <p:extLst>
      <p:ext uri="{BB962C8B-B14F-4D97-AF65-F5344CB8AC3E}">
        <p14:creationId xmlns:p14="http://schemas.microsoft.com/office/powerpoint/2010/main" val="1288735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A7C90A-EDE4-0247-907F-76F2E39B8B4F}"/>
              </a:ext>
            </a:extLst>
          </p:cNvPr>
          <p:cNvSpPr>
            <a:spLocks noGrp="1"/>
          </p:cNvSpPr>
          <p:nvPr>
            <p:ph idx="1"/>
          </p:nvPr>
        </p:nvSpPr>
        <p:spPr/>
        <p:txBody>
          <a:bodyPr>
            <a:normAutofit fontScale="85000" lnSpcReduction="20000"/>
          </a:bodyPr>
          <a:lstStyle/>
          <a:p>
            <a:pPr marL="0" indent="0">
              <a:buNone/>
            </a:pPr>
            <a:r>
              <a:rPr lang="en-US" dirty="0">
                <a:latin typeface="+mj-lt"/>
              </a:rPr>
              <a:t>Golf </a:t>
            </a:r>
            <a:r>
              <a:rPr lang="en-US" dirty="0" err="1">
                <a:latin typeface="+mj-lt"/>
              </a:rPr>
              <a:t>là</a:t>
            </a:r>
            <a:r>
              <a:rPr lang="en-US" dirty="0">
                <a:latin typeface="+mj-lt"/>
              </a:rPr>
              <a:t> 1 </a:t>
            </a:r>
            <a:r>
              <a:rPr lang="en-US" dirty="0" err="1">
                <a:latin typeface="+mj-lt"/>
              </a:rPr>
              <a:t>bộ</a:t>
            </a:r>
            <a:r>
              <a:rPr lang="en-US" dirty="0">
                <a:latin typeface="+mj-lt"/>
              </a:rPr>
              <a:t> </a:t>
            </a:r>
            <a:r>
              <a:rPr lang="en-US" dirty="0" err="1">
                <a:latin typeface="+mj-lt"/>
              </a:rPr>
              <a:t>môn</a:t>
            </a:r>
            <a:r>
              <a:rPr lang="en-US" dirty="0">
                <a:latin typeface="+mj-lt"/>
              </a:rPr>
              <a:t> </a:t>
            </a:r>
            <a:r>
              <a:rPr lang="en-US" dirty="0" err="1">
                <a:latin typeface="+mj-lt"/>
              </a:rPr>
              <a:t>thể</a:t>
            </a:r>
            <a:r>
              <a:rPr lang="en-US" dirty="0">
                <a:latin typeface="+mj-lt"/>
              </a:rPr>
              <a:t> </a:t>
            </a:r>
            <a:r>
              <a:rPr lang="en-US" dirty="0" err="1">
                <a:latin typeface="+mj-lt"/>
              </a:rPr>
              <a:t>thao</a:t>
            </a:r>
            <a:r>
              <a:rPr lang="en-US" dirty="0">
                <a:latin typeface="+mj-lt"/>
              </a:rPr>
              <a:t> </a:t>
            </a:r>
            <a:r>
              <a:rPr lang="en-US" dirty="0" err="1">
                <a:latin typeface="+mj-lt"/>
              </a:rPr>
              <a:t>mạo</a:t>
            </a:r>
            <a:r>
              <a:rPr lang="en-US" dirty="0">
                <a:latin typeface="+mj-lt"/>
              </a:rPr>
              <a:t> </a:t>
            </a:r>
            <a:r>
              <a:rPr lang="en-US" dirty="0" err="1">
                <a:latin typeface="+mj-lt"/>
              </a:rPr>
              <a:t>hiểm</a:t>
            </a:r>
            <a:r>
              <a:rPr lang="en-US" dirty="0">
                <a:latin typeface="+mj-lt"/>
              </a:rPr>
              <a:t> </a:t>
            </a:r>
            <a:r>
              <a:rPr lang="en-US" dirty="0" err="1">
                <a:latin typeface="+mj-lt"/>
              </a:rPr>
              <a:t>mang</a:t>
            </a:r>
            <a:r>
              <a:rPr lang="en-US" dirty="0">
                <a:latin typeface="+mj-lt"/>
              </a:rPr>
              <a:t> </a:t>
            </a:r>
            <a:r>
              <a:rPr lang="en-US" dirty="0" err="1">
                <a:latin typeface="+mj-lt"/>
              </a:rPr>
              <a:t>tính</a:t>
            </a:r>
            <a:r>
              <a:rPr lang="en-US" dirty="0">
                <a:latin typeface="+mj-lt"/>
              </a:rPr>
              <a:t> </a:t>
            </a:r>
            <a:r>
              <a:rPr lang="en-US" dirty="0" err="1">
                <a:latin typeface="+mj-lt"/>
              </a:rPr>
              <a:t>rủi</a:t>
            </a:r>
            <a:r>
              <a:rPr lang="en-US" dirty="0">
                <a:latin typeface="+mj-lt"/>
              </a:rPr>
              <a:t> </a:t>
            </a:r>
            <a:r>
              <a:rPr lang="en-US" dirty="0" err="1">
                <a:latin typeface="+mj-lt"/>
              </a:rPr>
              <a:t>ro</a:t>
            </a:r>
            <a:r>
              <a:rPr lang="en-US" dirty="0">
                <a:latin typeface="+mj-lt"/>
              </a:rPr>
              <a:t> </a:t>
            </a:r>
            <a:r>
              <a:rPr lang="en-US" dirty="0" err="1">
                <a:latin typeface="+mj-lt"/>
              </a:rPr>
              <a:t>cao</a:t>
            </a:r>
            <a:r>
              <a:rPr lang="en-US" dirty="0">
                <a:latin typeface="+mj-lt"/>
              </a:rPr>
              <a:t>, </a:t>
            </a:r>
            <a:r>
              <a:rPr lang="en-US" dirty="0" err="1">
                <a:latin typeface="+mj-lt"/>
              </a:rPr>
              <a:t>người</a:t>
            </a:r>
            <a:r>
              <a:rPr lang="en-US" dirty="0">
                <a:latin typeface="+mj-lt"/>
              </a:rPr>
              <a:t> </a:t>
            </a:r>
            <a:r>
              <a:rPr lang="en-US" dirty="0" err="1">
                <a:latin typeface="+mj-lt"/>
              </a:rPr>
              <a:t>nào</a:t>
            </a:r>
            <a:r>
              <a:rPr lang="en-US" dirty="0">
                <a:latin typeface="+mj-lt"/>
              </a:rPr>
              <a:t> </a:t>
            </a:r>
            <a:r>
              <a:rPr lang="en-US" dirty="0" err="1">
                <a:latin typeface="+mj-lt"/>
              </a:rPr>
              <a:t>hên</a:t>
            </a:r>
            <a:r>
              <a:rPr lang="en-US" dirty="0">
                <a:latin typeface="+mj-lt"/>
              </a:rPr>
              <a:t> </a:t>
            </a:r>
            <a:r>
              <a:rPr lang="en-US" dirty="0" err="1">
                <a:latin typeface="+mj-lt"/>
              </a:rPr>
              <a:t>sẽ</a:t>
            </a:r>
            <a:r>
              <a:rPr lang="en-US" dirty="0">
                <a:latin typeface="+mj-lt"/>
              </a:rPr>
              <a:t> </a:t>
            </a:r>
            <a:r>
              <a:rPr lang="en-US" dirty="0" err="1">
                <a:latin typeface="+mj-lt"/>
              </a:rPr>
              <a:t>có</a:t>
            </a:r>
            <a:r>
              <a:rPr lang="en-US" dirty="0">
                <a:latin typeface="+mj-lt"/>
              </a:rPr>
              <a:t> G63 </a:t>
            </a:r>
            <a:r>
              <a:rPr lang="en-US" dirty="0" err="1">
                <a:latin typeface="+mj-lt"/>
              </a:rPr>
              <a:t>để</a:t>
            </a:r>
            <a:r>
              <a:rPr lang="en-US" dirty="0">
                <a:latin typeface="+mj-lt"/>
              </a:rPr>
              <a:t> </a:t>
            </a:r>
            <a:r>
              <a:rPr lang="en-US" dirty="0" err="1">
                <a:latin typeface="+mj-lt"/>
              </a:rPr>
              <a:t>lái</a:t>
            </a:r>
            <a:r>
              <a:rPr lang="en-US" dirty="0">
                <a:latin typeface="+mj-lt"/>
              </a:rPr>
              <a:t>, </a:t>
            </a:r>
            <a:r>
              <a:rPr lang="en-US" dirty="0" err="1">
                <a:latin typeface="+mj-lt"/>
              </a:rPr>
              <a:t>người</a:t>
            </a:r>
            <a:r>
              <a:rPr lang="en-US" dirty="0">
                <a:latin typeface="+mj-lt"/>
              </a:rPr>
              <a:t> </a:t>
            </a:r>
            <a:r>
              <a:rPr lang="en-US" dirty="0" err="1">
                <a:latin typeface="+mj-lt"/>
              </a:rPr>
              <a:t>nào</a:t>
            </a:r>
            <a:r>
              <a:rPr lang="en-US" dirty="0">
                <a:latin typeface="+mj-lt"/>
              </a:rPr>
              <a:t> </a:t>
            </a:r>
            <a:r>
              <a:rPr lang="en-US" dirty="0" err="1">
                <a:latin typeface="+mj-lt"/>
              </a:rPr>
              <a:t>xui</a:t>
            </a:r>
            <a:r>
              <a:rPr lang="en-US" dirty="0">
                <a:latin typeface="+mj-lt"/>
              </a:rPr>
              <a:t> </a:t>
            </a:r>
            <a:r>
              <a:rPr lang="en-US" dirty="0" err="1">
                <a:latin typeface="+mj-lt"/>
              </a:rPr>
              <a:t>sẽ</a:t>
            </a:r>
            <a:r>
              <a:rPr lang="en-US" dirty="0">
                <a:latin typeface="+mj-lt"/>
              </a:rPr>
              <a:t> </a:t>
            </a:r>
            <a:r>
              <a:rPr lang="en-US" dirty="0" err="1">
                <a:latin typeface="+mj-lt"/>
              </a:rPr>
              <a:t>bị</a:t>
            </a:r>
            <a:r>
              <a:rPr lang="en-US" dirty="0">
                <a:latin typeface="+mj-lt"/>
              </a:rPr>
              <a:t> </a:t>
            </a:r>
            <a:r>
              <a:rPr lang="en-US" dirty="0" err="1">
                <a:latin typeface="+mj-lt"/>
              </a:rPr>
              <a:t>gắn</a:t>
            </a:r>
            <a:r>
              <a:rPr lang="en-US" dirty="0">
                <a:latin typeface="+mj-lt"/>
              </a:rPr>
              <a:t> </a:t>
            </a:r>
            <a:r>
              <a:rPr lang="en-US" dirty="0" err="1">
                <a:latin typeface="+mj-lt"/>
              </a:rPr>
              <a:t>mác</a:t>
            </a:r>
            <a:r>
              <a:rPr lang="en-US" dirty="0">
                <a:latin typeface="+mj-lt"/>
              </a:rPr>
              <a:t> </a:t>
            </a:r>
            <a:r>
              <a:rPr lang="en-US" dirty="0" err="1">
                <a:latin typeface="+mj-lt"/>
              </a:rPr>
              <a:t>tiểu</a:t>
            </a:r>
            <a:r>
              <a:rPr lang="en-US" dirty="0">
                <a:latin typeface="+mj-lt"/>
              </a:rPr>
              <a:t> tam, </a:t>
            </a:r>
            <a:r>
              <a:rPr lang="en-US" dirty="0" err="1">
                <a:latin typeface="+mj-lt"/>
              </a:rPr>
              <a:t>trà</a:t>
            </a:r>
            <a:r>
              <a:rPr lang="en-US" dirty="0">
                <a:latin typeface="+mj-lt"/>
              </a:rPr>
              <a:t> </a:t>
            </a:r>
            <a:r>
              <a:rPr lang="en-US" dirty="0" err="1">
                <a:latin typeface="+mj-lt"/>
              </a:rPr>
              <a:t>xanh</a:t>
            </a:r>
            <a:r>
              <a:rPr lang="en-US" dirty="0">
                <a:latin typeface="+mj-lt"/>
              </a:rPr>
              <a:t>,… </a:t>
            </a:r>
            <a:r>
              <a:rPr lang="en-US" dirty="0" err="1">
                <a:latin typeface="+mj-lt"/>
              </a:rPr>
              <a:t>ấy</a:t>
            </a:r>
            <a:r>
              <a:rPr lang="en-US" dirty="0">
                <a:latin typeface="+mj-lt"/>
              </a:rPr>
              <a:t> </a:t>
            </a:r>
            <a:r>
              <a:rPr lang="en-US" dirty="0" err="1">
                <a:latin typeface="+mj-lt"/>
              </a:rPr>
              <a:t>vậy</a:t>
            </a:r>
            <a:r>
              <a:rPr lang="en-US" dirty="0">
                <a:latin typeface="+mj-lt"/>
              </a:rPr>
              <a:t> </a:t>
            </a:r>
            <a:r>
              <a:rPr lang="en-US" dirty="0" err="1">
                <a:latin typeface="+mj-lt"/>
              </a:rPr>
              <a:t>nhưng</a:t>
            </a:r>
            <a:r>
              <a:rPr lang="en-US" dirty="0">
                <a:latin typeface="+mj-lt"/>
              </a:rPr>
              <a:t> </a:t>
            </a:r>
            <a:r>
              <a:rPr lang="en-US" dirty="0" err="1">
                <a:latin typeface="+mj-lt"/>
              </a:rPr>
              <a:t>vẫn</a:t>
            </a:r>
            <a:r>
              <a:rPr lang="en-US" dirty="0">
                <a:latin typeface="+mj-lt"/>
              </a:rPr>
              <a:t> </a:t>
            </a:r>
            <a:r>
              <a:rPr lang="en-US" dirty="0" err="1">
                <a:latin typeface="+mj-lt"/>
              </a:rPr>
              <a:t>rất</a:t>
            </a:r>
            <a:r>
              <a:rPr lang="en-US" dirty="0">
                <a:latin typeface="+mj-lt"/>
              </a:rPr>
              <a:t> hot </a:t>
            </a:r>
            <a:r>
              <a:rPr lang="en-US" dirty="0" err="1">
                <a:latin typeface="+mj-lt"/>
              </a:rPr>
              <a:t>trong</a:t>
            </a:r>
            <a:r>
              <a:rPr lang="en-US" dirty="0">
                <a:latin typeface="+mj-lt"/>
              </a:rPr>
              <a:t> </a:t>
            </a:r>
            <a:r>
              <a:rPr lang="en-US" dirty="0" err="1">
                <a:latin typeface="+mj-lt"/>
              </a:rPr>
              <a:t>giới</a:t>
            </a:r>
            <a:r>
              <a:rPr lang="en-US" dirty="0">
                <a:latin typeface="+mj-lt"/>
              </a:rPr>
              <a:t> SÔ BÍT</a:t>
            </a:r>
          </a:p>
          <a:p>
            <a:pPr marL="0" indent="0">
              <a:buNone/>
            </a:pPr>
            <a:r>
              <a:rPr lang="en-US" dirty="0" err="1">
                <a:latin typeface="+mj-lt"/>
              </a:rPr>
              <a:t>Nhận</a:t>
            </a:r>
            <a:r>
              <a:rPr lang="en-US" dirty="0">
                <a:latin typeface="+mj-lt"/>
              </a:rPr>
              <a:t> </a:t>
            </a:r>
            <a:r>
              <a:rPr lang="en-US" dirty="0" err="1">
                <a:latin typeface="+mj-lt"/>
              </a:rPr>
              <a:t>thấy</a:t>
            </a:r>
            <a:r>
              <a:rPr lang="en-US" dirty="0">
                <a:latin typeface="+mj-lt"/>
              </a:rPr>
              <a:t> </a:t>
            </a:r>
            <a:r>
              <a:rPr lang="en-US" dirty="0" err="1">
                <a:latin typeface="+mj-lt"/>
              </a:rPr>
              <a:t>đk</a:t>
            </a:r>
            <a:r>
              <a:rPr lang="en-US" dirty="0">
                <a:latin typeface="+mj-lt"/>
              </a:rPr>
              <a:t> </a:t>
            </a:r>
            <a:r>
              <a:rPr lang="en-US" dirty="0" err="1">
                <a:latin typeface="+mj-lt"/>
              </a:rPr>
              <a:t>độ</a:t>
            </a:r>
            <a:r>
              <a:rPr lang="en-US" dirty="0">
                <a:latin typeface="+mj-lt"/>
              </a:rPr>
              <a:t> hot </a:t>
            </a:r>
            <a:r>
              <a:rPr lang="en-US" dirty="0" err="1">
                <a:latin typeface="+mj-lt"/>
              </a:rPr>
              <a:t>của</a:t>
            </a:r>
            <a:r>
              <a:rPr lang="en-US" dirty="0">
                <a:latin typeface="+mj-lt"/>
              </a:rPr>
              <a:t> </a:t>
            </a:r>
            <a:r>
              <a:rPr lang="en-US" dirty="0" err="1">
                <a:latin typeface="+mj-lt"/>
              </a:rPr>
              <a:t>bộ</a:t>
            </a:r>
            <a:r>
              <a:rPr lang="en-US" dirty="0">
                <a:latin typeface="+mj-lt"/>
              </a:rPr>
              <a:t> </a:t>
            </a:r>
            <a:r>
              <a:rPr lang="en-US" dirty="0" err="1">
                <a:latin typeface="+mj-lt"/>
              </a:rPr>
              <a:t>môn</a:t>
            </a:r>
            <a:r>
              <a:rPr lang="en-US" dirty="0">
                <a:latin typeface="+mj-lt"/>
              </a:rPr>
              <a:t> </a:t>
            </a:r>
            <a:r>
              <a:rPr lang="en-US" dirty="0" err="1">
                <a:latin typeface="+mj-lt"/>
              </a:rPr>
              <a:t>này</a:t>
            </a:r>
            <a:r>
              <a:rPr lang="en-US" dirty="0">
                <a:latin typeface="+mj-lt"/>
              </a:rPr>
              <a:t> -&gt; </a:t>
            </a:r>
            <a:r>
              <a:rPr lang="en-US" dirty="0" err="1">
                <a:latin typeface="+mj-lt"/>
              </a:rPr>
              <a:t>Hương</a:t>
            </a:r>
            <a:r>
              <a:rPr lang="en-US" dirty="0">
                <a:latin typeface="+mj-lt"/>
              </a:rPr>
              <a:t> </a:t>
            </a:r>
            <a:r>
              <a:rPr lang="en-US" dirty="0" err="1">
                <a:latin typeface="+mj-lt"/>
              </a:rPr>
              <a:t>quyết</a:t>
            </a:r>
            <a:r>
              <a:rPr lang="en-US" dirty="0">
                <a:latin typeface="+mj-lt"/>
              </a:rPr>
              <a:t> </a:t>
            </a:r>
            <a:r>
              <a:rPr lang="en-US" dirty="0" err="1">
                <a:latin typeface="+mj-lt"/>
              </a:rPr>
              <a:t>định</a:t>
            </a:r>
            <a:r>
              <a:rPr lang="en-US" dirty="0">
                <a:latin typeface="+mj-lt"/>
              </a:rPr>
              <a:t> </a:t>
            </a:r>
            <a:r>
              <a:rPr lang="en-US" dirty="0" err="1">
                <a:latin typeface="+mj-lt"/>
              </a:rPr>
              <a:t>đầu</a:t>
            </a:r>
            <a:r>
              <a:rPr lang="en-US" dirty="0">
                <a:latin typeface="+mj-lt"/>
              </a:rPr>
              <a:t> </a:t>
            </a:r>
            <a:r>
              <a:rPr lang="en-US" dirty="0" err="1">
                <a:latin typeface="+mj-lt"/>
              </a:rPr>
              <a:t>tư</a:t>
            </a:r>
            <a:r>
              <a:rPr lang="en-US" dirty="0">
                <a:latin typeface="+mj-lt"/>
              </a:rPr>
              <a:t> </a:t>
            </a:r>
            <a:r>
              <a:rPr lang="en-US" dirty="0" err="1">
                <a:latin typeface="+mj-lt"/>
              </a:rPr>
              <a:t>hẳn</a:t>
            </a:r>
            <a:r>
              <a:rPr lang="en-US" dirty="0">
                <a:latin typeface="+mj-lt"/>
              </a:rPr>
              <a:t> 1 </a:t>
            </a:r>
            <a:r>
              <a:rPr lang="en-US" dirty="0" err="1">
                <a:latin typeface="+mj-lt"/>
              </a:rPr>
              <a:t>hệ</a:t>
            </a:r>
            <a:r>
              <a:rPr lang="en-US" dirty="0">
                <a:latin typeface="+mj-lt"/>
              </a:rPr>
              <a:t> </a:t>
            </a:r>
            <a:r>
              <a:rPr lang="en-US" dirty="0" err="1">
                <a:latin typeface="+mj-lt"/>
              </a:rPr>
              <a:t>thống</a:t>
            </a:r>
            <a:r>
              <a:rPr lang="en-US" dirty="0">
                <a:latin typeface="+mj-lt"/>
              </a:rPr>
              <a:t> </a:t>
            </a:r>
            <a:r>
              <a:rPr lang="en-US" dirty="0" err="1">
                <a:latin typeface="+mj-lt"/>
              </a:rPr>
              <a:t>bán</a:t>
            </a:r>
            <a:r>
              <a:rPr lang="en-US" dirty="0">
                <a:latin typeface="+mj-lt"/>
              </a:rPr>
              <a:t> </a:t>
            </a:r>
            <a:r>
              <a:rPr lang="en-US" dirty="0" err="1">
                <a:latin typeface="+mj-lt"/>
              </a:rPr>
              <a:t>đồ</a:t>
            </a:r>
            <a:r>
              <a:rPr lang="en-US" dirty="0">
                <a:latin typeface="+mj-lt"/>
              </a:rPr>
              <a:t> Golf</a:t>
            </a:r>
          </a:p>
          <a:p>
            <a:pPr marL="0" indent="0">
              <a:buNone/>
            </a:pPr>
            <a:r>
              <a:rPr lang="en-US" dirty="0" err="1">
                <a:latin typeface="+mj-lt"/>
              </a:rPr>
              <a:t>Yêu</a:t>
            </a:r>
            <a:r>
              <a:rPr lang="en-US" dirty="0">
                <a:latin typeface="+mj-lt"/>
              </a:rPr>
              <a:t> </a:t>
            </a:r>
            <a:r>
              <a:rPr lang="en-US" dirty="0" err="1">
                <a:latin typeface="+mj-lt"/>
              </a:rPr>
              <a:t>cầu</a:t>
            </a:r>
            <a:r>
              <a:rPr lang="en-US" dirty="0">
                <a:latin typeface="+mj-lt"/>
              </a:rPr>
              <a:t>: </a:t>
            </a:r>
          </a:p>
          <a:p>
            <a:pPr marL="0" indent="0">
              <a:buNone/>
            </a:pPr>
            <a:r>
              <a:rPr lang="en-US" dirty="0" err="1">
                <a:latin typeface="+mj-lt"/>
              </a:rPr>
              <a:t>Tạo</a:t>
            </a:r>
            <a:r>
              <a:rPr lang="en-US" dirty="0">
                <a:latin typeface="+mj-lt"/>
              </a:rPr>
              <a:t> table :</a:t>
            </a:r>
          </a:p>
          <a:p>
            <a:pPr marL="0" indent="0">
              <a:buNone/>
            </a:pPr>
            <a:r>
              <a:rPr lang="en-US" dirty="0">
                <a:latin typeface="+mj-lt"/>
              </a:rPr>
              <a:t>Item(id, name,  price, description)</a:t>
            </a:r>
          </a:p>
          <a:p>
            <a:pPr marL="0" indent="0">
              <a:buNone/>
            </a:pPr>
            <a:r>
              <a:rPr lang="en-US" dirty="0">
                <a:latin typeface="+mj-lt"/>
              </a:rPr>
              <a:t>Customer(id, name, phone, address, </a:t>
            </a:r>
            <a:r>
              <a:rPr lang="en-US" dirty="0" err="1">
                <a:latin typeface="+mj-lt"/>
              </a:rPr>
              <a:t>potential_level</a:t>
            </a:r>
            <a:r>
              <a:rPr lang="en-US" dirty="0">
                <a:latin typeface="+mj-lt"/>
              </a:rPr>
              <a:t>)</a:t>
            </a:r>
          </a:p>
          <a:p>
            <a:pPr marL="0" indent="0">
              <a:buNone/>
            </a:pPr>
            <a:r>
              <a:rPr lang="en-US" dirty="0">
                <a:latin typeface="+mj-lt"/>
              </a:rPr>
              <a:t>Category(id, name)</a:t>
            </a:r>
          </a:p>
          <a:p>
            <a:pPr marL="0" indent="0">
              <a:buNone/>
            </a:pPr>
            <a:r>
              <a:rPr lang="en-US" dirty="0" err="1">
                <a:latin typeface="+mj-lt"/>
              </a:rPr>
              <a:t>FeedBack</a:t>
            </a:r>
            <a:r>
              <a:rPr lang="en-US" dirty="0">
                <a:latin typeface="+mj-lt"/>
              </a:rPr>
              <a:t>(id, </a:t>
            </a:r>
            <a:r>
              <a:rPr lang="en-US" dirty="0" err="1">
                <a:latin typeface="+mj-lt"/>
              </a:rPr>
              <a:t>time_feedback</a:t>
            </a:r>
            <a:r>
              <a:rPr lang="en-US" dirty="0">
                <a:latin typeface="+mj-lt"/>
              </a:rPr>
              <a:t>, vote, comment)</a:t>
            </a:r>
          </a:p>
          <a:p>
            <a:pPr marL="0" indent="0">
              <a:buNone/>
            </a:pPr>
            <a:r>
              <a:rPr lang="en-US" dirty="0">
                <a:latin typeface="+mj-lt"/>
              </a:rPr>
              <a:t>Order(id, quantity, </a:t>
            </a:r>
            <a:r>
              <a:rPr lang="en-US" err="1">
                <a:latin typeface="+mj-lt"/>
              </a:rPr>
              <a:t>time_order</a:t>
            </a:r>
            <a:r>
              <a:rPr lang="en-US" smtClean="0">
                <a:latin typeface="+mj-lt"/>
              </a:rPr>
              <a:t>)</a:t>
            </a:r>
            <a:endParaRPr lang="en-US" dirty="0">
              <a:latin typeface="+mj-lt"/>
            </a:endParaRPr>
          </a:p>
        </p:txBody>
      </p:sp>
      <p:sp>
        <p:nvSpPr>
          <p:cNvPr id="4"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solidFill>
                  <a:srgbClr val="0070C0"/>
                </a:solidFill>
              </a:rPr>
              <a:t>Kiểm tra -20p</a:t>
            </a:r>
            <a:endParaRPr lang="en-US" sz="4000" dirty="0">
              <a:solidFill>
                <a:srgbClr val="0070C0"/>
              </a:solidFill>
            </a:endParaRPr>
          </a:p>
        </p:txBody>
      </p:sp>
    </p:spTree>
    <p:extLst>
      <p:ext uri="{BB962C8B-B14F-4D97-AF65-F5344CB8AC3E}">
        <p14:creationId xmlns:p14="http://schemas.microsoft.com/office/powerpoint/2010/main" val="3197111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B3A38-00E8-70FC-0ADF-16CE196FF51F}"/>
              </a:ext>
            </a:extLst>
          </p:cNvPr>
          <p:cNvSpPr>
            <a:spLocks noGrp="1"/>
          </p:cNvSpPr>
          <p:nvPr>
            <p:ph idx="1"/>
          </p:nvPr>
        </p:nvSpPr>
        <p:spPr/>
        <p:txBody>
          <a:bodyPr/>
          <a:lstStyle/>
          <a:p>
            <a:pPr marL="0" indent="0">
              <a:buNone/>
            </a:pPr>
            <a:r>
              <a:rPr lang="en-US" dirty="0" err="1">
                <a:latin typeface="+mj-lt"/>
              </a:rPr>
              <a:t>Mỗi</a:t>
            </a:r>
            <a:r>
              <a:rPr lang="en-US" dirty="0">
                <a:latin typeface="+mj-lt"/>
              </a:rPr>
              <a:t> </a:t>
            </a:r>
            <a:r>
              <a:rPr lang="en-US" err="1">
                <a:latin typeface="+mj-lt"/>
              </a:rPr>
              <a:t>khách</a:t>
            </a:r>
            <a:r>
              <a:rPr lang="en-US">
                <a:latin typeface="+mj-lt"/>
              </a:rPr>
              <a:t> </a:t>
            </a:r>
            <a:r>
              <a:rPr lang="en-US" smtClean="0">
                <a:latin typeface="+mj-lt"/>
              </a:rPr>
              <a:t>hàng </a:t>
            </a:r>
            <a:r>
              <a:rPr lang="en-US" dirty="0" err="1">
                <a:latin typeface="+mj-lt"/>
              </a:rPr>
              <a:t>có</a:t>
            </a:r>
            <a:r>
              <a:rPr lang="en-US" dirty="0">
                <a:latin typeface="+mj-lt"/>
              </a:rPr>
              <a:t> </a:t>
            </a:r>
            <a:r>
              <a:rPr lang="en-US" dirty="0" err="1">
                <a:latin typeface="+mj-lt"/>
              </a:rPr>
              <a:t>thể</a:t>
            </a:r>
            <a:r>
              <a:rPr lang="en-US" dirty="0">
                <a:latin typeface="+mj-lt"/>
              </a:rPr>
              <a:t> order 1 </a:t>
            </a:r>
            <a:r>
              <a:rPr lang="en-US" dirty="0" err="1">
                <a:latin typeface="+mj-lt"/>
              </a:rPr>
              <a:t>hoặc</a:t>
            </a:r>
            <a:r>
              <a:rPr lang="en-US" dirty="0">
                <a:latin typeface="+mj-lt"/>
              </a:rPr>
              <a:t> </a:t>
            </a:r>
            <a:r>
              <a:rPr lang="en-US" dirty="0" err="1">
                <a:latin typeface="+mj-lt"/>
              </a:rPr>
              <a:t>nhiều</a:t>
            </a:r>
            <a:r>
              <a:rPr lang="en-US" dirty="0">
                <a:latin typeface="+mj-lt"/>
              </a:rPr>
              <a:t> SP(item) </a:t>
            </a:r>
            <a:r>
              <a:rPr lang="en-US" dirty="0" err="1">
                <a:latin typeface="+mj-lt"/>
              </a:rPr>
              <a:t>và</a:t>
            </a:r>
            <a:r>
              <a:rPr lang="en-US" dirty="0">
                <a:latin typeface="+mj-lt"/>
              </a:rPr>
              <a:t> </a:t>
            </a:r>
            <a:r>
              <a:rPr lang="en-US" dirty="0" err="1">
                <a:latin typeface="+mj-lt"/>
              </a:rPr>
              <a:t>ngược</a:t>
            </a:r>
            <a:r>
              <a:rPr lang="en-US" dirty="0">
                <a:latin typeface="+mj-lt"/>
              </a:rPr>
              <a:t> </a:t>
            </a:r>
            <a:r>
              <a:rPr lang="en-US" dirty="0" err="1">
                <a:latin typeface="+mj-lt"/>
              </a:rPr>
              <a:t>lại</a:t>
            </a:r>
            <a:endParaRPr lang="en-US" dirty="0">
              <a:latin typeface="+mj-lt"/>
            </a:endParaRPr>
          </a:p>
          <a:p>
            <a:pPr marL="0" indent="0">
              <a:buNone/>
            </a:pPr>
            <a:r>
              <a:rPr lang="en-US" dirty="0" err="1">
                <a:latin typeface="+mj-lt"/>
              </a:rPr>
              <a:t>Mỗi</a:t>
            </a:r>
            <a:r>
              <a:rPr lang="en-US" dirty="0">
                <a:latin typeface="+mj-lt"/>
              </a:rPr>
              <a:t> </a:t>
            </a:r>
            <a:r>
              <a:rPr lang="en-US" dirty="0" err="1">
                <a:latin typeface="+mj-lt"/>
              </a:rPr>
              <a:t>sp</a:t>
            </a:r>
            <a:r>
              <a:rPr lang="en-US" dirty="0">
                <a:latin typeface="+mj-lt"/>
              </a:rPr>
              <a:t> </a:t>
            </a:r>
            <a:r>
              <a:rPr lang="en-US" dirty="0" err="1">
                <a:latin typeface="+mj-lt"/>
              </a:rPr>
              <a:t>chỉ</a:t>
            </a:r>
            <a:r>
              <a:rPr lang="en-US" dirty="0">
                <a:latin typeface="+mj-lt"/>
              </a:rPr>
              <a:t> </a:t>
            </a:r>
            <a:r>
              <a:rPr lang="en-US" dirty="0" err="1">
                <a:latin typeface="+mj-lt"/>
              </a:rPr>
              <a:t>thuộc</a:t>
            </a:r>
            <a:r>
              <a:rPr lang="en-US" dirty="0">
                <a:latin typeface="+mj-lt"/>
              </a:rPr>
              <a:t> 1 category </a:t>
            </a:r>
            <a:r>
              <a:rPr lang="en-US" dirty="0" err="1">
                <a:latin typeface="+mj-lt"/>
              </a:rPr>
              <a:t>nhưng</a:t>
            </a:r>
            <a:r>
              <a:rPr lang="en-US" dirty="0">
                <a:latin typeface="+mj-lt"/>
              </a:rPr>
              <a:t> </a:t>
            </a:r>
            <a:r>
              <a:rPr lang="en-US" dirty="0" err="1">
                <a:latin typeface="+mj-lt"/>
              </a:rPr>
              <a:t>mỗi</a:t>
            </a:r>
            <a:r>
              <a:rPr lang="en-US" dirty="0">
                <a:latin typeface="+mj-lt"/>
              </a:rPr>
              <a:t> category </a:t>
            </a:r>
            <a:r>
              <a:rPr lang="en-US" dirty="0" err="1">
                <a:latin typeface="+mj-lt"/>
              </a:rPr>
              <a:t>có</a:t>
            </a:r>
            <a:r>
              <a:rPr lang="en-US" dirty="0">
                <a:latin typeface="+mj-lt"/>
              </a:rPr>
              <a:t> </a:t>
            </a:r>
            <a:r>
              <a:rPr lang="en-US" dirty="0" err="1">
                <a:latin typeface="+mj-lt"/>
              </a:rPr>
              <a:t>thể</a:t>
            </a:r>
            <a:r>
              <a:rPr lang="en-US" dirty="0">
                <a:latin typeface="+mj-lt"/>
              </a:rPr>
              <a:t> bao </a:t>
            </a:r>
            <a:r>
              <a:rPr lang="en-US" dirty="0" err="1">
                <a:latin typeface="+mj-lt"/>
              </a:rPr>
              <a:t>gồm</a:t>
            </a:r>
            <a:r>
              <a:rPr lang="en-US" dirty="0">
                <a:latin typeface="+mj-lt"/>
              </a:rPr>
              <a:t> </a:t>
            </a:r>
            <a:r>
              <a:rPr lang="en-US" dirty="0" err="1">
                <a:latin typeface="+mj-lt"/>
              </a:rPr>
              <a:t>nhiều</a:t>
            </a:r>
            <a:r>
              <a:rPr lang="en-US" dirty="0">
                <a:latin typeface="+mj-lt"/>
              </a:rPr>
              <a:t> </a:t>
            </a:r>
            <a:r>
              <a:rPr lang="en-US" dirty="0" err="1">
                <a:latin typeface="+mj-lt"/>
              </a:rPr>
              <a:t>sp</a:t>
            </a:r>
            <a:endParaRPr lang="en-US" dirty="0">
              <a:latin typeface="+mj-lt"/>
            </a:endParaRPr>
          </a:p>
          <a:p>
            <a:pPr marL="0" indent="0">
              <a:buNone/>
            </a:pPr>
            <a:r>
              <a:rPr lang="en-US" dirty="0" err="1">
                <a:latin typeface="+mj-lt"/>
              </a:rPr>
              <a:t>Mỗi</a:t>
            </a:r>
            <a:r>
              <a:rPr lang="en-US" dirty="0">
                <a:latin typeface="+mj-lt"/>
              </a:rPr>
              <a:t> </a:t>
            </a:r>
            <a:r>
              <a:rPr lang="en-US" dirty="0" err="1">
                <a:latin typeface="+mj-lt"/>
              </a:rPr>
              <a:t>khách</a:t>
            </a:r>
            <a:r>
              <a:rPr lang="en-US" dirty="0">
                <a:latin typeface="+mj-lt"/>
              </a:rPr>
              <a:t> hang </a:t>
            </a:r>
            <a:r>
              <a:rPr lang="en-US" dirty="0" err="1">
                <a:latin typeface="+mj-lt"/>
              </a:rPr>
              <a:t>có</a:t>
            </a:r>
            <a:r>
              <a:rPr lang="en-US" dirty="0">
                <a:latin typeface="+mj-lt"/>
              </a:rPr>
              <a:t> </a:t>
            </a:r>
            <a:r>
              <a:rPr lang="en-US" dirty="0" err="1">
                <a:latin typeface="+mj-lt"/>
              </a:rPr>
              <a:t>thể</a:t>
            </a:r>
            <a:r>
              <a:rPr lang="en-US" dirty="0">
                <a:latin typeface="+mj-lt"/>
              </a:rPr>
              <a:t> </a:t>
            </a:r>
            <a:r>
              <a:rPr lang="en-US" dirty="0" err="1">
                <a:latin typeface="+mj-lt"/>
              </a:rPr>
              <a:t>có</a:t>
            </a:r>
            <a:r>
              <a:rPr lang="en-US" dirty="0">
                <a:latin typeface="+mj-lt"/>
              </a:rPr>
              <a:t> 1 </a:t>
            </a:r>
            <a:r>
              <a:rPr lang="en-US" dirty="0" err="1">
                <a:latin typeface="+mj-lt"/>
              </a:rPr>
              <a:t>hoặc</a:t>
            </a:r>
            <a:r>
              <a:rPr lang="en-US" dirty="0">
                <a:latin typeface="+mj-lt"/>
              </a:rPr>
              <a:t> </a:t>
            </a:r>
            <a:r>
              <a:rPr lang="en-US" dirty="0" err="1">
                <a:latin typeface="+mj-lt"/>
              </a:rPr>
              <a:t>nhiều</a:t>
            </a:r>
            <a:r>
              <a:rPr lang="en-US" dirty="0">
                <a:latin typeface="+mj-lt"/>
              </a:rPr>
              <a:t> feedback </a:t>
            </a:r>
            <a:r>
              <a:rPr lang="en-US" dirty="0" err="1">
                <a:latin typeface="+mj-lt"/>
              </a:rPr>
              <a:t>về</a:t>
            </a:r>
            <a:r>
              <a:rPr lang="en-US" dirty="0">
                <a:latin typeface="+mj-lt"/>
              </a:rPr>
              <a:t> </a:t>
            </a:r>
            <a:r>
              <a:rPr lang="en-US" dirty="0" err="1">
                <a:latin typeface="+mj-lt"/>
              </a:rPr>
              <a:t>sp</a:t>
            </a:r>
            <a:r>
              <a:rPr lang="en-US" dirty="0">
                <a:latin typeface="+mj-lt"/>
              </a:rPr>
              <a:t> </a:t>
            </a:r>
            <a:r>
              <a:rPr lang="en-US" dirty="0" err="1">
                <a:latin typeface="+mj-lt"/>
              </a:rPr>
              <a:t>và</a:t>
            </a:r>
            <a:r>
              <a:rPr lang="en-US" dirty="0">
                <a:latin typeface="+mj-lt"/>
              </a:rPr>
              <a:t> </a:t>
            </a:r>
            <a:r>
              <a:rPr lang="en-US" dirty="0" err="1">
                <a:latin typeface="+mj-lt"/>
              </a:rPr>
              <a:t>mỗi</a:t>
            </a:r>
            <a:r>
              <a:rPr lang="en-US" dirty="0">
                <a:latin typeface="+mj-lt"/>
              </a:rPr>
              <a:t> </a:t>
            </a:r>
            <a:r>
              <a:rPr lang="en-US" dirty="0" err="1">
                <a:latin typeface="+mj-lt"/>
              </a:rPr>
              <a:t>sp</a:t>
            </a:r>
            <a:r>
              <a:rPr lang="en-US" dirty="0">
                <a:latin typeface="+mj-lt"/>
              </a:rPr>
              <a:t> </a:t>
            </a:r>
            <a:r>
              <a:rPr lang="en-US" dirty="0" err="1">
                <a:latin typeface="+mj-lt"/>
              </a:rPr>
              <a:t>có</a:t>
            </a:r>
            <a:r>
              <a:rPr lang="en-US" dirty="0">
                <a:latin typeface="+mj-lt"/>
              </a:rPr>
              <a:t> </a:t>
            </a:r>
            <a:r>
              <a:rPr lang="en-US" dirty="0" err="1">
                <a:latin typeface="+mj-lt"/>
              </a:rPr>
              <a:t>thể</a:t>
            </a:r>
            <a:r>
              <a:rPr lang="en-US" dirty="0">
                <a:latin typeface="+mj-lt"/>
              </a:rPr>
              <a:t> </a:t>
            </a:r>
            <a:r>
              <a:rPr lang="en-US" dirty="0" err="1">
                <a:latin typeface="+mj-lt"/>
              </a:rPr>
              <a:t>được</a:t>
            </a:r>
            <a:r>
              <a:rPr lang="en-US" dirty="0">
                <a:latin typeface="+mj-lt"/>
              </a:rPr>
              <a:t> feedback </a:t>
            </a:r>
            <a:r>
              <a:rPr lang="en-US" dirty="0" err="1">
                <a:latin typeface="+mj-lt"/>
              </a:rPr>
              <a:t>bởi</a:t>
            </a:r>
            <a:r>
              <a:rPr lang="en-US" dirty="0">
                <a:latin typeface="+mj-lt"/>
              </a:rPr>
              <a:t> 1 </a:t>
            </a:r>
            <a:r>
              <a:rPr lang="en-US" dirty="0" err="1">
                <a:latin typeface="+mj-lt"/>
              </a:rPr>
              <a:t>hoặc</a:t>
            </a:r>
            <a:r>
              <a:rPr lang="en-US" dirty="0">
                <a:latin typeface="+mj-lt"/>
              </a:rPr>
              <a:t> </a:t>
            </a:r>
            <a:r>
              <a:rPr lang="en-US" dirty="0" err="1">
                <a:latin typeface="+mj-lt"/>
              </a:rPr>
              <a:t>nhiều</a:t>
            </a:r>
            <a:r>
              <a:rPr lang="en-US" dirty="0">
                <a:latin typeface="+mj-lt"/>
              </a:rPr>
              <a:t> </a:t>
            </a:r>
            <a:r>
              <a:rPr lang="en-US" dirty="0" err="1">
                <a:latin typeface="+mj-lt"/>
              </a:rPr>
              <a:t>người</a:t>
            </a:r>
            <a:endParaRPr lang="en-US" dirty="0">
              <a:latin typeface="+mj-lt"/>
            </a:endParaRPr>
          </a:p>
          <a:p>
            <a:pPr marL="0" indent="0">
              <a:buNone/>
            </a:pPr>
            <a:r>
              <a:rPr lang="en-US" dirty="0">
                <a:latin typeface="+mj-lt"/>
              </a:rPr>
              <a:t>-&gt; </a:t>
            </a:r>
            <a:r>
              <a:rPr lang="en-US" dirty="0" err="1">
                <a:latin typeface="+mj-lt"/>
              </a:rPr>
              <a:t>Hãy</a:t>
            </a:r>
            <a:r>
              <a:rPr lang="en-US" dirty="0">
                <a:latin typeface="+mj-lt"/>
              </a:rPr>
              <a:t> </a:t>
            </a:r>
            <a:r>
              <a:rPr lang="en-US" dirty="0" err="1">
                <a:latin typeface="+mj-lt"/>
              </a:rPr>
              <a:t>thiết</a:t>
            </a:r>
            <a:r>
              <a:rPr lang="en-US" dirty="0">
                <a:latin typeface="+mj-lt"/>
              </a:rPr>
              <a:t> </a:t>
            </a:r>
            <a:r>
              <a:rPr lang="en-US" dirty="0" err="1">
                <a:latin typeface="+mj-lt"/>
              </a:rPr>
              <a:t>kế</a:t>
            </a:r>
            <a:r>
              <a:rPr lang="en-US" dirty="0">
                <a:latin typeface="+mj-lt"/>
              </a:rPr>
              <a:t> DB </a:t>
            </a:r>
            <a:r>
              <a:rPr lang="en-US" dirty="0" err="1">
                <a:latin typeface="+mj-lt"/>
              </a:rPr>
              <a:t>sao</a:t>
            </a:r>
            <a:r>
              <a:rPr lang="en-US" dirty="0">
                <a:latin typeface="+mj-lt"/>
              </a:rPr>
              <a:t> </a:t>
            </a:r>
            <a:r>
              <a:rPr lang="en-US" dirty="0" err="1">
                <a:latin typeface="+mj-lt"/>
              </a:rPr>
              <a:t>cho</a:t>
            </a:r>
            <a:r>
              <a:rPr lang="en-US" dirty="0">
                <a:latin typeface="+mj-lt"/>
              </a:rPr>
              <a:t> </a:t>
            </a:r>
            <a:r>
              <a:rPr lang="en-US" dirty="0" err="1">
                <a:latin typeface="+mj-lt"/>
              </a:rPr>
              <a:t>phù</a:t>
            </a:r>
            <a:r>
              <a:rPr lang="en-US" dirty="0">
                <a:latin typeface="+mj-lt"/>
              </a:rPr>
              <a:t> </a:t>
            </a:r>
            <a:r>
              <a:rPr lang="en-US" dirty="0" err="1">
                <a:latin typeface="+mj-lt"/>
              </a:rPr>
              <a:t>hợp</a:t>
            </a:r>
            <a:r>
              <a:rPr lang="en-US" dirty="0">
                <a:latin typeface="+mj-lt"/>
              </a:rPr>
              <a:t> </a:t>
            </a:r>
          </a:p>
          <a:p>
            <a:pPr marL="0" indent="0">
              <a:buNone/>
            </a:pPr>
            <a:r>
              <a:rPr lang="en-US" dirty="0">
                <a:latin typeface="+mj-lt"/>
              </a:rPr>
              <a:t>-&gt; Insert </a:t>
            </a:r>
            <a:r>
              <a:rPr lang="en-US" dirty="0" err="1">
                <a:latin typeface="+mj-lt"/>
              </a:rPr>
              <a:t>mỗi</a:t>
            </a:r>
            <a:r>
              <a:rPr lang="en-US" dirty="0">
                <a:latin typeface="+mj-lt"/>
              </a:rPr>
              <a:t> </a:t>
            </a:r>
            <a:r>
              <a:rPr lang="en-US" dirty="0" err="1">
                <a:latin typeface="+mj-lt"/>
              </a:rPr>
              <a:t>bảng</a:t>
            </a:r>
            <a:r>
              <a:rPr lang="en-US" dirty="0">
                <a:latin typeface="+mj-lt"/>
              </a:rPr>
              <a:t> </a:t>
            </a:r>
            <a:r>
              <a:rPr lang="en-US" dirty="0" err="1">
                <a:latin typeface="+mj-lt"/>
              </a:rPr>
              <a:t>ít</a:t>
            </a:r>
            <a:r>
              <a:rPr lang="en-US" dirty="0">
                <a:latin typeface="+mj-lt"/>
              </a:rPr>
              <a:t> </a:t>
            </a:r>
            <a:r>
              <a:rPr lang="en-US" err="1">
                <a:latin typeface="+mj-lt"/>
              </a:rPr>
              <a:t>nhất</a:t>
            </a:r>
            <a:r>
              <a:rPr lang="en-US">
                <a:latin typeface="+mj-lt"/>
              </a:rPr>
              <a:t> </a:t>
            </a:r>
            <a:r>
              <a:rPr lang="en-US" smtClean="0">
                <a:latin typeface="+mj-lt"/>
              </a:rPr>
              <a:t>5records</a:t>
            </a:r>
            <a:endParaRPr lang="en-US" dirty="0">
              <a:latin typeface="+mj-lt"/>
            </a:endParaRPr>
          </a:p>
        </p:txBody>
      </p:sp>
      <p:sp>
        <p:nvSpPr>
          <p:cNvPr id="4"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solidFill>
                  <a:srgbClr val="0070C0"/>
                </a:solidFill>
              </a:rPr>
              <a:t>Yêu </a:t>
            </a:r>
            <a:r>
              <a:rPr lang="en-US" sz="4000" smtClean="0">
                <a:solidFill>
                  <a:srgbClr val="0070C0"/>
                </a:solidFill>
              </a:rPr>
              <a:t>cầu</a:t>
            </a:r>
            <a:endParaRPr lang="en-US" sz="4000" dirty="0">
              <a:solidFill>
                <a:srgbClr val="0070C0"/>
              </a:solidFill>
            </a:endParaRPr>
          </a:p>
        </p:txBody>
      </p:sp>
    </p:spTree>
    <p:extLst>
      <p:ext uri="{BB962C8B-B14F-4D97-AF65-F5344CB8AC3E}">
        <p14:creationId xmlns:p14="http://schemas.microsoft.com/office/powerpoint/2010/main" val="2272184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811A71-FE88-7979-F790-E8DE8055DC23}"/>
              </a:ext>
            </a:extLst>
          </p:cNvPr>
          <p:cNvSpPr>
            <a:spLocks noGrp="1"/>
          </p:cNvSpPr>
          <p:nvPr>
            <p:ph idx="1"/>
          </p:nvPr>
        </p:nvSpPr>
        <p:spPr/>
        <p:txBody>
          <a:bodyPr>
            <a:normAutofit fontScale="92500" lnSpcReduction="20000"/>
          </a:bodyPr>
          <a:lstStyle/>
          <a:p>
            <a:pPr marL="0" indent="0">
              <a:buNone/>
            </a:pPr>
            <a:r>
              <a:rPr lang="en-US" dirty="0">
                <a:latin typeface="+mj-lt"/>
              </a:rPr>
              <a:t>ALTER TABLE </a:t>
            </a:r>
            <a:r>
              <a:rPr lang="en-US" dirty="0" err="1">
                <a:latin typeface="+mj-lt"/>
              </a:rPr>
              <a:t>table_name</a:t>
            </a:r>
            <a:r>
              <a:rPr lang="en-US" dirty="0">
                <a:latin typeface="+mj-lt"/>
              </a:rPr>
              <a:t> DROP PRIMARY KEY </a:t>
            </a:r>
          </a:p>
          <a:p>
            <a:pPr marL="0" indent="0">
              <a:buNone/>
            </a:pPr>
            <a:r>
              <a:rPr lang="en-US" dirty="0">
                <a:latin typeface="+mj-lt"/>
              </a:rPr>
              <a:t>Add Primary Key(</a:t>
            </a:r>
            <a:r>
              <a:rPr lang="en-US" dirty="0" err="1">
                <a:latin typeface="+mj-lt"/>
              </a:rPr>
              <a:t>cột</a:t>
            </a:r>
            <a:r>
              <a:rPr lang="en-US" dirty="0">
                <a:latin typeface="+mj-lt"/>
              </a:rPr>
              <a:t> 1, </a:t>
            </a:r>
            <a:r>
              <a:rPr lang="en-US" dirty="0" err="1">
                <a:latin typeface="+mj-lt"/>
              </a:rPr>
              <a:t>cột</a:t>
            </a:r>
            <a:r>
              <a:rPr lang="en-US" dirty="0">
                <a:latin typeface="+mj-lt"/>
              </a:rPr>
              <a:t> 2, …);</a:t>
            </a:r>
          </a:p>
          <a:p>
            <a:pPr marL="0" indent="0">
              <a:buNone/>
            </a:pPr>
            <a:r>
              <a:rPr lang="en-US" dirty="0" err="1">
                <a:latin typeface="+mj-lt"/>
              </a:rPr>
              <a:t>Vd</a:t>
            </a:r>
            <a:r>
              <a:rPr lang="en-US" dirty="0">
                <a:latin typeface="+mj-lt"/>
              </a:rPr>
              <a:t>:</a:t>
            </a:r>
          </a:p>
          <a:p>
            <a:pPr marL="0" indent="0">
              <a:buNone/>
            </a:pPr>
            <a:r>
              <a:rPr lang="en-US" b="0" i="0" dirty="0">
                <a:solidFill>
                  <a:srgbClr val="444444"/>
                </a:solidFill>
                <a:effectLst/>
                <a:latin typeface="+mj-lt"/>
              </a:rPr>
              <a:t>ALTER TABLE `</a:t>
            </a:r>
            <a:r>
              <a:rPr lang="en-US" b="0" i="0" dirty="0" err="1">
                <a:solidFill>
                  <a:srgbClr val="444444"/>
                </a:solidFill>
                <a:effectLst/>
                <a:latin typeface="+mj-lt"/>
              </a:rPr>
              <a:t>shiper</a:t>
            </a:r>
            <a:r>
              <a:rPr lang="en-US" b="0" i="0" dirty="0">
                <a:solidFill>
                  <a:srgbClr val="444444"/>
                </a:solidFill>
                <a:effectLst/>
                <a:latin typeface="+mj-lt"/>
              </a:rPr>
              <a:t>`</a:t>
            </a:r>
            <a:r>
              <a:rPr lang="en-US" dirty="0">
                <a:latin typeface="+mj-lt"/>
              </a:rPr>
              <a:t/>
            </a:r>
            <a:br>
              <a:rPr lang="en-US" dirty="0">
                <a:latin typeface="+mj-lt"/>
              </a:rPr>
            </a:br>
            <a:r>
              <a:rPr lang="en-US" b="0" i="0" dirty="0">
                <a:solidFill>
                  <a:srgbClr val="444444"/>
                </a:solidFill>
                <a:effectLst/>
                <a:latin typeface="+mj-lt"/>
              </a:rPr>
              <a:t>DROP PRIMARY KEY,</a:t>
            </a:r>
            <a:r>
              <a:rPr lang="en-US" dirty="0">
                <a:latin typeface="+mj-lt"/>
              </a:rPr>
              <a:t/>
            </a:r>
            <a:br>
              <a:rPr lang="en-US" dirty="0">
                <a:latin typeface="+mj-lt"/>
              </a:rPr>
            </a:br>
            <a:r>
              <a:rPr lang="en-US" b="0" i="0" dirty="0">
                <a:solidFill>
                  <a:srgbClr val="444444"/>
                </a:solidFill>
                <a:effectLst/>
                <a:latin typeface="+mj-lt"/>
              </a:rPr>
              <a:t>ADD PRIMARY KEY(</a:t>
            </a:r>
            <a:r>
              <a:rPr lang="en-US" dirty="0">
                <a:latin typeface="+mj-lt"/>
              </a:rPr>
              <a:t/>
            </a:r>
            <a:br>
              <a:rPr lang="en-US" dirty="0">
                <a:latin typeface="+mj-lt"/>
              </a:rPr>
            </a:br>
            <a:r>
              <a:rPr lang="en-US" b="0" i="0" dirty="0">
                <a:solidFill>
                  <a:srgbClr val="444444"/>
                </a:solidFill>
                <a:effectLst/>
                <a:latin typeface="+mj-lt"/>
              </a:rPr>
              <a:t>  `id`,</a:t>
            </a:r>
            <a:r>
              <a:rPr lang="en-US" dirty="0">
                <a:latin typeface="+mj-lt"/>
              </a:rPr>
              <a:t/>
            </a:r>
            <a:br>
              <a:rPr lang="en-US" dirty="0">
                <a:latin typeface="+mj-lt"/>
              </a:rPr>
            </a:br>
            <a:r>
              <a:rPr lang="en-US" b="0" i="0" dirty="0">
                <a:solidFill>
                  <a:srgbClr val="444444"/>
                </a:solidFill>
                <a:effectLst/>
                <a:latin typeface="+mj-lt"/>
              </a:rPr>
              <a:t>  `phone`</a:t>
            </a:r>
            <a:r>
              <a:rPr lang="en-US">
                <a:latin typeface="+mj-lt"/>
              </a:rPr>
              <a:t/>
            </a:r>
            <a:br>
              <a:rPr lang="en-US">
                <a:latin typeface="+mj-lt"/>
              </a:rPr>
            </a:br>
            <a:r>
              <a:rPr lang="en-US" b="0" i="0" smtClean="0">
                <a:solidFill>
                  <a:srgbClr val="444444"/>
                </a:solidFill>
                <a:effectLst/>
                <a:latin typeface="+mj-lt"/>
              </a:rPr>
              <a:t>);</a:t>
            </a:r>
          </a:p>
          <a:p>
            <a:pPr marL="0" indent="0">
              <a:buNone/>
            </a:pPr>
            <a:r>
              <a:rPr lang="en-US" smtClean="0">
                <a:solidFill>
                  <a:srgbClr val="444444"/>
                </a:solidFill>
                <a:latin typeface="+mj-lt"/>
              </a:rPr>
              <a:t>SHOW CREATE TABLE address</a:t>
            </a:r>
            <a:endParaRPr lang="en-US" dirty="0">
              <a:latin typeface="+mj-lt"/>
            </a:endParaRPr>
          </a:p>
          <a:p>
            <a:pPr marL="0" indent="0">
              <a:buNone/>
            </a:pPr>
            <a:r>
              <a:rPr lang="en-US" dirty="0">
                <a:latin typeface="+mj-lt"/>
              </a:rPr>
              <a:t>ALTER TABLE </a:t>
            </a:r>
            <a:r>
              <a:rPr lang="en-US" dirty="0" err="1">
                <a:latin typeface="+mj-lt"/>
              </a:rPr>
              <a:t>table_name</a:t>
            </a:r>
            <a:endParaRPr lang="en-US" dirty="0">
              <a:latin typeface="+mj-lt"/>
            </a:endParaRPr>
          </a:p>
          <a:p>
            <a:pPr marL="0" indent="0">
              <a:buNone/>
            </a:pPr>
            <a:r>
              <a:rPr lang="en-US" dirty="0">
                <a:latin typeface="+mj-lt"/>
              </a:rPr>
              <a:t>DROP FOREIGN </a:t>
            </a:r>
            <a:r>
              <a:rPr lang="en-US">
                <a:latin typeface="+mj-lt"/>
              </a:rPr>
              <a:t>KEY </a:t>
            </a:r>
            <a:r>
              <a:rPr lang="en-US" smtClean="0">
                <a:latin typeface="+mj-lt"/>
              </a:rPr>
              <a:t>address_ibfk_1</a:t>
            </a:r>
            <a:endParaRPr lang="en-US" dirty="0">
              <a:latin typeface="+mj-lt"/>
            </a:endParaRPr>
          </a:p>
        </p:txBody>
      </p:sp>
      <p:sp>
        <p:nvSpPr>
          <p:cNvPr id="4"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solidFill>
                  <a:srgbClr val="0070C0"/>
                </a:solidFill>
              </a:rPr>
              <a:t>Mở rộng về Key</a:t>
            </a:r>
            <a:endParaRPr lang="en-US" sz="4000" dirty="0">
              <a:solidFill>
                <a:srgbClr val="0070C0"/>
              </a:solidFill>
            </a:endParaRPr>
          </a:p>
        </p:txBody>
      </p:sp>
    </p:spTree>
    <p:extLst>
      <p:ext uri="{BB962C8B-B14F-4D97-AF65-F5344CB8AC3E}">
        <p14:creationId xmlns:p14="http://schemas.microsoft.com/office/powerpoint/2010/main" val="1724341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0588F6-1B4A-EDD7-3D1A-EC73C4B77551}"/>
              </a:ext>
            </a:extLst>
          </p:cNvPr>
          <p:cNvSpPr>
            <a:spLocks noGrp="1"/>
          </p:cNvSpPr>
          <p:nvPr>
            <p:ph idx="1"/>
          </p:nvPr>
        </p:nvSpPr>
        <p:spPr/>
        <p:txBody>
          <a:bodyPr/>
          <a:lstStyle/>
          <a:p>
            <a:r>
              <a:rPr lang="en-US" dirty="0" err="1">
                <a:latin typeface="+mj-lt"/>
              </a:rPr>
              <a:t>Khái</a:t>
            </a:r>
            <a:r>
              <a:rPr lang="en-US" dirty="0">
                <a:latin typeface="+mj-lt"/>
              </a:rPr>
              <a:t> </a:t>
            </a:r>
            <a:r>
              <a:rPr lang="en-US" dirty="0" err="1">
                <a:latin typeface="+mj-lt"/>
              </a:rPr>
              <a:t>niệm</a:t>
            </a:r>
            <a:r>
              <a:rPr lang="en-US" dirty="0">
                <a:latin typeface="+mj-lt"/>
              </a:rPr>
              <a:t>: </a:t>
            </a:r>
          </a:p>
          <a:p>
            <a:pPr marL="0" indent="0">
              <a:buNone/>
            </a:pPr>
            <a:r>
              <a:rPr lang="en-US" b="0" i="0" dirty="0">
                <a:effectLst/>
                <a:latin typeface="+mj-lt"/>
              </a:rPr>
              <a:t>+ </a:t>
            </a:r>
            <a:r>
              <a:rPr lang="vi-VN" b="0" i="0" dirty="0">
                <a:effectLst/>
                <a:latin typeface="+mj-lt"/>
              </a:rPr>
              <a:t> </a:t>
            </a:r>
            <a:r>
              <a:rPr lang="en-US" dirty="0">
                <a:latin typeface="+mj-lt"/>
              </a:rPr>
              <a:t>L</a:t>
            </a:r>
            <a:r>
              <a:rPr lang="vi-VN" b="0" i="0" dirty="0">
                <a:effectLst/>
                <a:latin typeface="+mj-lt"/>
              </a:rPr>
              <a:t>à một </a:t>
            </a:r>
            <a:r>
              <a:rPr lang="vi-VN" b="0" i="1" dirty="0">
                <a:effectLst/>
                <a:latin typeface="+mj-lt"/>
              </a:rPr>
              <a:t>bảng ảo </a:t>
            </a:r>
            <a:r>
              <a:rPr lang="vi-VN" b="0" i="0" dirty="0">
                <a:effectLst/>
                <a:latin typeface="+mj-lt"/>
              </a:rPr>
              <a:t>trong cơ sở dữ liệu có nội dung được định nghĩa thông qua một câu lệnh SQL nào đó. </a:t>
            </a:r>
            <a:endParaRPr lang="en-US" b="0" i="0" dirty="0">
              <a:effectLst/>
              <a:latin typeface="+mj-lt"/>
            </a:endParaRPr>
          </a:p>
          <a:p>
            <a:pPr marL="0" indent="0">
              <a:buNone/>
            </a:pPr>
            <a:r>
              <a:rPr lang="en-US" dirty="0">
                <a:latin typeface="+mj-lt"/>
              </a:rPr>
              <a:t>+ </a:t>
            </a:r>
            <a:r>
              <a:rPr lang="vi-VN" b="0" i="0" dirty="0">
                <a:effectLst/>
                <a:latin typeface="+mj-lt"/>
              </a:rPr>
              <a:t>Một VIEW bao gồm các hàng và cột giống như một bảng thực</a:t>
            </a:r>
            <a:endParaRPr lang="en-US" dirty="0">
              <a:latin typeface="+mj-lt"/>
            </a:endParaRPr>
          </a:p>
          <a:p>
            <a:r>
              <a:rPr lang="en-US" dirty="0" err="1">
                <a:latin typeface="+mj-lt"/>
              </a:rPr>
              <a:t>Cách</a:t>
            </a:r>
            <a:r>
              <a:rPr lang="en-US" dirty="0">
                <a:latin typeface="+mj-lt"/>
              </a:rPr>
              <a:t> </a:t>
            </a:r>
            <a:r>
              <a:rPr lang="en-US" dirty="0" err="1">
                <a:latin typeface="+mj-lt"/>
              </a:rPr>
              <a:t>tạo</a:t>
            </a:r>
            <a:r>
              <a:rPr lang="en-US" dirty="0">
                <a:latin typeface="+mj-lt"/>
              </a:rPr>
              <a:t>: </a:t>
            </a:r>
          </a:p>
          <a:p>
            <a:endParaRPr lang="en-US"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mj-lt"/>
              </a:rPr>
              <a:t>CREATE</a:t>
            </a:r>
            <a:r>
              <a:rPr kumimoji="0" lang="en-US" altLang="en-US" sz="2000" b="0" i="0" u="none" strike="noStrike" cap="none" normalizeH="0" baseline="0" dirty="0">
                <a:ln>
                  <a:noFill/>
                </a:ln>
                <a:solidFill>
                  <a:srgbClr val="24292E"/>
                </a:solidFill>
                <a:effectLst/>
                <a:latin typeface="+mj-lt"/>
              </a:rPr>
              <a:t> </a:t>
            </a:r>
            <a:r>
              <a:rPr kumimoji="0" lang="en-US" altLang="en-US" sz="2000" b="0" i="0" u="none" strike="noStrike" cap="none" normalizeH="0" baseline="0" dirty="0">
                <a:ln>
                  <a:noFill/>
                </a:ln>
                <a:solidFill>
                  <a:srgbClr val="D73A49"/>
                </a:solidFill>
                <a:effectLst/>
                <a:latin typeface="+mj-lt"/>
              </a:rPr>
              <a:t>VIEW</a:t>
            </a:r>
            <a:r>
              <a:rPr kumimoji="0" lang="en-US" altLang="en-US" sz="2000" b="0" i="0" u="none" strike="noStrike" cap="none" normalizeH="0" baseline="0" dirty="0">
                <a:ln>
                  <a:noFill/>
                </a:ln>
                <a:solidFill>
                  <a:srgbClr val="24292E"/>
                </a:solidFill>
                <a:effectLst/>
                <a:latin typeface="+mj-lt"/>
              </a:rPr>
              <a:t> </a:t>
            </a:r>
            <a:r>
              <a:rPr kumimoji="0" lang="en-US" altLang="en-US" sz="2000" b="0" i="0" u="none" strike="noStrike" cap="none" normalizeH="0" baseline="0" dirty="0" err="1">
                <a:ln>
                  <a:noFill/>
                </a:ln>
                <a:solidFill>
                  <a:srgbClr val="24292E"/>
                </a:solidFill>
                <a:effectLst/>
                <a:latin typeface="+mj-lt"/>
              </a:rPr>
              <a:t>ten_view</a:t>
            </a:r>
            <a:r>
              <a:rPr kumimoji="0" lang="en-US" altLang="en-US" sz="2000" b="0" i="0" u="none" strike="noStrike" cap="none" normalizeH="0" baseline="0" dirty="0">
                <a:ln>
                  <a:noFill/>
                </a:ln>
                <a:solidFill>
                  <a:srgbClr val="24292E"/>
                </a:solidFill>
                <a:effectLst/>
                <a:latin typeface="+mj-lt"/>
              </a:rPr>
              <a:t>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mj-lt"/>
              </a:rPr>
              <a:t>SELECT cot1, cot2... </a:t>
            </a:r>
            <a:r>
              <a:rPr kumimoji="0" lang="en-US" altLang="en-US" sz="2000" b="0" i="0" u="none" strike="noStrike" cap="none" normalizeH="0" baseline="0" dirty="0" err="1">
                <a:ln>
                  <a:noFill/>
                </a:ln>
                <a:solidFill>
                  <a:srgbClr val="24292E"/>
                </a:solidFill>
                <a:effectLst/>
                <a:latin typeface="+mj-lt"/>
              </a:rPr>
              <a:t>cotN</a:t>
            </a:r>
            <a:endParaRPr kumimoji="0" lang="en-US" altLang="en-US" sz="2000" b="0" i="0" u="none" strike="noStrike" cap="none" normalizeH="0" baseline="0" dirty="0">
              <a:ln>
                <a:noFill/>
              </a:ln>
              <a:solidFill>
                <a:srgbClr val="24292E"/>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mj-lt"/>
              </a:rPr>
              <a:t>FROM </a:t>
            </a:r>
            <a:r>
              <a:rPr kumimoji="0" lang="en-US" altLang="en-US" sz="2000" b="0" i="0" u="none" strike="noStrike" cap="none" normalizeH="0" baseline="0" dirty="0" err="1">
                <a:ln>
                  <a:noFill/>
                </a:ln>
                <a:solidFill>
                  <a:srgbClr val="24292E"/>
                </a:solidFill>
                <a:effectLst/>
                <a:latin typeface="+mj-lt"/>
              </a:rPr>
              <a:t>ten_bang</a:t>
            </a:r>
            <a:endParaRPr kumimoji="0" lang="en-US" altLang="en-US" sz="2000" b="0" i="0" u="none" strike="noStrike" cap="none" normalizeH="0" baseline="0" dirty="0">
              <a:ln>
                <a:noFill/>
              </a:ln>
              <a:solidFill>
                <a:srgbClr val="24292E"/>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mj-lt"/>
              </a:rPr>
              <a:t>WHERE [</a:t>
            </a:r>
            <a:r>
              <a:rPr kumimoji="0" lang="en-US" altLang="en-US" sz="2000" b="0" i="0" u="none" strike="noStrike" cap="none" normalizeH="0" baseline="0" dirty="0" err="1">
                <a:ln>
                  <a:noFill/>
                </a:ln>
                <a:solidFill>
                  <a:srgbClr val="24292E"/>
                </a:solidFill>
                <a:effectLst/>
                <a:latin typeface="+mj-lt"/>
              </a:rPr>
              <a:t>dieu_kien</a:t>
            </a:r>
            <a:r>
              <a:rPr kumimoji="0" lang="en-US" altLang="en-US" sz="2000" b="0" i="0" u="none" strike="noStrike" cap="none" normalizeH="0" baseline="0">
                <a:ln>
                  <a:noFill/>
                </a:ln>
                <a:solidFill>
                  <a:srgbClr val="24292E"/>
                </a:solidFill>
                <a:effectLst/>
                <a:latin typeface="+mj-lt"/>
              </a:rPr>
              <a:t>];</a:t>
            </a:r>
            <a:r>
              <a:rPr kumimoji="0" lang="en-US" altLang="en-US" sz="2000" b="0" i="0" u="none" strike="noStrike" cap="none" normalizeH="0" baseline="0">
                <a:ln>
                  <a:noFill/>
                </a:ln>
                <a:solidFill>
                  <a:schemeClr val="tx1"/>
                </a:solidFill>
                <a:effectLst/>
                <a:latin typeface="+mj-lt"/>
              </a:rPr>
              <a:t> </a:t>
            </a:r>
            <a:endParaRPr kumimoji="0" lang="en-US" altLang="en-US" sz="2000" b="0" i="0" u="none" strike="noStrike" cap="none" normalizeH="0" baseline="0" dirty="0">
              <a:ln>
                <a:noFill/>
              </a:ln>
              <a:solidFill>
                <a:schemeClr val="tx1"/>
              </a:solidFill>
              <a:effectLst/>
              <a:latin typeface="+mj-lt"/>
            </a:endParaRPr>
          </a:p>
        </p:txBody>
      </p:sp>
      <p:sp>
        <p:nvSpPr>
          <p:cNvPr id="4"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solidFill>
                  <a:srgbClr val="0070C0"/>
                </a:solidFill>
              </a:rPr>
              <a:t>View</a:t>
            </a:r>
            <a:endParaRPr lang="en-US" sz="4000" dirty="0">
              <a:solidFill>
                <a:srgbClr val="0070C0"/>
              </a:solidFill>
            </a:endParaRPr>
          </a:p>
        </p:txBody>
      </p:sp>
    </p:spTree>
    <p:extLst>
      <p:ext uri="{BB962C8B-B14F-4D97-AF65-F5344CB8AC3E}">
        <p14:creationId xmlns:p14="http://schemas.microsoft.com/office/powerpoint/2010/main" val="126351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0588F6-1B4A-EDD7-3D1A-EC73C4B77551}"/>
              </a:ext>
            </a:extLst>
          </p:cNvPr>
          <p:cNvSpPr>
            <a:spLocks noGrp="1"/>
          </p:cNvSpPr>
          <p:nvPr>
            <p:ph idx="1"/>
          </p:nvPr>
        </p:nvSpPr>
        <p:spPr/>
        <p:txBody>
          <a:bodyPr/>
          <a:lstStyle/>
          <a:p>
            <a:pPr marL="0" indent="0">
              <a:buNone/>
            </a:pPr>
            <a:r>
              <a:rPr lang="en-US">
                <a:latin typeface="+mj-lt"/>
              </a:rPr>
              <a:t>SELECT film.title, film.description, film.length, film.rating,actor.first_name, actor.last_name, category.nameFROM film_actor, film, actor, film_category, categoryWHERE film_actor.actor_id = actor.actor_idAND film_actor.film_id = film.film_idAND film_category.film_id = film.film_idAND film_category.category_id = category.category_idAND actor.actor_id = 1</a:t>
            </a:r>
            <a:endParaRPr lang="en-US" dirty="0">
              <a:latin typeface="+mj-lt"/>
            </a:endParaRPr>
          </a:p>
        </p:txBody>
      </p:sp>
      <p:sp>
        <p:nvSpPr>
          <p:cNvPr id="5"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solidFill>
                  <a:srgbClr val="0070C0"/>
                </a:solidFill>
              </a:rPr>
              <a:t>View</a:t>
            </a:r>
            <a:endParaRPr lang="en-US" sz="4000" dirty="0">
              <a:solidFill>
                <a:srgbClr val="0070C0"/>
              </a:solidFill>
            </a:endParaRPr>
          </a:p>
        </p:txBody>
      </p:sp>
    </p:spTree>
    <p:extLst>
      <p:ext uri="{BB962C8B-B14F-4D97-AF65-F5344CB8AC3E}">
        <p14:creationId xmlns:p14="http://schemas.microsoft.com/office/powerpoint/2010/main" val="290060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ECF784-29CE-E7CB-90DF-4741358EE2BA}"/>
              </a:ext>
            </a:extLst>
          </p:cNvPr>
          <p:cNvSpPr>
            <a:spLocks noGrp="1"/>
          </p:cNvSpPr>
          <p:nvPr>
            <p:ph idx="1"/>
          </p:nvPr>
        </p:nvSpPr>
        <p:spPr/>
        <p:txBody>
          <a:bodyPr/>
          <a:lstStyle/>
          <a:p>
            <a:pPr marL="0" indent="0">
              <a:buNone/>
            </a:pPr>
            <a:r>
              <a:rPr lang="en-US" i="1" smtClean="0">
                <a:latin typeface="+mj-lt"/>
              </a:rPr>
              <a:t>Not null, length</a:t>
            </a:r>
          </a:p>
          <a:p>
            <a:pPr marL="0" indent="0">
              <a:buNone/>
            </a:pPr>
            <a:r>
              <a:rPr lang="en-US" smtClean="0">
                <a:latin typeface="+mj-lt"/>
              </a:rPr>
              <a:t>Khái </a:t>
            </a:r>
            <a:r>
              <a:rPr lang="en-US" dirty="0" err="1">
                <a:latin typeface="+mj-lt"/>
              </a:rPr>
              <a:t>niệm</a:t>
            </a:r>
            <a:r>
              <a:rPr lang="en-US" dirty="0">
                <a:latin typeface="+mj-lt"/>
              </a:rPr>
              <a:t>:  </a:t>
            </a:r>
            <a:r>
              <a:rPr lang="en-US" dirty="0" err="1">
                <a:latin typeface="+mj-lt"/>
              </a:rPr>
              <a:t>là</a:t>
            </a:r>
            <a:r>
              <a:rPr lang="en-US" dirty="0">
                <a:latin typeface="+mj-lt"/>
              </a:rPr>
              <a:t> </a:t>
            </a:r>
            <a:r>
              <a:rPr lang="en-US" dirty="0" err="1">
                <a:latin typeface="+mj-lt"/>
              </a:rPr>
              <a:t>một</a:t>
            </a:r>
            <a:r>
              <a:rPr lang="en-US" dirty="0">
                <a:latin typeface="+mj-lt"/>
              </a:rPr>
              <a:t> </a:t>
            </a:r>
            <a:r>
              <a:rPr lang="en-US" dirty="0" err="1">
                <a:latin typeface="+mj-lt"/>
              </a:rPr>
              <a:t>câu</a:t>
            </a:r>
            <a:r>
              <a:rPr lang="en-US" dirty="0">
                <a:latin typeface="+mj-lt"/>
              </a:rPr>
              <a:t> query </a:t>
            </a:r>
            <a:r>
              <a:rPr lang="en-US" dirty="0" err="1">
                <a:latin typeface="+mj-lt"/>
              </a:rPr>
              <a:t>nằm</a:t>
            </a:r>
            <a:r>
              <a:rPr lang="en-US" dirty="0">
                <a:latin typeface="+mj-lt"/>
              </a:rPr>
              <a:t> </a:t>
            </a:r>
            <a:r>
              <a:rPr lang="en-US" dirty="0" err="1">
                <a:latin typeface="+mj-lt"/>
              </a:rPr>
              <a:t>bên</a:t>
            </a:r>
            <a:r>
              <a:rPr lang="en-US" dirty="0">
                <a:latin typeface="+mj-lt"/>
              </a:rPr>
              <a:t> </a:t>
            </a:r>
            <a:r>
              <a:rPr lang="en-US" dirty="0" err="1">
                <a:latin typeface="+mj-lt"/>
              </a:rPr>
              <a:t>trong</a:t>
            </a:r>
            <a:r>
              <a:rPr lang="en-US" dirty="0">
                <a:latin typeface="+mj-lt"/>
              </a:rPr>
              <a:t> </a:t>
            </a:r>
            <a:r>
              <a:rPr lang="en-US" dirty="0" err="1">
                <a:latin typeface="+mj-lt"/>
              </a:rPr>
              <a:t>một</a:t>
            </a:r>
            <a:r>
              <a:rPr lang="en-US" dirty="0">
                <a:latin typeface="+mj-lt"/>
              </a:rPr>
              <a:t> </a:t>
            </a:r>
            <a:r>
              <a:rPr lang="en-US" dirty="0" err="1">
                <a:latin typeface="+mj-lt"/>
              </a:rPr>
              <a:t>câu</a:t>
            </a:r>
            <a:r>
              <a:rPr lang="en-US" dirty="0">
                <a:latin typeface="+mj-lt"/>
              </a:rPr>
              <a:t> query </a:t>
            </a:r>
            <a:r>
              <a:rPr lang="en-US" dirty="0" err="1">
                <a:latin typeface="+mj-lt"/>
              </a:rPr>
              <a:t>khác</a:t>
            </a:r>
            <a:endParaRPr lang="en-US" dirty="0">
              <a:latin typeface="+mj-lt"/>
            </a:endParaRPr>
          </a:p>
          <a:p>
            <a:pPr marL="0" indent="0">
              <a:buNone/>
            </a:pPr>
            <a:r>
              <a:rPr lang="en-US" dirty="0">
                <a:latin typeface="+mj-lt"/>
              </a:rPr>
              <a:t>Ý </a:t>
            </a:r>
            <a:r>
              <a:rPr lang="en-US" dirty="0" err="1">
                <a:latin typeface="+mj-lt"/>
              </a:rPr>
              <a:t>nghĩa</a:t>
            </a:r>
            <a:r>
              <a:rPr lang="en-US" dirty="0">
                <a:latin typeface="+mj-lt"/>
              </a:rPr>
              <a:t>: Sub query </a:t>
            </a:r>
            <a:r>
              <a:rPr lang="en-US" dirty="0" err="1">
                <a:latin typeface="+mj-lt"/>
              </a:rPr>
              <a:t>sẽ</a:t>
            </a:r>
            <a:r>
              <a:rPr lang="en-US" dirty="0">
                <a:latin typeface="+mj-lt"/>
              </a:rPr>
              <a:t> </a:t>
            </a:r>
            <a:r>
              <a:rPr lang="en-US" dirty="0" err="1">
                <a:latin typeface="+mj-lt"/>
              </a:rPr>
              <a:t>trả</a:t>
            </a:r>
            <a:r>
              <a:rPr lang="en-US" dirty="0">
                <a:latin typeface="+mj-lt"/>
              </a:rPr>
              <a:t> </a:t>
            </a:r>
            <a:r>
              <a:rPr lang="en-US" dirty="0" err="1">
                <a:latin typeface="+mj-lt"/>
              </a:rPr>
              <a:t>về</a:t>
            </a:r>
            <a:r>
              <a:rPr lang="en-US" dirty="0">
                <a:latin typeface="+mj-lt"/>
              </a:rPr>
              <a:t> 1 </a:t>
            </a:r>
            <a:r>
              <a:rPr lang="en-US" dirty="0" err="1">
                <a:latin typeface="+mj-lt"/>
              </a:rPr>
              <a:t>bảng</a:t>
            </a:r>
            <a:r>
              <a:rPr lang="en-US" dirty="0">
                <a:latin typeface="+mj-lt"/>
              </a:rPr>
              <a:t> </a:t>
            </a:r>
            <a:r>
              <a:rPr lang="en-US" dirty="0" err="1">
                <a:latin typeface="+mj-lt"/>
              </a:rPr>
              <a:t>dữ</a:t>
            </a:r>
            <a:r>
              <a:rPr lang="en-US" dirty="0">
                <a:latin typeface="+mj-lt"/>
              </a:rPr>
              <a:t> </a:t>
            </a:r>
            <a:r>
              <a:rPr lang="en-US" dirty="0" err="1">
                <a:latin typeface="+mj-lt"/>
              </a:rPr>
              <a:t>liệu</a:t>
            </a:r>
            <a:r>
              <a:rPr lang="en-US" dirty="0">
                <a:latin typeface="+mj-lt"/>
              </a:rPr>
              <a:t> </a:t>
            </a:r>
            <a:r>
              <a:rPr lang="en-US" dirty="0" err="1">
                <a:latin typeface="+mj-lt"/>
              </a:rPr>
              <a:t>tạm</a:t>
            </a:r>
            <a:r>
              <a:rPr lang="en-US" dirty="0">
                <a:latin typeface="+mj-lt"/>
              </a:rPr>
              <a:t> </a:t>
            </a:r>
            <a:r>
              <a:rPr lang="en-US" dirty="0" err="1">
                <a:latin typeface="+mj-lt"/>
              </a:rPr>
              <a:t>thời</a:t>
            </a:r>
            <a:r>
              <a:rPr lang="en-US" dirty="0">
                <a:latin typeface="+mj-lt"/>
              </a:rPr>
              <a:t> </a:t>
            </a:r>
            <a:r>
              <a:rPr lang="en-US" dirty="0" err="1">
                <a:latin typeface="+mj-lt"/>
              </a:rPr>
              <a:t>và</a:t>
            </a:r>
            <a:r>
              <a:rPr lang="en-US" dirty="0">
                <a:latin typeface="+mj-lt"/>
              </a:rPr>
              <a:t> </a:t>
            </a:r>
            <a:r>
              <a:rPr lang="en-US" dirty="0" err="1">
                <a:latin typeface="+mj-lt"/>
              </a:rPr>
              <a:t>những</a:t>
            </a:r>
            <a:r>
              <a:rPr lang="en-US" dirty="0">
                <a:latin typeface="+mj-lt"/>
              </a:rPr>
              <a:t> </a:t>
            </a:r>
            <a:r>
              <a:rPr lang="en-US" dirty="0" err="1">
                <a:latin typeface="+mj-lt"/>
              </a:rPr>
              <a:t>dữ</a:t>
            </a:r>
            <a:r>
              <a:rPr lang="en-US" dirty="0">
                <a:latin typeface="+mj-lt"/>
              </a:rPr>
              <a:t> </a:t>
            </a:r>
            <a:r>
              <a:rPr lang="en-US" dirty="0" err="1">
                <a:latin typeface="+mj-lt"/>
              </a:rPr>
              <a:t>liệu</a:t>
            </a:r>
            <a:r>
              <a:rPr lang="en-US" dirty="0">
                <a:latin typeface="+mj-lt"/>
              </a:rPr>
              <a:t> </a:t>
            </a:r>
            <a:r>
              <a:rPr lang="en-US" dirty="0" err="1">
                <a:latin typeface="+mj-lt"/>
              </a:rPr>
              <a:t>ấy</a:t>
            </a:r>
            <a:r>
              <a:rPr lang="en-US" dirty="0">
                <a:latin typeface="+mj-lt"/>
              </a:rPr>
              <a:t> </a:t>
            </a:r>
            <a:r>
              <a:rPr lang="en-US" dirty="0" err="1">
                <a:latin typeface="+mj-lt"/>
              </a:rPr>
              <a:t>sẽ</a:t>
            </a:r>
            <a:r>
              <a:rPr lang="en-US" dirty="0">
                <a:latin typeface="+mj-lt"/>
              </a:rPr>
              <a:t> </a:t>
            </a:r>
            <a:r>
              <a:rPr lang="en-US" dirty="0" err="1">
                <a:latin typeface="+mj-lt"/>
              </a:rPr>
              <a:t>được</a:t>
            </a:r>
            <a:r>
              <a:rPr lang="en-US" dirty="0">
                <a:latin typeface="+mj-lt"/>
              </a:rPr>
              <a:t> </a:t>
            </a:r>
            <a:r>
              <a:rPr lang="en-US" dirty="0" err="1">
                <a:latin typeface="+mj-lt"/>
              </a:rPr>
              <a:t>dùng</a:t>
            </a:r>
            <a:r>
              <a:rPr lang="en-US" dirty="0">
                <a:latin typeface="+mj-lt"/>
              </a:rPr>
              <a:t> </a:t>
            </a:r>
            <a:r>
              <a:rPr lang="en-US" dirty="0" err="1">
                <a:latin typeface="+mj-lt"/>
              </a:rPr>
              <a:t>để</a:t>
            </a:r>
            <a:r>
              <a:rPr lang="en-US" dirty="0">
                <a:latin typeface="+mj-lt"/>
              </a:rPr>
              <a:t> </a:t>
            </a:r>
            <a:r>
              <a:rPr lang="en-US" dirty="0" err="1">
                <a:latin typeface="+mj-lt"/>
              </a:rPr>
              <a:t>thực</a:t>
            </a:r>
            <a:r>
              <a:rPr lang="en-US" dirty="0">
                <a:latin typeface="+mj-lt"/>
              </a:rPr>
              <a:t> </a:t>
            </a:r>
            <a:r>
              <a:rPr lang="en-US" dirty="0" err="1">
                <a:latin typeface="+mj-lt"/>
              </a:rPr>
              <a:t>hiện</a:t>
            </a:r>
            <a:r>
              <a:rPr lang="en-US" dirty="0">
                <a:latin typeface="+mj-lt"/>
              </a:rPr>
              <a:t> </a:t>
            </a:r>
            <a:r>
              <a:rPr lang="en-US" dirty="0" err="1">
                <a:latin typeface="+mj-lt"/>
              </a:rPr>
              <a:t>các</a:t>
            </a:r>
            <a:r>
              <a:rPr lang="en-US" dirty="0">
                <a:latin typeface="+mj-lt"/>
              </a:rPr>
              <a:t> </a:t>
            </a:r>
            <a:r>
              <a:rPr lang="en-US" dirty="0" err="1">
                <a:latin typeface="+mj-lt"/>
              </a:rPr>
              <a:t>câu</a:t>
            </a:r>
            <a:r>
              <a:rPr lang="en-US" dirty="0">
                <a:latin typeface="+mj-lt"/>
              </a:rPr>
              <a:t> query </a:t>
            </a:r>
            <a:r>
              <a:rPr lang="en-US" dirty="0" err="1">
                <a:latin typeface="+mj-lt"/>
              </a:rPr>
              <a:t>bên</a:t>
            </a:r>
            <a:r>
              <a:rPr lang="en-US" dirty="0">
                <a:latin typeface="+mj-lt"/>
              </a:rPr>
              <a:t> </a:t>
            </a:r>
            <a:r>
              <a:rPr lang="en-US" dirty="0" err="1">
                <a:latin typeface="+mj-lt"/>
              </a:rPr>
              <a:t>ngoài</a:t>
            </a:r>
            <a:endParaRPr lang="en-US" dirty="0">
              <a:latin typeface="+mj-lt"/>
            </a:endParaRPr>
          </a:p>
          <a:p>
            <a:pPr marL="0" indent="0">
              <a:buNone/>
            </a:pPr>
            <a:r>
              <a:rPr lang="en-US" dirty="0" err="1">
                <a:latin typeface="+mj-lt"/>
              </a:rPr>
              <a:t>Các</a:t>
            </a:r>
            <a:r>
              <a:rPr lang="en-US" dirty="0">
                <a:latin typeface="+mj-lt"/>
              </a:rPr>
              <a:t> </a:t>
            </a:r>
            <a:r>
              <a:rPr lang="en-US" dirty="0" err="1">
                <a:latin typeface="+mj-lt"/>
              </a:rPr>
              <a:t>vị</a:t>
            </a:r>
            <a:r>
              <a:rPr lang="en-US" dirty="0">
                <a:latin typeface="+mj-lt"/>
              </a:rPr>
              <a:t> tri </a:t>
            </a:r>
            <a:r>
              <a:rPr lang="en-US" dirty="0" err="1">
                <a:latin typeface="+mj-lt"/>
              </a:rPr>
              <a:t>đặt</a:t>
            </a:r>
            <a:r>
              <a:rPr lang="en-US" dirty="0">
                <a:latin typeface="+mj-lt"/>
              </a:rPr>
              <a:t> sub-query: Where, Select</a:t>
            </a:r>
            <a:r>
              <a:rPr lang="en-US">
                <a:latin typeface="+mj-lt"/>
              </a:rPr>
              <a:t>, </a:t>
            </a:r>
            <a:r>
              <a:rPr lang="en-US" smtClean="0">
                <a:latin typeface="+mj-lt"/>
              </a:rPr>
              <a:t>From</a:t>
            </a:r>
            <a:endParaRPr lang="en-US" dirty="0">
              <a:latin typeface="+mj-lt"/>
            </a:endParaRPr>
          </a:p>
        </p:txBody>
      </p:sp>
      <p:sp>
        <p:nvSpPr>
          <p:cNvPr id="4"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smtClean="0">
                <a:solidFill>
                  <a:srgbClr val="0070C0"/>
                </a:solidFill>
              </a:rPr>
              <a:t>Sub Query</a:t>
            </a:r>
            <a:endParaRPr lang="en-US" sz="4000" dirty="0">
              <a:solidFill>
                <a:srgbClr val="0070C0"/>
              </a:solidFill>
            </a:endParaRPr>
          </a:p>
        </p:txBody>
      </p:sp>
    </p:spTree>
    <p:extLst>
      <p:ext uri="{BB962C8B-B14F-4D97-AF65-F5344CB8AC3E}">
        <p14:creationId xmlns:p14="http://schemas.microsoft.com/office/powerpoint/2010/main" val="50529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A9E902-5A09-9635-5D38-53510479D9E0}"/>
              </a:ext>
            </a:extLst>
          </p:cNvPr>
          <p:cNvSpPr>
            <a:spLocks noGrp="1"/>
          </p:cNvSpPr>
          <p:nvPr>
            <p:ph idx="1"/>
          </p:nvPr>
        </p:nvSpPr>
        <p:spPr/>
        <p:txBody>
          <a:bodyPr/>
          <a:lstStyle/>
          <a:p>
            <a:pPr marL="0" indent="0">
              <a:buNone/>
            </a:pPr>
            <a:r>
              <a:rPr lang="en-US" smtClean="0">
                <a:latin typeface="+mj-lt"/>
              </a:rPr>
              <a:t>Tạo bảng film: name, length, created_date, rating</a:t>
            </a:r>
          </a:p>
          <a:p>
            <a:pPr marL="0" indent="0">
              <a:buNone/>
            </a:pPr>
            <a:r>
              <a:rPr lang="en-US" smtClean="0">
                <a:latin typeface="+mj-lt"/>
              </a:rPr>
              <a:t>Vd</a:t>
            </a:r>
            <a:r>
              <a:rPr lang="en-US" dirty="0">
                <a:latin typeface="+mj-lt"/>
              </a:rPr>
              <a:t>: </a:t>
            </a:r>
          </a:p>
          <a:p>
            <a:pPr marL="0" indent="0">
              <a:buNone/>
            </a:pPr>
            <a:r>
              <a:rPr lang="en-US" dirty="0">
                <a:latin typeface="+mj-lt"/>
              </a:rPr>
              <a:t>SELECT *FROM film</a:t>
            </a:r>
          </a:p>
          <a:p>
            <a:pPr marL="0" indent="0">
              <a:buNone/>
            </a:pPr>
            <a:r>
              <a:rPr lang="en-US" dirty="0">
                <a:latin typeface="+mj-lt"/>
              </a:rPr>
              <a:t>WHERE length &gt; (SELECT AVG(length) AS </a:t>
            </a:r>
            <a:r>
              <a:rPr lang="en-US" dirty="0" err="1">
                <a:latin typeface="+mj-lt"/>
              </a:rPr>
              <a:t>avg_length</a:t>
            </a:r>
            <a:r>
              <a:rPr lang="en-US" dirty="0">
                <a:latin typeface="+mj-lt"/>
              </a:rPr>
              <a:t>   FROM film)</a:t>
            </a:r>
          </a:p>
        </p:txBody>
      </p:sp>
      <p:sp>
        <p:nvSpPr>
          <p:cNvPr id="5"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smtClean="0">
                <a:solidFill>
                  <a:srgbClr val="0070C0"/>
                </a:solidFill>
              </a:rPr>
              <a:t>Sub Query</a:t>
            </a:r>
            <a:endParaRPr lang="en-US" sz="4000" dirty="0">
              <a:solidFill>
                <a:srgbClr val="0070C0"/>
              </a:solidFill>
            </a:endParaRPr>
          </a:p>
        </p:txBody>
      </p:sp>
    </p:spTree>
    <p:extLst>
      <p:ext uri="{BB962C8B-B14F-4D97-AF65-F5344CB8AC3E}">
        <p14:creationId xmlns:p14="http://schemas.microsoft.com/office/powerpoint/2010/main" val="4167681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90C2D6-1FF2-9AA9-D204-1A9988AD5649}"/>
              </a:ext>
            </a:extLst>
          </p:cNvPr>
          <p:cNvSpPr>
            <a:spLocks noGrp="1"/>
          </p:cNvSpPr>
          <p:nvPr>
            <p:ph idx="1"/>
          </p:nvPr>
        </p:nvSpPr>
        <p:spPr/>
        <p:txBody>
          <a:bodyPr/>
          <a:lstStyle/>
          <a:p>
            <a:pPr marL="0" indent="0">
              <a:buNone/>
            </a:pPr>
            <a:r>
              <a:rPr lang="en-US" dirty="0" err="1">
                <a:latin typeface="+mj-lt"/>
              </a:rPr>
              <a:t>Hiển</a:t>
            </a:r>
            <a:r>
              <a:rPr lang="en-US" dirty="0">
                <a:latin typeface="+mj-lt"/>
              </a:rPr>
              <a:t> </a:t>
            </a:r>
            <a:r>
              <a:rPr lang="en-US" dirty="0" err="1">
                <a:latin typeface="+mj-lt"/>
              </a:rPr>
              <a:t>thị</a:t>
            </a:r>
            <a:r>
              <a:rPr lang="en-US" dirty="0">
                <a:latin typeface="+mj-lt"/>
              </a:rPr>
              <a:t> </a:t>
            </a:r>
            <a:r>
              <a:rPr lang="en-US" dirty="0" err="1">
                <a:latin typeface="+mj-lt"/>
              </a:rPr>
              <a:t>thông</a:t>
            </a:r>
            <a:r>
              <a:rPr lang="en-US" dirty="0">
                <a:latin typeface="+mj-lt"/>
              </a:rPr>
              <a:t> tin </a:t>
            </a:r>
            <a:r>
              <a:rPr lang="en-US" dirty="0" err="1">
                <a:latin typeface="+mj-lt"/>
              </a:rPr>
              <a:t>về</a:t>
            </a:r>
            <a:r>
              <a:rPr lang="en-US" dirty="0">
                <a:latin typeface="+mj-lt"/>
              </a:rPr>
              <a:t> </a:t>
            </a:r>
            <a:r>
              <a:rPr lang="en-US" dirty="0" err="1">
                <a:latin typeface="+mj-lt"/>
              </a:rPr>
              <a:t>tên</a:t>
            </a:r>
            <a:r>
              <a:rPr lang="en-US" dirty="0">
                <a:latin typeface="+mj-lt"/>
              </a:rPr>
              <a:t> </a:t>
            </a:r>
            <a:r>
              <a:rPr lang="en-US" dirty="0" err="1">
                <a:latin typeface="+mj-lt"/>
              </a:rPr>
              <a:t>trang</a:t>
            </a:r>
            <a:r>
              <a:rPr lang="en-US" dirty="0">
                <a:latin typeface="+mj-lt"/>
              </a:rPr>
              <a:t> </a:t>
            </a:r>
            <a:r>
              <a:rPr lang="en-US" dirty="0" err="1">
                <a:latin typeface="+mj-lt"/>
              </a:rPr>
              <a:t>phục</a:t>
            </a:r>
            <a:r>
              <a:rPr lang="en-US" dirty="0">
                <a:latin typeface="+mj-lt"/>
              </a:rPr>
              <a:t>, </a:t>
            </a:r>
            <a:r>
              <a:rPr lang="en-US" dirty="0" err="1">
                <a:latin typeface="+mj-lt"/>
              </a:rPr>
              <a:t>giá</a:t>
            </a:r>
            <a:r>
              <a:rPr lang="en-US" dirty="0">
                <a:latin typeface="+mj-lt"/>
              </a:rPr>
              <a:t>, </a:t>
            </a:r>
            <a:r>
              <a:rPr lang="en-US" dirty="0" err="1">
                <a:latin typeface="+mj-lt"/>
              </a:rPr>
              <a:t>tên</a:t>
            </a:r>
            <a:r>
              <a:rPr lang="en-US" dirty="0">
                <a:latin typeface="+mj-lt"/>
              </a:rPr>
              <a:t> </a:t>
            </a:r>
            <a:r>
              <a:rPr lang="en-US" dirty="0" err="1">
                <a:latin typeface="+mj-lt"/>
              </a:rPr>
              <a:t>loại</a:t>
            </a:r>
            <a:r>
              <a:rPr lang="en-US" dirty="0">
                <a:latin typeface="+mj-lt"/>
              </a:rPr>
              <a:t> </a:t>
            </a:r>
            <a:r>
              <a:rPr lang="en-US" dirty="0" err="1">
                <a:latin typeface="+mj-lt"/>
              </a:rPr>
              <a:t>trang</a:t>
            </a:r>
            <a:r>
              <a:rPr lang="en-US" dirty="0">
                <a:latin typeface="+mj-lt"/>
              </a:rPr>
              <a:t> </a:t>
            </a:r>
            <a:r>
              <a:rPr lang="en-US" dirty="0" err="1">
                <a:latin typeface="+mj-lt"/>
              </a:rPr>
              <a:t>phục</a:t>
            </a:r>
            <a:r>
              <a:rPr lang="en-US" dirty="0">
                <a:latin typeface="+mj-lt"/>
              </a:rPr>
              <a:t>, limited</a:t>
            </a:r>
          </a:p>
          <a:p>
            <a:pPr marL="0" indent="0">
              <a:buNone/>
            </a:pPr>
            <a:r>
              <a:rPr lang="en-US" dirty="0" err="1">
                <a:latin typeface="+mj-lt"/>
              </a:rPr>
              <a:t>Có</a:t>
            </a:r>
            <a:r>
              <a:rPr lang="en-US" dirty="0">
                <a:latin typeface="+mj-lt"/>
              </a:rPr>
              <a:t> </a:t>
            </a:r>
            <a:r>
              <a:rPr lang="en-US" dirty="0" err="1">
                <a:latin typeface="+mj-lt"/>
              </a:rPr>
              <a:t>giá</a:t>
            </a:r>
            <a:r>
              <a:rPr lang="en-US" dirty="0">
                <a:latin typeface="+mj-lt"/>
              </a:rPr>
              <a:t> &gt; </a:t>
            </a:r>
            <a:r>
              <a:rPr lang="en-US" dirty="0" err="1">
                <a:latin typeface="+mj-lt"/>
              </a:rPr>
              <a:t>giá</a:t>
            </a:r>
            <a:r>
              <a:rPr lang="en-US" dirty="0">
                <a:latin typeface="+mj-lt"/>
              </a:rPr>
              <a:t> </a:t>
            </a:r>
            <a:r>
              <a:rPr lang="en-US" dirty="0" err="1">
                <a:latin typeface="+mj-lt"/>
              </a:rPr>
              <a:t>trung</a:t>
            </a:r>
            <a:r>
              <a:rPr lang="en-US" dirty="0">
                <a:latin typeface="+mj-lt"/>
              </a:rPr>
              <a:t> </a:t>
            </a:r>
            <a:r>
              <a:rPr lang="en-US" dirty="0" err="1">
                <a:latin typeface="+mj-lt"/>
              </a:rPr>
              <a:t>bình</a:t>
            </a:r>
            <a:r>
              <a:rPr lang="en-US" dirty="0">
                <a:latin typeface="+mj-lt"/>
              </a:rPr>
              <a:t> </a:t>
            </a:r>
            <a:r>
              <a:rPr lang="en-US" dirty="0" err="1">
                <a:latin typeface="+mj-lt"/>
              </a:rPr>
              <a:t>của</a:t>
            </a:r>
            <a:r>
              <a:rPr lang="en-US" dirty="0">
                <a:latin typeface="+mj-lt"/>
              </a:rPr>
              <a:t> </a:t>
            </a:r>
            <a:r>
              <a:rPr lang="en-US" dirty="0" err="1">
                <a:latin typeface="+mj-lt"/>
              </a:rPr>
              <a:t>các</a:t>
            </a:r>
            <a:r>
              <a:rPr lang="en-US" dirty="0">
                <a:latin typeface="+mj-lt"/>
              </a:rPr>
              <a:t> </a:t>
            </a:r>
            <a:r>
              <a:rPr lang="en-US" dirty="0" err="1">
                <a:latin typeface="+mj-lt"/>
              </a:rPr>
              <a:t>trang</a:t>
            </a:r>
            <a:r>
              <a:rPr lang="en-US" dirty="0">
                <a:latin typeface="+mj-lt"/>
              </a:rPr>
              <a:t> </a:t>
            </a:r>
            <a:r>
              <a:rPr lang="en-US" dirty="0" err="1">
                <a:latin typeface="+mj-lt"/>
              </a:rPr>
              <a:t>phục</a:t>
            </a:r>
            <a:r>
              <a:rPr lang="en-US" dirty="0">
                <a:latin typeface="+mj-lt"/>
              </a:rPr>
              <a:t> </a:t>
            </a:r>
          </a:p>
          <a:p>
            <a:pPr marL="0" indent="0">
              <a:buNone/>
            </a:pPr>
            <a:r>
              <a:rPr lang="en-US" dirty="0">
                <a:latin typeface="+mj-lt"/>
              </a:rPr>
              <a:t>Note: </a:t>
            </a:r>
            <a:r>
              <a:rPr lang="en-US" dirty="0" err="1">
                <a:latin typeface="+mj-lt"/>
              </a:rPr>
              <a:t>Sử</a:t>
            </a:r>
            <a:r>
              <a:rPr lang="en-US" dirty="0">
                <a:latin typeface="+mj-lt"/>
              </a:rPr>
              <a:t> </a:t>
            </a:r>
            <a:r>
              <a:rPr lang="en-US" dirty="0" err="1">
                <a:latin typeface="+mj-lt"/>
              </a:rPr>
              <a:t>dụng</a:t>
            </a:r>
            <a:r>
              <a:rPr lang="en-US" dirty="0">
                <a:latin typeface="+mj-lt"/>
              </a:rPr>
              <a:t> sub-query ở </a:t>
            </a:r>
            <a:r>
              <a:rPr lang="en-US" dirty="0" err="1">
                <a:latin typeface="+mj-lt"/>
              </a:rPr>
              <a:t>mệnh</a:t>
            </a:r>
            <a:r>
              <a:rPr lang="en-US" dirty="0">
                <a:latin typeface="+mj-lt"/>
              </a:rPr>
              <a:t> </a:t>
            </a:r>
            <a:r>
              <a:rPr lang="en-US" dirty="0" err="1">
                <a:latin typeface="+mj-lt"/>
              </a:rPr>
              <a:t>đề</a:t>
            </a:r>
            <a:r>
              <a:rPr lang="en-US" dirty="0">
                <a:latin typeface="+mj-lt"/>
              </a:rPr>
              <a:t> where </a:t>
            </a:r>
            <a:r>
              <a:rPr lang="en-US" dirty="0" err="1">
                <a:latin typeface="+mj-lt"/>
              </a:rPr>
              <a:t>để</a:t>
            </a:r>
            <a:r>
              <a:rPr lang="en-US" dirty="0">
                <a:latin typeface="+mj-lt"/>
              </a:rPr>
              <a:t> </a:t>
            </a:r>
            <a:r>
              <a:rPr lang="en-US" dirty="0" err="1">
                <a:latin typeface="+mj-lt"/>
              </a:rPr>
              <a:t>truy</a:t>
            </a:r>
            <a:r>
              <a:rPr lang="en-US" dirty="0">
                <a:latin typeface="+mj-lt"/>
              </a:rPr>
              <a:t> </a:t>
            </a:r>
            <a:r>
              <a:rPr lang="en-US" dirty="0" err="1">
                <a:latin typeface="+mj-lt"/>
              </a:rPr>
              <a:t>vấn</a:t>
            </a:r>
            <a:endParaRPr lang="en-US" dirty="0">
              <a:latin typeface="+mj-lt"/>
            </a:endParaRPr>
          </a:p>
        </p:txBody>
      </p:sp>
      <p:sp>
        <p:nvSpPr>
          <p:cNvPr id="5"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smtClean="0">
                <a:solidFill>
                  <a:srgbClr val="0070C0"/>
                </a:solidFill>
              </a:rPr>
              <a:t>Sub Query</a:t>
            </a:r>
            <a:endParaRPr lang="en-US" sz="4000" dirty="0">
              <a:solidFill>
                <a:srgbClr val="0070C0"/>
              </a:solidFill>
            </a:endParaRPr>
          </a:p>
        </p:txBody>
      </p:sp>
    </p:spTree>
    <p:extLst>
      <p:ext uri="{BB962C8B-B14F-4D97-AF65-F5344CB8AC3E}">
        <p14:creationId xmlns:p14="http://schemas.microsoft.com/office/powerpoint/2010/main" val="2901038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3456</TotalTime>
  <Words>729</Words>
  <Application>Microsoft Office PowerPoint</Application>
  <PresentationFormat>Widescreen</PresentationFormat>
  <Paragraphs>119</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Store Procedure – Cách tạo</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nâng cao</dc:title>
  <dc:creator>chu đạt</dc:creator>
  <cp:lastModifiedBy>HP</cp:lastModifiedBy>
  <cp:revision>51</cp:revision>
  <dcterms:created xsi:type="dcterms:W3CDTF">2022-09-09T07:25:44Z</dcterms:created>
  <dcterms:modified xsi:type="dcterms:W3CDTF">2022-10-23T08:25:09Z</dcterms:modified>
</cp:coreProperties>
</file>