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2" r:id="rId4"/>
    <p:sldId id="271" r:id="rId5"/>
    <p:sldId id="273" r:id="rId6"/>
    <p:sldId id="275" r:id="rId7"/>
    <p:sldId id="276" r:id="rId8"/>
    <p:sldId id="27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ABD-CD17-3B55-3344-9D590B38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F2CB-9AFC-87E9-331E-EE9C51DC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72B9-7C7F-CE8C-0857-D490FCDE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CCF3-C8E1-18A2-9A13-0DF4AAEA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3F5E-D0A0-C440-8976-0B2CCC8F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5526-3F6F-FBF9-64AA-037A1F53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5848B-69C7-3B38-399F-3D38EE9B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AE0F-53C9-8937-7451-F978AD39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5006-1494-84B4-6BC0-603DA1DC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4A3F-1A7B-C6A1-00AF-F2B58B7F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5B09E-7D57-0499-1DF2-1CA598371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83863-E02E-3738-1375-692A40596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9778-6BCB-F593-55E8-62350AC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BE58-0708-6D7F-206D-2E8A999A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C0B5-D0B3-65E7-D5C4-85DC9365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A56-65CD-3EC5-7F80-7C43587A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A8E0-65DD-9D5E-BE91-83A43583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13CB-AFFC-2971-3895-3E4332FD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4F91-D9C1-0E36-1E29-BFB484B9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8420-6772-E1DA-72C3-2664A565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DCB4-03A0-380B-1FDD-2BB8C98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89B4-DE21-0B3C-8E2C-D330AEF4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B9BD-31DC-6DC5-3906-7E79FC4B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2C11-EFF2-7D0E-3950-F3677E0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BB96-797F-B631-B128-87387A93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CBEB-6958-8FB4-D43D-4090F599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DBC7-2B2B-0AC8-831C-1552B1C0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6E06-93C1-8F94-A6CF-20EF953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7054-D5CE-A9DD-C785-9F87F0B9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AC4E1-AC67-07BF-1279-E2618E26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CBDE-25D2-1082-F094-ECE8E36A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68F6-2F5F-6350-DD29-D8EE98DD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2ABE-CF56-A1E4-ABB1-E20D70C5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F7D1A-A915-3D25-9475-0B8C3B98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A261F-543C-0371-345C-6950AD95F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ABF65-B67E-189D-B4F5-6D5028C4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3B39D-5B35-3BDB-3B37-C1A4AEAD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B6B47-280F-482A-587A-694D345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52F7-80E3-8E5E-B284-086979F3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EF6-AA37-5AC0-F1E5-95466904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95F48-5779-047C-C0EF-5FC6577A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CDD8A-DA18-CC3D-976C-BAB91347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E9B5E-8E13-EA9F-DDB6-BDF02AAF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64B27-C2C6-ED23-FD10-27DABB60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A69A-3033-DB69-472D-96BC07F1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B002-D6FE-559D-9580-7B97D46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D461-4C8F-B9A0-4764-C2FF66E6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504F-F2CF-0B35-C6D7-0A1E0F74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286AB-FD83-8A5C-3CF5-04D2C36E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12EB-C0A2-A541-10A6-EA57FEB0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EEA0-1A79-42C5-D73A-8450F8BA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C6D8D-D0EB-0E7A-1531-65750CF1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F8AF-00CB-B802-CC56-8A5D032D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B0D-A7C1-691E-A9FB-CFB9EA0F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1F6F3-21DD-8B65-8B97-B441E4ED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E971-5C8F-4017-9331-EE649A25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0CFA-54CA-28B8-9FEA-10E6F54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736B-EBF4-7BCE-91EA-6A36BD2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95518-964E-DF7B-7024-32D3EB8F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AB46-DAAC-5A3B-7802-F2B5B290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93F8-2B44-6724-D1E0-07C6C42C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CBEB-2A10-49CA-B3A0-2A83179C59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CB59-BEDD-8DC1-0373-B85327D7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27A9-DD65-20FC-47CD-C34B7A2E6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DACF-768A-6FD8-6BBB-DA0632869B0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F93D-5B0A-E7C2-4DE5-961D73EF6EE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  <a:latin typeface="+mj-lt"/>
              </a:rPr>
              <a:t>Ý nghĩa</a:t>
            </a:r>
          </a:p>
          <a:p>
            <a:pPr marL="0" indent="0">
              <a:buNone/>
            </a:pPr>
            <a:r>
              <a:rPr lang="en-US" smtClean="0">
                <a:latin typeface="+mj-lt"/>
              </a:rPr>
              <a:t>Là </a:t>
            </a:r>
            <a:r>
              <a:rPr lang="en-US" dirty="0" err="1">
                <a:latin typeface="+mj-lt"/>
              </a:rPr>
              <a:t>câu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chúng</a:t>
            </a:r>
            <a:r>
              <a:rPr lang="en-US" dirty="0">
                <a:latin typeface="+mj-lt"/>
              </a:rPr>
              <a:t> (Primary key – foreign </a:t>
            </a:r>
            <a:r>
              <a:rPr lang="en-US">
                <a:latin typeface="+mj-lt"/>
              </a:rPr>
              <a:t>key</a:t>
            </a:r>
            <a:r>
              <a:rPr lang="en-US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  <a:latin typeface="+mj-lt"/>
              </a:rPr>
              <a:t>Các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err="1">
                <a:solidFill>
                  <a:srgbClr val="0070C0"/>
                </a:solidFill>
                <a:latin typeface="+mj-lt"/>
              </a:rPr>
              <a:t>loại</a:t>
            </a:r>
            <a:r>
              <a:rPr lang="en-US" b="1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smtClean="0">
                <a:solidFill>
                  <a:srgbClr val="0070C0"/>
                </a:solidFill>
                <a:latin typeface="+mj-lt"/>
              </a:rPr>
              <a:t>Join</a:t>
            </a:r>
          </a:p>
          <a:p>
            <a:pPr marL="0" indent="0">
              <a:buNone/>
            </a:pPr>
            <a:r>
              <a:rPr lang="en-US" smtClean="0">
                <a:latin typeface="+mj-lt"/>
              </a:rPr>
              <a:t>Inner Join</a:t>
            </a:r>
          </a:p>
          <a:p>
            <a:pPr marL="0" indent="0">
              <a:buNone/>
            </a:pPr>
            <a:r>
              <a:rPr lang="en-US" smtClean="0">
                <a:latin typeface="+mj-lt"/>
              </a:rPr>
              <a:t>Right Join</a:t>
            </a:r>
          </a:p>
          <a:p>
            <a:pPr marL="0" indent="0">
              <a:buNone/>
            </a:pPr>
            <a:r>
              <a:rPr lang="en-US" smtClean="0">
                <a:latin typeface="+mj-lt"/>
              </a:rPr>
              <a:t>Left Join</a:t>
            </a:r>
          </a:p>
          <a:p>
            <a:pPr marL="0" indent="0">
              <a:buNone/>
            </a:pPr>
            <a:r>
              <a:rPr lang="en-US" smtClean="0">
                <a:latin typeface="+mj-lt"/>
              </a:rPr>
              <a:t>Full </a:t>
            </a:r>
            <a:r>
              <a:rPr lang="en-US">
                <a:latin typeface="+mj-lt"/>
              </a:rPr>
              <a:t>outer </a:t>
            </a:r>
            <a:r>
              <a:rPr lang="en-US" smtClean="0">
                <a:latin typeface="+mj-lt"/>
              </a:rPr>
              <a:t>join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37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8B82-F51C-8A06-D969-411603ED6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4F2-B8BA-800A-3895-6C1FE1A3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Ý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trường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join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2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nhau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Cú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: </a:t>
            </a:r>
          </a:p>
          <a:p>
            <a:pPr marL="457200" lvl="1" indent="0">
              <a:buNone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+mj-lt"/>
              </a:rPr>
              <a:t>SELECT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en-US" sz="2800" b="0" i="0" err="1">
                <a:solidFill>
                  <a:srgbClr val="C00000"/>
                </a:solidFill>
                <a:effectLst/>
                <a:latin typeface="+mj-lt"/>
              </a:rPr>
              <a:t>column_name</a:t>
            </a:r>
            <a:r>
              <a:rPr lang="en-US" sz="2800" b="0" i="0">
                <a:solidFill>
                  <a:srgbClr val="C00000"/>
                </a:solidFill>
                <a:effectLst/>
                <a:latin typeface="+mj-lt"/>
              </a:rPr>
              <a:t>(s</a:t>
            </a:r>
            <a:r>
              <a:rPr lang="en-US" sz="2800" b="0" i="0" smtClean="0">
                <a:solidFill>
                  <a:srgbClr val="C00000"/>
                </a:solidFill>
                <a:effectLst/>
                <a:latin typeface="+mj-lt"/>
              </a:rPr>
              <a:t>) (Đơn giản dùng: *)</a:t>
            </a:r>
            <a:endParaRPr lang="en-US" sz="2800" b="0" i="0" dirty="0">
              <a:solidFill>
                <a:srgbClr val="C00000"/>
              </a:solidFill>
              <a:effectLst/>
              <a:latin typeface="+mj-lt"/>
            </a:endParaRPr>
          </a:p>
          <a:p>
            <a:pPr marL="457200" lvl="1" indent="0">
              <a:buNone/>
            </a:pPr>
            <a:r>
              <a:rPr lang="en-US" sz="2800" b="1" i="0" smtClean="0">
                <a:solidFill>
                  <a:srgbClr val="0070C0"/>
                </a:solidFill>
                <a:effectLst/>
                <a:latin typeface="+mj-lt"/>
              </a:rPr>
              <a:t>FROM</a:t>
            </a:r>
            <a:r>
              <a:rPr lang="en-US" sz="2800" b="0" i="0" smtClean="0">
                <a:solidFill>
                  <a:srgbClr val="C00000"/>
                </a:solidFill>
                <a:effectLst/>
                <a:latin typeface="+mj-lt"/>
              </a:rPr>
              <a:t> table1</a:t>
            </a:r>
          </a:p>
          <a:p>
            <a:pPr marL="457200" lvl="1" indent="0">
              <a:buNone/>
            </a:pPr>
            <a:r>
              <a:rPr lang="en-US" sz="2800" b="1" i="0" smtClean="0">
                <a:solidFill>
                  <a:srgbClr val="0070C0"/>
                </a:solidFill>
                <a:effectLst/>
                <a:latin typeface="+mj-lt"/>
              </a:rPr>
              <a:t>INNER JOIN </a:t>
            </a:r>
            <a:r>
              <a:rPr lang="en-US" sz="2800" b="0" i="0" smtClean="0">
                <a:solidFill>
                  <a:srgbClr val="C00000"/>
                </a:solidFill>
                <a:effectLst/>
                <a:latin typeface="+mj-lt"/>
              </a:rPr>
              <a:t>(Hoặc chỉ dùng JOIN)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table2</a:t>
            </a:r>
          </a:p>
          <a:p>
            <a:pPr marL="457200" lvl="1" indent="0">
              <a:buNone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+mj-lt"/>
              </a:rPr>
              <a:t>ON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+mj-lt"/>
              </a:rPr>
              <a:t> table1.column_name = table2.column_name;</a:t>
            </a:r>
          </a:p>
          <a:p>
            <a:r>
              <a:rPr lang="en-US" dirty="0">
                <a:latin typeface="+mj-lt"/>
              </a:rPr>
              <a:t>NOTE: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‘Inner Join’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‘Join’,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là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như nhau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14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DA7B-4350-4966-C944-65F5A8F1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Ví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dụ</a:t>
            </a:r>
            <a:r>
              <a:rPr lang="en-US" dirty="0">
                <a:solidFill>
                  <a:srgbClr val="0070C0"/>
                </a:solidFill>
              </a:rPr>
              <a:t>: Inner Join - LOL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92DFA0-5F81-ED3B-BFE4-D408F8FD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SELECT f.name, cl.name, </a:t>
            </a:r>
            <a:r>
              <a:rPr lang="en-US" dirty="0" err="1">
                <a:latin typeface="+mj-lt"/>
              </a:rPr>
              <a:t>cl.create_at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cl.day_buy</a:t>
            </a:r>
            <a:r>
              <a:rPr lang="en-US" dirty="0">
                <a:latin typeface="+mj-lt"/>
              </a:rPr>
              <a:t> FROM </a:t>
            </a:r>
            <a:r>
              <a:rPr lang="en-US" dirty="0" err="1">
                <a:latin typeface="+mj-lt"/>
              </a:rPr>
              <a:t>fingure</a:t>
            </a:r>
            <a:r>
              <a:rPr lang="en-US" dirty="0">
                <a:latin typeface="+mj-lt"/>
              </a:rPr>
              <a:t> f </a:t>
            </a:r>
          </a:p>
          <a:p>
            <a:r>
              <a:rPr lang="en-US" dirty="0">
                <a:latin typeface="+mj-lt"/>
              </a:rPr>
              <a:t>JOIN </a:t>
            </a:r>
            <a:r>
              <a:rPr lang="en-US" dirty="0" err="1">
                <a:latin typeface="+mj-lt"/>
              </a:rPr>
              <a:t>costume_line_fingure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cf</a:t>
            </a:r>
            <a:r>
              <a:rPr lang="en-US" dirty="0">
                <a:latin typeface="+mj-lt"/>
              </a:rPr>
              <a:t> on f.id= </a:t>
            </a:r>
            <a:r>
              <a:rPr lang="en-US" dirty="0" err="1">
                <a:latin typeface="+mj-lt"/>
              </a:rPr>
              <a:t>cf.fingure_id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 JOIN </a:t>
            </a:r>
            <a:r>
              <a:rPr lang="en-US" dirty="0" err="1">
                <a:latin typeface="+mj-lt"/>
              </a:rPr>
              <a:t>costume_line</a:t>
            </a:r>
            <a:r>
              <a:rPr lang="en-US" dirty="0">
                <a:latin typeface="+mj-lt"/>
              </a:rPr>
              <a:t> cl on cl.id = </a:t>
            </a:r>
            <a:r>
              <a:rPr lang="en-US" dirty="0" err="1">
                <a:latin typeface="+mj-lt"/>
              </a:rPr>
              <a:t>cf.costume_line_id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76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16E-D507-9CCC-834A-BD79D6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70-BDBD-C747-5A5F-EE36992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Ý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</a:t>
            </a:r>
            <a:r>
              <a:rPr lang="en-US" dirty="0">
                <a:latin typeface="+mj-lt"/>
              </a:rPr>
              <a:t> records(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) ở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chấp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nhận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giá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trị</a:t>
            </a:r>
            <a:r>
              <a:rPr lang="en-US" b="1" i="1" dirty="0">
                <a:latin typeface="+mj-lt"/>
              </a:rPr>
              <a:t> null </a:t>
            </a: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k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phù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hợp</a:t>
            </a:r>
          </a:p>
          <a:p>
            <a:r>
              <a:rPr lang="en-US" smtClean="0">
                <a:latin typeface="+mj-lt"/>
              </a:rPr>
              <a:t>Sử dụng từ khoá </a:t>
            </a:r>
            <a:r>
              <a:rPr lang="en-US" smtClean="0">
                <a:solidFill>
                  <a:srgbClr val="00B050"/>
                </a:solidFill>
                <a:latin typeface="+mj-lt"/>
              </a:rPr>
              <a:t>LEFT JOIN</a:t>
            </a:r>
            <a:endParaRPr lang="en-US" dirty="0">
              <a:solidFill>
                <a:srgbClr val="00B050"/>
              </a:solidFill>
              <a:latin typeface="+mj-lt"/>
            </a:endParaRPr>
          </a:p>
          <a:p>
            <a:r>
              <a:rPr lang="en-US" smtClean="0">
                <a:latin typeface="+mj-lt"/>
              </a:rPr>
              <a:t>Ví dụ (Dùng trong folder\data.sql)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SELECT</a:t>
            </a:r>
            <a:r>
              <a:rPr lang="en-US"/>
              <a:t> CustomerName, ContactName, OrderDate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FROM</a:t>
            </a:r>
          </a:p>
          <a:p>
            <a:pPr marL="0" indent="0">
              <a:buNone/>
            </a:pPr>
            <a:r>
              <a:rPr lang="en-US"/>
              <a:t>customer </a:t>
            </a:r>
            <a:r>
              <a:rPr lang="en-US" b="1">
                <a:solidFill>
                  <a:srgbClr val="00B050"/>
                </a:solidFill>
              </a:rPr>
              <a:t>LEFT</a:t>
            </a:r>
            <a:r>
              <a:rPr lang="en-US"/>
              <a:t> </a:t>
            </a:r>
            <a:r>
              <a:rPr lang="en-US" b="1">
                <a:solidFill>
                  <a:srgbClr val="00B050"/>
                </a:solidFill>
              </a:rPr>
              <a:t>JOIN</a:t>
            </a:r>
            <a:r>
              <a:rPr lang="en-US"/>
              <a:t> orders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ON</a:t>
            </a:r>
            <a:r>
              <a:rPr lang="en-US"/>
              <a:t> customer.CustomerID = orders.CustomerID</a:t>
            </a:r>
          </a:p>
        </p:txBody>
      </p:sp>
    </p:spTree>
    <p:extLst>
      <p:ext uri="{BB962C8B-B14F-4D97-AF65-F5344CB8AC3E}">
        <p14:creationId xmlns:p14="http://schemas.microsoft.com/office/powerpoint/2010/main" val="19914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16E-D507-9CCC-834A-BD79D6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70-BDBD-C747-5A5F-EE36992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Ý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Trả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</a:t>
            </a:r>
            <a:r>
              <a:rPr lang="en-US" dirty="0">
                <a:latin typeface="+mj-lt"/>
              </a:rPr>
              <a:t> records(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) ở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chấp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nhận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giá</a:t>
            </a:r>
            <a:r>
              <a:rPr lang="en-US" b="1" i="1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trị</a:t>
            </a:r>
            <a:r>
              <a:rPr lang="en-US" b="1" i="1" dirty="0">
                <a:latin typeface="+mj-lt"/>
              </a:rPr>
              <a:t> null </a:t>
            </a: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k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endParaRPr lang="en-US" dirty="0">
              <a:latin typeface="+mj-lt"/>
            </a:endParaRPr>
          </a:p>
          <a:p>
            <a:r>
              <a:rPr lang="en-US"/>
              <a:t>Sử dụng từ khoá </a:t>
            </a:r>
            <a:r>
              <a:rPr lang="en-US" smtClean="0">
                <a:solidFill>
                  <a:srgbClr val="00B050"/>
                </a:solidFill>
              </a:rPr>
              <a:t>RIGHT </a:t>
            </a:r>
            <a:r>
              <a:rPr lang="en-US">
                <a:solidFill>
                  <a:srgbClr val="00B050"/>
                </a:solidFill>
              </a:rPr>
              <a:t>JOIN</a:t>
            </a:r>
          </a:p>
          <a:p>
            <a:r>
              <a:rPr lang="en-US"/>
              <a:t>Ví dụ (Dùng trong folder\data.sql)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SELECT</a:t>
            </a:r>
            <a:r>
              <a:rPr lang="en-US"/>
              <a:t> CustomerName, ContactName, OrderDate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FROM</a:t>
            </a:r>
          </a:p>
          <a:p>
            <a:pPr marL="0" indent="0">
              <a:buNone/>
            </a:pPr>
            <a:r>
              <a:rPr lang="en-US"/>
              <a:t>customer </a:t>
            </a:r>
            <a:r>
              <a:rPr lang="en-US">
                <a:solidFill>
                  <a:srgbClr val="00B050"/>
                </a:solidFill>
              </a:rPr>
              <a:t>RIGHT</a:t>
            </a:r>
            <a:r>
              <a:rPr lang="en-US" smtClean="0"/>
              <a:t> </a:t>
            </a:r>
            <a:r>
              <a:rPr lang="en-US" b="1">
                <a:solidFill>
                  <a:srgbClr val="00B050"/>
                </a:solidFill>
              </a:rPr>
              <a:t>JOIN</a:t>
            </a:r>
            <a:r>
              <a:rPr lang="en-US"/>
              <a:t> orders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ON</a:t>
            </a:r>
            <a:r>
              <a:rPr lang="en-US"/>
              <a:t> customer.CustomerID = orders.CustomerID</a:t>
            </a:r>
          </a:p>
        </p:txBody>
      </p:sp>
    </p:spTree>
    <p:extLst>
      <p:ext uri="{BB962C8B-B14F-4D97-AF65-F5344CB8AC3E}">
        <p14:creationId xmlns:p14="http://schemas.microsoft.com/office/powerpoint/2010/main" val="292749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7642-65D5-B8B5-CF8C-414405EA832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tập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33DD-76E4-644C-4417-613EA6AE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err="1">
                <a:latin typeface="+mj-lt"/>
              </a:rPr>
              <a:t>Thầy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giáo đang </a:t>
            </a:r>
            <a:r>
              <a:rPr lang="en-US" dirty="0" err="1">
                <a:latin typeface="+mj-lt"/>
              </a:rPr>
              <a:t>muốn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xây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thống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web </a:t>
            </a:r>
            <a:r>
              <a:rPr lang="en-US" err="1">
                <a:latin typeface="+mj-lt"/>
              </a:rPr>
              <a:t>của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trung tâm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yêu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</a:t>
            </a:r>
            <a:r>
              <a:rPr lang="en-US" dirty="0">
                <a:latin typeface="+mj-lt"/>
              </a:rPr>
              <a:t> DB: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Tên</a:t>
            </a:r>
            <a:r>
              <a:rPr lang="en-US" dirty="0">
                <a:latin typeface="+mj-lt"/>
              </a:rPr>
              <a:t> DB</a:t>
            </a:r>
            <a:r>
              <a:rPr lang="en-US">
                <a:latin typeface="+mj-lt"/>
              </a:rPr>
              <a:t>: </a:t>
            </a:r>
            <a:r>
              <a:rPr lang="en-US" smtClean="0">
                <a:latin typeface="+mj-lt"/>
              </a:rPr>
              <a:t>techmaster_system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err="1">
                <a:latin typeface="+mj-lt"/>
              </a:rPr>
              <a:t>Bảng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blog(id</a:t>
            </a:r>
            <a:r>
              <a:rPr lang="en-US" dirty="0">
                <a:latin typeface="+mj-lt"/>
              </a:rPr>
              <a:t>, title, description</a:t>
            </a:r>
            <a:r>
              <a:rPr lang="en-US">
                <a:latin typeface="+mj-lt"/>
              </a:rPr>
              <a:t>, </a:t>
            </a:r>
            <a:r>
              <a:rPr lang="en-US" smtClean="0">
                <a:latin typeface="+mj-lt"/>
              </a:rPr>
              <a:t>created_at</a:t>
            </a:r>
            <a:r>
              <a:rPr lang="en-US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user(id</a:t>
            </a:r>
            <a:r>
              <a:rPr lang="en-US">
                <a:latin typeface="+mj-lt"/>
              </a:rPr>
              <a:t>, </a:t>
            </a:r>
            <a:r>
              <a:rPr lang="en-US" smtClean="0">
                <a:latin typeface="+mj-lt"/>
              </a:rPr>
              <a:t>full_name</a:t>
            </a:r>
            <a:r>
              <a:rPr lang="en-US" dirty="0">
                <a:latin typeface="+mj-lt"/>
              </a:rPr>
              <a:t>, phone, email)</a:t>
            </a:r>
          </a:p>
          <a:p>
            <a:pPr marL="0" indent="0">
              <a:buNone/>
            </a:pPr>
            <a:r>
              <a:rPr lang="en-US" smtClean="0">
                <a:latin typeface="+mj-lt"/>
              </a:rPr>
              <a:t>Bảng role(id</a:t>
            </a:r>
            <a:r>
              <a:rPr lang="en-US">
                <a:latin typeface="+mj-lt"/>
              </a:rPr>
              <a:t>, </a:t>
            </a:r>
            <a:r>
              <a:rPr lang="en-US" smtClean="0">
                <a:latin typeface="+mj-lt"/>
              </a:rPr>
              <a:t>role_name</a:t>
            </a:r>
            <a:r>
              <a:rPr lang="en-US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Bảng</a:t>
            </a:r>
            <a:r>
              <a:rPr lang="en-US"/>
              <a:t> </a:t>
            </a:r>
            <a:r>
              <a:rPr lang="en-US" smtClean="0">
                <a:latin typeface="+mj-lt"/>
              </a:rPr>
              <a:t>course(id</a:t>
            </a:r>
            <a:r>
              <a:rPr lang="en-US">
                <a:latin typeface="+mj-lt"/>
              </a:rPr>
              <a:t>, </a:t>
            </a:r>
            <a:r>
              <a:rPr lang="en-US" smtClean="0">
                <a:latin typeface="+mj-lt"/>
              </a:rPr>
              <a:t>course_name, </a:t>
            </a:r>
            <a:r>
              <a:rPr lang="en-US" dirty="0">
                <a:latin typeface="+mj-lt"/>
              </a:rPr>
              <a:t>description, price</a:t>
            </a:r>
            <a:r>
              <a:rPr lang="en-US">
                <a:latin typeface="+mj-lt"/>
              </a:rPr>
              <a:t>, </a:t>
            </a:r>
            <a:r>
              <a:rPr lang="en-US" smtClean="0"/>
              <a:t>course_</a:t>
            </a:r>
            <a:r>
              <a:rPr lang="en-US" smtClean="0">
                <a:latin typeface="+mj-lt"/>
              </a:rPr>
              <a:t>type, </a:t>
            </a:r>
            <a:r>
              <a:rPr lang="en-US" dirty="0">
                <a:latin typeface="+mj-lt"/>
              </a:rPr>
              <a:t>vote)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Bảng</a:t>
            </a:r>
            <a:r>
              <a:rPr lang="en-US"/>
              <a:t> </a:t>
            </a:r>
            <a:r>
              <a:rPr lang="en-US">
                <a:latin typeface="+mj-lt"/>
              </a:rPr>
              <a:t>o</a:t>
            </a:r>
            <a:r>
              <a:rPr lang="en-US" smtClean="0">
                <a:latin typeface="+mj-lt"/>
              </a:rPr>
              <a:t>pening_schedule(id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start_date</a:t>
            </a:r>
            <a:r>
              <a:rPr lang="en-US" dirty="0">
                <a:latin typeface="+mj-lt"/>
              </a:rPr>
              <a:t>, address, </a:t>
            </a:r>
            <a:r>
              <a:rPr lang="en-US" dirty="0" err="1">
                <a:latin typeface="+mj-lt"/>
              </a:rPr>
              <a:t>study_day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study_time</a:t>
            </a:r>
            <a:r>
              <a:rPr lang="en-US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Bảng</a:t>
            </a:r>
            <a:r>
              <a:rPr lang="en-US"/>
              <a:t> </a:t>
            </a:r>
            <a:r>
              <a:rPr lang="en-US" smtClean="0">
                <a:latin typeface="+mj-lt"/>
              </a:rPr>
              <a:t>t</a:t>
            </a:r>
            <a:r>
              <a:rPr lang="en-US" smtClean="0">
                <a:latin typeface="+mj-lt"/>
              </a:rPr>
              <a:t>ransaction_history(id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registration_date</a:t>
            </a:r>
            <a:r>
              <a:rPr lang="en-US" dirty="0">
                <a:latin typeface="+mj-lt"/>
              </a:rPr>
              <a:t>, status)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Bảng</a:t>
            </a:r>
            <a:r>
              <a:rPr lang="en-US"/>
              <a:t> </a:t>
            </a:r>
            <a:r>
              <a:rPr lang="en-US" smtClean="0">
                <a:latin typeface="+mj-lt"/>
              </a:rPr>
              <a:t>account_banking(id</a:t>
            </a:r>
            <a:r>
              <a:rPr lang="en-US">
                <a:latin typeface="+mj-lt"/>
              </a:rPr>
              <a:t>, </a:t>
            </a:r>
            <a:r>
              <a:rPr lang="en-US" smtClean="0">
                <a:latin typeface="+mj-lt"/>
              </a:rPr>
              <a:t>bank_name, </a:t>
            </a:r>
            <a:r>
              <a:rPr lang="en-US" err="1">
                <a:latin typeface="+mj-lt"/>
              </a:rPr>
              <a:t>account_num</a:t>
            </a:r>
            <a:r>
              <a:rPr lang="en-US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58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4082-674B-EC22-11B2-46F4A15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Lưu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ý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B9A3-3337-F7C8-B814-B74F9F32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+mj-lt"/>
              </a:rPr>
              <a:t>+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1 </a:t>
            </a:r>
            <a:r>
              <a:rPr lang="en-US">
                <a:latin typeface="+mj-lt"/>
              </a:rPr>
              <a:t>role </a:t>
            </a:r>
            <a:r>
              <a:rPr lang="en-US" smtClean="0">
                <a:latin typeface="+mj-lt"/>
              </a:rPr>
              <a:t>những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role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user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thể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dùng </a:t>
            </a:r>
            <a:r>
              <a:rPr lang="en-US" dirty="0" err="1">
                <a:latin typeface="+mj-lt"/>
              </a:rPr>
              <a:t>tối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đa</a:t>
            </a:r>
            <a:r>
              <a:rPr lang="en-US" dirty="0">
                <a:latin typeface="+mj-lt"/>
              </a:rPr>
              <a:t> 1 account banking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account </a:t>
            </a:r>
            <a:r>
              <a:rPr lang="en-US" dirty="0" err="1">
                <a:latin typeface="+mj-lt"/>
              </a:rPr>
              <a:t>chỉ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thuộc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1 user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tham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khai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giảng(open_schedule</a:t>
            </a:r>
            <a:r>
              <a:rPr lang="en-US" dirty="0">
                <a:latin typeface="+mj-lt"/>
              </a:rPr>
              <a:t>)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đăng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“</a:t>
            </a:r>
            <a:r>
              <a:rPr lang="en-US" i="1" dirty="0" err="1">
                <a:latin typeface="+mj-lt"/>
              </a:rPr>
              <a:t>những</a:t>
            </a:r>
            <a:r>
              <a:rPr lang="en-US" dirty="0">
                <a:latin typeface="+mj-lt"/>
              </a:rPr>
              <a:t>”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“</a:t>
            </a:r>
            <a:r>
              <a:rPr lang="en-US" i="1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”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dịch</a:t>
            </a:r>
            <a:r>
              <a:rPr lang="en-US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353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924E-1CED-D87B-6346-D7EA6D4F523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Yêu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cầu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9AC-A7DF-96F5-D88E-60F08AC4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ngoại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chúng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Insert </a:t>
            </a:r>
            <a:r>
              <a:rPr lang="en-US" dirty="0" err="1">
                <a:latin typeface="+mj-lt"/>
              </a:rPr>
              <a:t>mỗi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r>
              <a:rPr lang="en-US" dirty="0">
                <a:latin typeface="+mj-lt"/>
              </a:rPr>
              <a:t> 5 records</a:t>
            </a:r>
          </a:p>
          <a:p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Hồ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user (id, name, phone, email, role,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thẻ</a:t>
            </a:r>
            <a:r>
              <a:rPr lang="en-US" dirty="0">
                <a:latin typeface="+mj-lt"/>
              </a:rPr>
              <a:t> tin </a:t>
            </a:r>
            <a:r>
              <a:rPr lang="en-US" err="1">
                <a:latin typeface="+mj-lt"/>
              </a:rPr>
              <a:t>ngân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hàng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kiếm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đăng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online</a:t>
            </a:r>
          </a:p>
          <a:p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buổi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đó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chi </a:t>
            </a:r>
            <a:r>
              <a:rPr lang="en-US" dirty="0" err="1">
                <a:latin typeface="+mj-lt"/>
              </a:rPr>
              <a:t>tiết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mã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dịch</a:t>
            </a:r>
            <a:r>
              <a:rPr lang="en-US" dirty="0">
                <a:latin typeface="+mj-lt"/>
              </a:rPr>
              <a:t>(id), </a:t>
            </a:r>
            <a:r>
              <a:rPr lang="en-US" dirty="0" err="1">
                <a:latin typeface="+mj-lt"/>
              </a:rPr>
              <a:t>tên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name_student</a:t>
            </a:r>
            <a:r>
              <a:rPr lang="en-US" dirty="0">
                <a:latin typeface="+mj-lt"/>
              </a:rPr>
              <a:t>), </a:t>
            </a:r>
            <a:r>
              <a:rPr lang="en-US" dirty="0" err="1">
                <a:latin typeface="+mj-lt"/>
              </a:rPr>
              <a:t>tên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(name course), </a:t>
            </a:r>
            <a:r>
              <a:rPr lang="en-US" dirty="0" err="1">
                <a:latin typeface="+mj-lt"/>
              </a:rPr>
              <a:t>ngày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đăng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ký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registration_date</a:t>
            </a:r>
            <a:r>
              <a:rPr lang="en-US" dirty="0">
                <a:latin typeface="+mj-lt"/>
              </a:rPr>
              <a:t>), </a:t>
            </a:r>
            <a:r>
              <a:rPr lang="en-US" dirty="0" err="1">
                <a:latin typeface="+mj-lt"/>
              </a:rPr>
              <a:t>trạng</a:t>
            </a:r>
            <a:r>
              <a:rPr lang="en-US" dirty="0">
                <a:latin typeface="+mj-lt"/>
              </a:rPr>
              <a:t> </a:t>
            </a:r>
            <a:r>
              <a:rPr lang="en-US" err="1">
                <a:latin typeface="+mj-lt"/>
              </a:rPr>
              <a:t>thái</a:t>
            </a:r>
            <a:r>
              <a:rPr lang="en-US">
                <a:latin typeface="+mj-lt"/>
              </a:rPr>
              <a:t>(status</a:t>
            </a:r>
            <a:r>
              <a:rPr lang="en-US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9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5632-2669-8A2C-33B5-4A5309916B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Summary Join</a:t>
            </a:r>
          </a:p>
        </p:txBody>
      </p:sp>
      <p:pic>
        <p:nvPicPr>
          <p:cNvPr id="2050" name="Picture 2" descr="SQL INNER JOIN">
            <a:extLst>
              <a:ext uri="{FF2B5EF4-FFF2-40B4-BE49-F238E27FC236}">
                <a16:creationId xmlns:a16="http://schemas.microsoft.com/office/drawing/2014/main" id="{82476DF8-F10B-101D-7119-84AB1BE4D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15" y="2079572"/>
            <a:ext cx="2990266" cy="21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SQL LEFT JOIN">
            <a:extLst>
              <a:ext uri="{FF2B5EF4-FFF2-40B4-BE49-F238E27FC236}">
                <a16:creationId xmlns:a16="http://schemas.microsoft.com/office/drawing/2014/main" id="{ED873C1A-AD7E-185E-0D60-62767B6B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04" y="4487428"/>
            <a:ext cx="2870223" cy="20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 RIGHT JOIN">
            <a:extLst>
              <a:ext uri="{FF2B5EF4-FFF2-40B4-BE49-F238E27FC236}">
                <a16:creationId xmlns:a16="http://schemas.microsoft.com/office/drawing/2014/main" id="{25259B6E-2899-1813-505F-EABDED87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15" y="4487428"/>
            <a:ext cx="3102332" cy="22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SQL FULL OUTER JOIN">
            <a:extLst>
              <a:ext uri="{FF2B5EF4-FFF2-40B4-BE49-F238E27FC236}">
                <a16:creationId xmlns:a16="http://schemas.microsoft.com/office/drawing/2014/main" id="{14050CB2-CECD-5B31-B7EC-C6CBD743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16" y="2166602"/>
            <a:ext cx="2870223" cy="20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7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602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Join</vt:lpstr>
      <vt:lpstr>Inner Join</vt:lpstr>
      <vt:lpstr>Ví dụ: Inner Join - LOL</vt:lpstr>
      <vt:lpstr>Left Join</vt:lpstr>
      <vt:lpstr>Right Join</vt:lpstr>
      <vt:lpstr>Bài tập</vt:lpstr>
      <vt:lpstr>Lưu ý</vt:lpstr>
      <vt:lpstr>Yêu cầu</vt:lpstr>
      <vt:lpstr>Summary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 hệ giữa các bảng</dc:title>
  <dc:creator>chu đạt</dc:creator>
  <cp:lastModifiedBy>HP</cp:lastModifiedBy>
  <cp:revision>107</cp:revision>
  <dcterms:created xsi:type="dcterms:W3CDTF">2022-09-08T04:19:11Z</dcterms:created>
  <dcterms:modified xsi:type="dcterms:W3CDTF">2022-11-28T06:46:27Z</dcterms:modified>
</cp:coreProperties>
</file>