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293" r:id="rId4"/>
    <p:sldId id="296" r:id="rId5"/>
    <p:sldId id="304" r:id="rId6"/>
    <p:sldId id="298" r:id="rId7"/>
    <p:sldId id="336" r:id="rId8"/>
    <p:sldId id="301" r:id="rId9"/>
    <p:sldId id="290" r:id="rId10"/>
    <p:sldId id="297" r:id="rId11"/>
    <p:sldId id="337" r:id="rId12"/>
    <p:sldId id="335" r:id="rId13"/>
    <p:sldId id="302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5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3EA04DD-9613-43CD-A987-C80DFAF9624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58DC7F7-679D-4C7C-A20B-8732BE1A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91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079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8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11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2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83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1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14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04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74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80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51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80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12700" y="3271838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12700" y="3481388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600200" y="1905000"/>
            <a:ext cx="7467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CA5CD51-B7B0-4AEA-B053-F548738A169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7" name="Group 15"/>
          <p:cNvGrpSpPr>
            <a:grpSpLocks/>
          </p:cNvGrpSpPr>
          <p:nvPr/>
        </p:nvGrpSpPr>
        <p:grpSpPr bwMode="auto">
          <a:xfrm>
            <a:off x="-152400" y="1676400"/>
            <a:ext cx="1981200" cy="1524000"/>
            <a:chOff x="0" y="192"/>
            <a:chExt cx="1536" cy="1104"/>
          </a:xfrm>
        </p:grpSpPr>
        <p:sp>
          <p:nvSpPr>
            <p:cNvPr id="3088" name="Freeform 16"/>
            <p:cNvSpPr>
              <a:spLocks/>
            </p:cNvSpPr>
            <p:nvPr/>
          </p:nvSpPr>
          <p:spPr bwMode="auto">
            <a:xfrm>
              <a:off x="192" y="288"/>
              <a:ext cx="1152" cy="960"/>
            </a:xfrm>
            <a:custGeom>
              <a:avLst/>
              <a:gdLst/>
              <a:ahLst/>
              <a:cxnLst>
                <a:cxn ang="0">
                  <a:pos x="672" y="960"/>
                </a:cxn>
                <a:cxn ang="0">
                  <a:pos x="0" y="432"/>
                </a:cxn>
                <a:cxn ang="0">
                  <a:pos x="528" y="0"/>
                </a:cxn>
                <a:cxn ang="0">
                  <a:pos x="1152" y="336"/>
                </a:cxn>
                <a:cxn ang="0">
                  <a:pos x="672" y="960"/>
                </a:cxn>
              </a:cxnLst>
              <a:rect l="0" t="0" r="r" b="b"/>
              <a:pathLst>
                <a:path w="1152" h="960">
                  <a:moveTo>
                    <a:pt x="672" y="960"/>
                  </a:moveTo>
                  <a:lnTo>
                    <a:pt x="0" y="432"/>
                  </a:lnTo>
                  <a:lnTo>
                    <a:pt x="528" y="0"/>
                  </a:lnTo>
                  <a:lnTo>
                    <a:pt x="1152" y="336"/>
                  </a:lnTo>
                  <a:lnTo>
                    <a:pt x="672" y="96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089" name="Picture 17" descr="cs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92"/>
              <a:ext cx="1536" cy="110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4D4FA-52CE-474F-9B2D-59EF22A523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8050" y="76200"/>
            <a:ext cx="21907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4198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E5EFF-D890-4BC2-844D-2E5CA72AB1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B469F61-AEF2-420B-A440-A8ACDD503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984206-A06F-4191-B748-6150262451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1D73E4-E14E-45CF-9977-261E1EED37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AA72E-452F-4E94-B123-DCD348C27C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B44BE-4E14-487C-8324-3213267693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AE323-8F73-43EC-B8CB-619927284F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DCA51-4502-4A7C-BB81-973BCE9D28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C1F65-FD24-4C0E-BAB9-02F3FC567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E6A6E-929F-4F5D-B24E-923EE1E9D4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ADA66FA5-7556-4EDB-ADB9-83BC4B1894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ltGray">
          <a:xfrm>
            <a:off x="76200" y="14097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ltGray">
          <a:xfrm>
            <a:off x="76200" y="156210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8" name="Group 24"/>
          <p:cNvGrpSpPr>
            <a:grpSpLocks/>
          </p:cNvGrpSpPr>
          <p:nvPr/>
        </p:nvGrpSpPr>
        <p:grpSpPr bwMode="auto">
          <a:xfrm>
            <a:off x="-228600" y="-76200"/>
            <a:ext cx="1981200" cy="1524000"/>
            <a:chOff x="0" y="192"/>
            <a:chExt cx="1536" cy="1104"/>
          </a:xfrm>
        </p:grpSpPr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192" y="288"/>
              <a:ext cx="1152" cy="960"/>
            </a:xfrm>
            <a:custGeom>
              <a:avLst/>
              <a:gdLst/>
              <a:ahLst/>
              <a:cxnLst>
                <a:cxn ang="0">
                  <a:pos x="672" y="960"/>
                </a:cxn>
                <a:cxn ang="0">
                  <a:pos x="0" y="432"/>
                </a:cxn>
                <a:cxn ang="0">
                  <a:pos x="528" y="0"/>
                </a:cxn>
                <a:cxn ang="0">
                  <a:pos x="1152" y="336"/>
                </a:cxn>
                <a:cxn ang="0">
                  <a:pos x="672" y="960"/>
                </a:cxn>
              </a:cxnLst>
              <a:rect l="0" t="0" r="r" b="b"/>
              <a:pathLst>
                <a:path w="1152" h="960">
                  <a:moveTo>
                    <a:pt x="672" y="960"/>
                  </a:moveTo>
                  <a:lnTo>
                    <a:pt x="0" y="432"/>
                  </a:lnTo>
                  <a:lnTo>
                    <a:pt x="528" y="0"/>
                  </a:lnTo>
                  <a:lnTo>
                    <a:pt x="1152" y="336"/>
                  </a:lnTo>
                  <a:lnTo>
                    <a:pt x="672" y="96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9" name="Picture 15" descr="cslogo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192"/>
              <a:ext cx="1536" cy="1104"/>
            </a:xfrm>
            <a:prstGeom prst="rect">
              <a:avLst/>
            </a:prstGeom>
            <a:noFill/>
          </p:spPr>
        </p:pic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ä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ä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6" Type="http://schemas.openxmlformats.org/officeDocument/2006/relationships/image" Target="../media/image10.wmf"/><Relationship Id="rId7" Type="http://schemas.openxmlformats.org/officeDocument/2006/relationships/image" Target="../media/image11.wmf"/><Relationship Id="rId8" Type="http://schemas.openxmlformats.org/officeDocument/2006/relationships/image" Target="../media/image12.wmf"/><Relationship Id="rId9" Type="http://schemas.openxmlformats.org/officeDocument/2006/relationships/image" Target="../media/image13.wmf"/><Relationship Id="rId10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unysb.edu/~algorith/files/sorting.shtml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04800"/>
            <a:ext cx="8534400" cy="2209800"/>
          </a:xfrm>
        </p:spPr>
        <p:txBody>
          <a:bodyPr/>
          <a:lstStyle/>
          <a:p>
            <a:pPr algn="ctr"/>
            <a:r>
              <a:rPr lang="en-US" sz="4000" dirty="0"/>
              <a:t/>
            </a:r>
            <a:br>
              <a:rPr lang="en-US" sz="4000" dirty="0"/>
            </a:br>
            <a:r>
              <a:rPr lang="en-US" sz="3600" dirty="0"/>
              <a:t>UMass Lowell Computer </a:t>
            </a:r>
            <a:r>
              <a:rPr lang="en-US" sz="3600"/>
              <a:t>Science 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COMP 4040: </a:t>
            </a:r>
            <a:r>
              <a:rPr lang="en-US" i="1" smtClean="0"/>
              <a:t>Analysis </a:t>
            </a:r>
            <a:r>
              <a:rPr lang="en-US" i="1" dirty="0"/>
              <a:t>of Algorithms</a:t>
            </a:r>
            <a:r>
              <a:rPr lang="en-US" sz="4000" dirty="0"/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200" dirty="0"/>
              <a:t>Prof. Benyuan Liu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7250113" cy="1676400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</a:rPr>
              <a:t>Lecture 1</a:t>
            </a:r>
          </a:p>
          <a:p>
            <a:r>
              <a:rPr lang="en-US" sz="4000" dirty="0" smtClean="0">
                <a:solidFill>
                  <a:schemeClr val="bg2"/>
                </a:solidFill>
              </a:rPr>
              <a:t>Introduction/Overview</a:t>
            </a:r>
          </a:p>
          <a:p>
            <a:endParaRPr lang="en-US" sz="40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Course webpage: http://www.cs.uml.edu/~</a:t>
            </a:r>
            <a:r>
              <a:rPr lang="en-US" sz="2400" dirty="0" err="1" smtClean="0">
                <a:solidFill>
                  <a:schemeClr val="bg2"/>
                </a:solidFill>
              </a:rPr>
              <a:t>bliu</a:t>
            </a:r>
            <a:r>
              <a:rPr lang="en-US" sz="2400" dirty="0" smtClean="0">
                <a:solidFill>
                  <a:schemeClr val="bg2"/>
                </a:solidFill>
              </a:rPr>
              <a:t>/4040-S19</a:t>
            </a:r>
            <a:endParaRPr lang="en-US" sz="2400" dirty="0" smtClean="0">
              <a:solidFill>
                <a:schemeClr val="bg2"/>
              </a:solidFill>
            </a:endParaRPr>
          </a:p>
          <a:p>
            <a:endParaRPr lang="en-US" sz="4000" dirty="0">
              <a:solidFill>
                <a:schemeClr val="bg2"/>
              </a:solidFill>
            </a:endParaRPr>
          </a:p>
          <a:p>
            <a:endParaRPr lang="en-US" sz="4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Textbook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89023"/>
            <a:ext cx="6629400" cy="4527550"/>
          </a:xfrm>
        </p:spPr>
        <p:txBody>
          <a:bodyPr/>
          <a:lstStyle/>
          <a:p>
            <a:pPr>
              <a:lnSpc>
                <a:spcPts val="2700"/>
              </a:lnSpc>
              <a:buFont typeface="Monotype Sorts" pitchFamily="2" charset="2"/>
              <a:buChar char="-"/>
            </a:pPr>
            <a:r>
              <a:rPr lang="en-US" dirty="0">
                <a:solidFill>
                  <a:schemeClr val="bg2"/>
                </a:solidFill>
                <a:effectLst/>
              </a:rPr>
              <a:t>Required: </a:t>
            </a:r>
          </a:p>
          <a:p>
            <a:pPr lvl="1"/>
            <a:r>
              <a:rPr lang="en-US" sz="3200" i="1" dirty="0">
                <a:solidFill>
                  <a:schemeClr val="bg2"/>
                </a:solidFill>
              </a:rPr>
              <a:t>Introduction to Algorithms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endParaRPr lang="en-US" sz="3200" dirty="0" smtClean="0">
              <a:solidFill>
                <a:schemeClr val="bg2"/>
              </a:solidFill>
            </a:endParaRPr>
          </a:p>
          <a:p>
            <a:pPr lvl="2"/>
            <a:r>
              <a:rPr lang="en-US" sz="2800" dirty="0" smtClean="0">
                <a:solidFill>
                  <a:schemeClr val="bg2"/>
                </a:solidFill>
              </a:rPr>
              <a:t> by </a:t>
            </a:r>
            <a:r>
              <a:rPr lang="en-US" sz="2800" dirty="0">
                <a:solidFill>
                  <a:schemeClr val="bg2"/>
                </a:solidFill>
              </a:rPr>
              <a:t>T.H. </a:t>
            </a:r>
            <a:r>
              <a:rPr lang="en-US" sz="2800" dirty="0" err="1">
                <a:solidFill>
                  <a:schemeClr val="bg2"/>
                </a:solidFill>
              </a:rPr>
              <a:t>Corman</a:t>
            </a:r>
            <a:r>
              <a:rPr lang="en-US" sz="2800" dirty="0">
                <a:solidFill>
                  <a:schemeClr val="bg2"/>
                </a:solidFill>
              </a:rPr>
              <a:t>, C.E. </a:t>
            </a:r>
            <a:r>
              <a:rPr lang="en-US" sz="2800" dirty="0" err="1">
                <a:solidFill>
                  <a:schemeClr val="bg2"/>
                </a:solidFill>
              </a:rPr>
              <a:t>Leiserson</a:t>
            </a:r>
            <a:r>
              <a:rPr lang="en-US" sz="2800" dirty="0">
                <a:solidFill>
                  <a:schemeClr val="bg2"/>
                </a:solidFill>
              </a:rPr>
              <a:t>, R.L. </a:t>
            </a:r>
            <a:r>
              <a:rPr lang="en-US" sz="2800" dirty="0" err="1" smtClean="0">
                <a:solidFill>
                  <a:schemeClr val="bg2"/>
                </a:solidFill>
              </a:rPr>
              <a:t>Rivest</a:t>
            </a:r>
            <a:r>
              <a:rPr lang="en-US" sz="2800" dirty="0" smtClean="0">
                <a:solidFill>
                  <a:schemeClr val="bg2"/>
                </a:solidFill>
              </a:rPr>
              <a:t>, Clifford Stein</a:t>
            </a:r>
            <a:endParaRPr lang="en-US" sz="2800" dirty="0">
              <a:solidFill>
                <a:schemeClr val="bg2"/>
              </a:solidFill>
            </a:endParaRPr>
          </a:p>
          <a:p>
            <a:pPr lvl="2"/>
            <a:r>
              <a:rPr lang="en-US" sz="2800" dirty="0">
                <a:solidFill>
                  <a:schemeClr val="bg2"/>
                </a:solidFill>
              </a:rPr>
              <a:t>McGraw-Hill</a:t>
            </a:r>
          </a:p>
          <a:p>
            <a:pPr lvl="2"/>
            <a:r>
              <a:rPr lang="en-US" sz="2800" dirty="0" smtClean="0">
                <a:solidFill>
                  <a:schemeClr val="bg2"/>
                </a:solidFill>
              </a:rPr>
              <a:t>ISBN 978-0-262-03384-8</a:t>
            </a:r>
          </a:p>
          <a:p>
            <a:pPr lvl="2"/>
            <a:r>
              <a:rPr lang="en-US" sz="2800" dirty="0" smtClean="0">
                <a:solidFill>
                  <a:schemeClr val="bg2"/>
                </a:solidFill>
              </a:rPr>
              <a:t>See course website for recommended texts</a:t>
            </a:r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1000"/>
            <a:ext cx="3505200" cy="8826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362200" y="5943600"/>
            <a:ext cx="184731" cy="52322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2800" dirty="0">
              <a:effectLst/>
              <a:latin typeface="Times New Roman" pitchFamily="18" charset="0"/>
            </a:endParaRPr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6172200" y="5045075"/>
            <a:ext cx="2428126" cy="1250950"/>
          </a:xfrm>
          <a:prstGeom prst="irregularSeal1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Third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Edition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762" y="2149475"/>
            <a:ext cx="2330116" cy="2635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Schedule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53726"/>
              </p:ext>
            </p:extLst>
          </p:nvPr>
        </p:nvGraphicFramePr>
        <p:xfrm>
          <a:off x="762000" y="1752600"/>
          <a:ext cx="7543800" cy="4191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41677"/>
                <a:gridCol w="3102123"/>
              </a:tblGrid>
              <a:tr h="184945">
                <a:tc>
                  <a:txBody>
                    <a:bodyPr/>
                    <a:lstStyle/>
                    <a:p>
                      <a:pPr marL="4572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Topic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Reading</a:t>
                      </a:r>
                      <a:endParaRPr lang="en-US" sz="1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89560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</a:rPr>
                        <a:t>Introduction/Overview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Chapter </a:t>
                      </a:r>
                      <a:r>
                        <a:rPr lang="en-US" sz="1600" dirty="0">
                          <a:effectLst/>
                        </a:rPr>
                        <a:t>1 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Analyzing &amp; Designing Algorithms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2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Growth of Functions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3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Divide-and-Conquer, Recurrences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4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First Mid-term Exam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</a:t>
                      </a:r>
                      <a:r>
                        <a:rPr lang="en-US" sz="1600" dirty="0" smtClean="0">
                          <a:effectLst/>
                        </a:rPr>
                        <a:t>1-4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0525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Probability &amp; Randomized Algorithms 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</a:t>
                      </a:r>
                      <a:r>
                        <a:rPr lang="en-US" sz="1600" dirty="0" smtClean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baseline="0" dirty="0" smtClean="0">
                          <a:solidFill>
                            <a:schemeClr val="bg2"/>
                          </a:solidFill>
                          <a:effectLst/>
                        </a:rPr>
                        <a:t>         </a:t>
                      </a: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</a:rPr>
                        <a:t>Heapsort/Priority 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Queues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6 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Quicksort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7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5646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Sorting in Linear Time 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8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Second Mid-term Exam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5-8, </a:t>
                      </a:r>
                      <a:r>
                        <a:rPr lang="en-US" sz="1600" dirty="0" smtClean="0">
                          <a:effectLst/>
                        </a:rPr>
                        <a:t>1-4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004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</a:rPr>
                        <a:t>         Data 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Structures 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Chapter </a:t>
                      </a: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Hash Tables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11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Binary Search Trees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12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Balancing Trees: Red-Black Trees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13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071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</a:rPr>
                        <a:t>         Graph 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Algorithms 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</a:t>
                      </a:r>
                      <a:r>
                        <a:rPr lang="en-US" sz="1600" dirty="0" smtClean="0">
                          <a:effectLst/>
                        </a:rPr>
                        <a:t>22, 24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4239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</a:rPr>
                        <a:t>         Final 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Exam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all above chapters 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656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772400" cy="1143000"/>
          </a:xfrm>
        </p:spPr>
        <p:txBody>
          <a:bodyPr/>
          <a:lstStyle/>
          <a:p>
            <a:r>
              <a:rPr lang="en-US"/>
              <a:t>CS Theory Math Review Sheet</a:t>
            </a:r>
            <a:br>
              <a:rPr lang="en-US"/>
            </a:br>
            <a:r>
              <a:rPr lang="en-US"/>
              <a:t>The Most Relevant Parts...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505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p. 1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O, </a:t>
            </a:r>
            <a:r>
              <a:rPr lang="en-US" sz="2400">
                <a:solidFill>
                  <a:schemeClr val="bg2"/>
                </a:solidFill>
                <a:latin typeface="Symbol" pitchFamily="18" charset="2"/>
              </a:rPr>
              <a:t>Q</a:t>
            </a:r>
            <a:r>
              <a:rPr lang="en-US" sz="2400">
                <a:solidFill>
                  <a:schemeClr val="bg2"/>
                </a:solidFill>
              </a:rPr>
              <a:t>, </a:t>
            </a:r>
            <a:r>
              <a:rPr lang="en-US" sz="2400">
                <a:solidFill>
                  <a:schemeClr val="bg2"/>
                </a:solidFill>
                <a:latin typeface="Symbol" pitchFamily="18" charset="2"/>
              </a:rPr>
              <a:t>W</a:t>
            </a:r>
            <a:r>
              <a:rPr lang="en-US" sz="2400">
                <a:solidFill>
                  <a:schemeClr val="bg2"/>
                </a:solidFill>
              </a:rPr>
              <a:t> definitions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Series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Combinations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p. 2 Recurrences &amp;   Master Method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p. 3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Probability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Factorial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Logs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Stirling’s approx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4953000" y="1905000"/>
            <a:ext cx="3505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 Matrices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p. 5 Graph Theory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p. 6 Calculus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Product, Quotient rules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Integration, Differentiation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Logs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p. 8 Finite Calculus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p. 9 Series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0" y="6388100"/>
            <a:ext cx="9144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Math fact sheet (courtesy of Prof. Costello) is on our web site.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077200" cy="4114800"/>
          </a:xfrm>
        </p:spPr>
        <p:txBody>
          <a:bodyPr/>
          <a:lstStyle/>
          <a:p>
            <a:r>
              <a:rPr lang="en-US" sz="2400" dirty="0" smtClean="0">
                <a:solidFill>
                  <a:schemeClr val="bg2"/>
                </a:solidFill>
                <a:effectLst/>
              </a:rPr>
              <a:t>Homework (~</a:t>
            </a:r>
            <a:r>
              <a:rPr lang="en-US" sz="2400" dirty="0">
                <a:solidFill>
                  <a:schemeClr val="bg2"/>
                </a:solidFill>
                <a:effectLst/>
              </a:rPr>
              <a:t>8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)</a:t>
            </a:r>
            <a:r>
              <a:rPr lang="en-US" sz="2400" dirty="0">
                <a:solidFill>
                  <a:schemeClr val="bg2"/>
                </a:solidFill>
                <a:effectLst/>
              </a:rPr>
              <a:t>				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	20%</a:t>
            </a:r>
            <a:endParaRPr lang="en-US" sz="2400" dirty="0">
              <a:solidFill>
                <a:schemeClr val="bg2"/>
              </a:solidFill>
              <a:effectLst/>
            </a:endParaRPr>
          </a:p>
          <a:p>
            <a:r>
              <a:rPr lang="en-US" sz="2400" dirty="0">
                <a:solidFill>
                  <a:schemeClr val="bg2"/>
                </a:solidFill>
                <a:effectLst/>
              </a:rPr>
              <a:t>Midterm 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(1~2) 	</a:t>
            </a:r>
            <a:r>
              <a:rPr lang="en-US" sz="2400" dirty="0">
                <a:solidFill>
                  <a:schemeClr val="bg2"/>
                </a:solidFill>
                <a:effectLst/>
              </a:rPr>
              <a:t>	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			30% </a:t>
            </a:r>
          </a:p>
          <a:p>
            <a:r>
              <a:rPr lang="en-US" sz="2400" dirty="0" smtClean="0">
                <a:solidFill>
                  <a:schemeClr val="bg2"/>
                </a:solidFill>
                <a:effectLst/>
              </a:rPr>
              <a:t>Quiz (~2)						10%</a:t>
            </a:r>
            <a:endParaRPr lang="en-US" sz="2400" dirty="0">
              <a:solidFill>
                <a:schemeClr val="bg2"/>
              </a:solidFill>
              <a:effectLst/>
            </a:endParaRPr>
          </a:p>
          <a:p>
            <a:r>
              <a:rPr lang="en-US" sz="2400" dirty="0" smtClean="0">
                <a:solidFill>
                  <a:schemeClr val="bg2"/>
                </a:solidFill>
                <a:effectLst/>
              </a:rPr>
              <a:t>Final </a:t>
            </a:r>
            <a:r>
              <a:rPr lang="en-US" sz="2400" dirty="0">
                <a:solidFill>
                  <a:schemeClr val="bg2"/>
                </a:solidFill>
                <a:effectLst/>
              </a:rPr>
              <a:t>Exam (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cumulative) </a:t>
            </a:r>
            <a:r>
              <a:rPr lang="en-US" sz="2400" dirty="0">
                <a:solidFill>
                  <a:schemeClr val="bg2"/>
                </a:solidFill>
                <a:effectLst/>
              </a:rPr>
              <a:t>	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		</a:t>
            </a:r>
            <a:r>
              <a:rPr lang="en-US" sz="2400" smtClean="0">
                <a:solidFill>
                  <a:schemeClr val="bg2"/>
                </a:solidFill>
                <a:effectLst/>
              </a:rPr>
              <a:t>	35%</a:t>
            </a:r>
            <a:endParaRPr lang="en-US" sz="2400" dirty="0" smtClean="0">
              <a:solidFill>
                <a:schemeClr val="bg2"/>
              </a:solidFill>
              <a:effectLst/>
            </a:endParaRPr>
          </a:p>
          <a:p>
            <a:r>
              <a:rPr lang="en-US" sz="2400" dirty="0" smtClean="0">
                <a:solidFill>
                  <a:schemeClr val="bg2"/>
                </a:solidFill>
                <a:effectLst/>
              </a:rPr>
              <a:t>Discretionary (attendance, participation, </a:t>
            </a:r>
            <a:r>
              <a:rPr lang="en-US" sz="2400" dirty="0" err="1" smtClean="0">
                <a:solidFill>
                  <a:schemeClr val="bg2"/>
                </a:solidFill>
                <a:effectLst/>
              </a:rPr>
              <a:t>etc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) 	</a:t>
            </a:r>
            <a:r>
              <a:rPr lang="en-US" sz="2400" dirty="0">
                <a:solidFill>
                  <a:schemeClr val="bg2"/>
                </a:solidFill>
                <a:effectLst/>
              </a:rPr>
              <a:t>5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%</a:t>
            </a:r>
          </a:p>
          <a:p>
            <a:endParaRPr lang="en-US" dirty="0">
              <a:solidFill>
                <a:schemeClr val="bg2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Nature of the Course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72400" cy="4114800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>
                <a:solidFill>
                  <a:schemeClr val="bg2"/>
                </a:solidFill>
              </a:rPr>
              <a:t>Core course: </a:t>
            </a:r>
            <a:r>
              <a:rPr lang="en-US" sz="2800" i="1" dirty="0">
                <a:solidFill>
                  <a:schemeClr val="bg2"/>
                </a:solidFill>
              </a:rPr>
              <a:t>required for all CS majors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Advanced undergraduate level</a:t>
            </a:r>
          </a:p>
          <a:p>
            <a:pPr lvl="1"/>
            <a:r>
              <a:rPr lang="en-US" sz="2400" dirty="0">
                <a:solidFill>
                  <a:schemeClr val="bg2"/>
                </a:solidFill>
              </a:rPr>
              <a:t>Graduate students take separate course </a:t>
            </a:r>
            <a:r>
              <a:rPr lang="en-US" sz="2400" dirty="0" smtClean="0">
                <a:solidFill>
                  <a:schemeClr val="bg2"/>
                </a:solidFill>
              </a:rPr>
              <a:t>(COMP 5030)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No programming required</a:t>
            </a:r>
          </a:p>
          <a:p>
            <a:pPr lvl="1"/>
            <a:r>
              <a:rPr lang="en-US" sz="2400" dirty="0">
                <a:solidFill>
                  <a:schemeClr val="bg2"/>
                </a:solidFill>
              </a:rPr>
              <a:t>“Pencil-and-paper” exercises</a:t>
            </a:r>
          </a:p>
          <a:p>
            <a:pPr lvl="1"/>
            <a:r>
              <a:rPr lang="en-US" sz="2400" dirty="0">
                <a:solidFill>
                  <a:schemeClr val="bg2"/>
                </a:solidFill>
              </a:rPr>
              <a:t>Lectures supplemented by:</a:t>
            </a:r>
          </a:p>
          <a:p>
            <a:pPr lvl="2"/>
            <a:r>
              <a:rPr lang="en-US" sz="2000" dirty="0" smtClean="0">
                <a:solidFill>
                  <a:schemeClr val="bg2"/>
                </a:solidFill>
              </a:rPr>
              <a:t>Real</a:t>
            </a:r>
            <a:r>
              <a:rPr lang="en-US" sz="2000" dirty="0">
                <a:solidFill>
                  <a:schemeClr val="bg2"/>
                </a:solidFill>
              </a:rPr>
              <a:t>-world examples</a:t>
            </a:r>
          </a:p>
          <a:p>
            <a:endParaRPr lang="en-US" sz="2800" dirty="0"/>
          </a:p>
        </p:txBody>
      </p:sp>
      <p:pic>
        <p:nvPicPr>
          <p:cNvPr id="12298" name="Picture 10" descr="penci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5334000"/>
            <a:ext cx="1295400" cy="1241425"/>
          </a:xfrm>
          <a:prstGeom prst="rect">
            <a:avLst/>
          </a:prstGeom>
          <a:noFill/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3886200"/>
            <a:ext cx="1828800" cy="11668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It All About?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64770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u="sng" dirty="0">
                <a:solidFill>
                  <a:schemeClr val="bg2"/>
                </a:solidFill>
              </a:rPr>
              <a:t>Algorithm</a:t>
            </a:r>
            <a:r>
              <a:rPr lang="en-US" sz="2800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steps for the computer to follow to solve a problem</a:t>
            </a:r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bg2"/>
                </a:solidFill>
              </a:rPr>
              <a:t>well-defined computational procedure</a:t>
            </a:r>
            <a:r>
              <a:rPr lang="en-US" sz="2400" dirty="0">
                <a:solidFill>
                  <a:schemeClr val="bg2"/>
                </a:solidFill>
              </a:rPr>
              <a:t> that transforms input into output 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2"/>
                </a:solidFill>
              </a:rPr>
              <a:t>Some of our goals: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recognize structure of some common problems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understand important characteristics of algorithms to solve common problems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select appropriate algorithm to solve a problem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tailor existing algorithms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create new algorithms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1143000"/>
            <a:ext cx="1828800" cy="1828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3429000"/>
            <a:ext cx="1430338" cy="1524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7850" y="5029200"/>
            <a:ext cx="1225550" cy="1828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Some Algorithm Application Areas</a:t>
            </a:r>
            <a:endParaRPr lang="en-US"/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279400" y="1492250"/>
            <a:ext cx="8561388" cy="5049838"/>
            <a:chOff x="176" y="940"/>
            <a:chExt cx="5393" cy="3181"/>
          </a:xfrm>
        </p:grpSpPr>
        <p:grpSp>
          <p:nvGrpSpPr>
            <p:cNvPr id="51204" name="Group 4"/>
            <p:cNvGrpSpPr>
              <a:grpSpLocks/>
            </p:cNvGrpSpPr>
            <p:nvPr/>
          </p:nvGrpSpPr>
          <p:grpSpPr bwMode="auto">
            <a:xfrm>
              <a:off x="176" y="940"/>
              <a:ext cx="5393" cy="3181"/>
              <a:chOff x="176" y="940"/>
              <a:chExt cx="5393" cy="3181"/>
            </a:xfrm>
          </p:grpSpPr>
          <p:pic>
            <p:nvPicPr>
              <p:cNvPr id="51205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89" y="970"/>
                <a:ext cx="4027" cy="283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</p:pic>
          <p:sp>
            <p:nvSpPr>
              <p:cNvPr id="51206" name="Rectangle 6"/>
              <p:cNvSpPr>
                <a:spLocks noChangeArrowheads="1"/>
              </p:cNvSpPr>
              <p:nvPr/>
            </p:nvSpPr>
            <p:spPr bwMode="auto">
              <a:xfrm>
                <a:off x="3624" y="940"/>
                <a:ext cx="1945" cy="315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7" name="Rectangle 7"/>
              <p:cNvSpPr>
                <a:spLocks noChangeArrowheads="1"/>
              </p:cNvSpPr>
              <p:nvPr/>
            </p:nvSpPr>
            <p:spPr bwMode="auto">
              <a:xfrm>
                <a:off x="1847" y="948"/>
                <a:ext cx="1917" cy="94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8" name="Rectangle 8"/>
              <p:cNvSpPr>
                <a:spLocks noChangeArrowheads="1"/>
              </p:cNvSpPr>
              <p:nvPr/>
            </p:nvSpPr>
            <p:spPr bwMode="auto">
              <a:xfrm>
                <a:off x="1776" y="3538"/>
                <a:ext cx="1935" cy="58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9" name="Rectangle 9"/>
              <p:cNvSpPr>
                <a:spLocks noChangeArrowheads="1"/>
              </p:cNvSpPr>
              <p:nvPr/>
            </p:nvSpPr>
            <p:spPr bwMode="auto">
              <a:xfrm>
                <a:off x="176" y="944"/>
                <a:ext cx="1766" cy="315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1894" y="3220"/>
              <a:ext cx="178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Computer Graphics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pic>
        <p:nvPicPr>
          <p:cNvPr id="51215" name="Picture 15" descr="rockyiv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447800"/>
            <a:ext cx="2751138" cy="2005013"/>
          </a:xfrm>
          <a:prstGeom prst="rect">
            <a:avLst/>
          </a:prstGeom>
          <a:noFill/>
        </p:spPr>
      </p:pic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7516813" y="1379538"/>
            <a:ext cx="1371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Robotics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1218" name="Picture 18" descr="Biology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1371600"/>
            <a:ext cx="847725" cy="1058863"/>
          </a:xfrm>
          <a:prstGeom prst="rect">
            <a:avLst/>
          </a:prstGeom>
          <a:noFill/>
        </p:spPr>
      </p:pic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3005138" y="2133600"/>
            <a:ext cx="2100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Bioinformatics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1225" name="Picture 2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4419600"/>
            <a:ext cx="1162050" cy="1736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228600" y="6096000"/>
            <a:ext cx="24066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Medical Imaging</a:t>
            </a:r>
          </a:p>
        </p:txBody>
      </p:sp>
      <p:pic>
        <p:nvPicPr>
          <p:cNvPr id="51228" name="Picture 2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4613" y="3638550"/>
            <a:ext cx="1828800" cy="1611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1229" name="Picture 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07025" y="5414963"/>
            <a:ext cx="1549400" cy="1157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1230" name="Picture 3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97700" y="4889500"/>
            <a:ext cx="1828800" cy="157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1232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1000" y="1295400"/>
            <a:ext cx="1379538" cy="1828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217488" y="2895600"/>
            <a:ext cx="29829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Telecommunications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51261" name="Group 61"/>
          <p:cNvGrpSpPr>
            <a:grpSpLocks/>
          </p:cNvGrpSpPr>
          <p:nvPr/>
        </p:nvGrpSpPr>
        <p:grpSpPr bwMode="auto">
          <a:xfrm>
            <a:off x="1143000" y="2438400"/>
            <a:ext cx="6403975" cy="3306763"/>
            <a:chOff x="720" y="1536"/>
            <a:chExt cx="4034" cy="2083"/>
          </a:xfrm>
        </p:grpSpPr>
        <p:sp>
          <p:nvSpPr>
            <p:cNvPr id="51235" name="Oval 35"/>
            <p:cNvSpPr>
              <a:spLocks noChangeArrowheads="1"/>
            </p:cNvSpPr>
            <p:nvPr/>
          </p:nvSpPr>
          <p:spPr bwMode="auto">
            <a:xfrm>
              <a:off x="720" y="1536"/>
              <a:ext cx="4034" cy="2083"/>
            </a:xfrm>
            <a:prstGeom prst="ellipse">
              <a:avLst/>
            </a:prstGeom>
            <a:solidFill>
              <a:srgbClr val="00CC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  <a:p>
              <a:pPr algn="ctr"/>
              <a:endParaRPr lang="en-US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1236" name="Text Box 36"/>
            <p:cNvSpPr txBox="1">
              <a:spLocks noChangeArrowheads="1"/>
            </p:cNvSpPr>
            <p:nvPr/>
          </p:nvSpPr>
          <p:spPr bwMode="auto">
            <a:xfrm>
              <a:off x="1488" y="1872"/>
              <a:ext cx="81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3399"/>
                  </a:solidFill>
                  <a:effectLst/>
                </a:rPr>
                <a:t>Design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1238" name="Text Box 38"/>
            <p:cNvSpPr txBox="1">
              <a:spLocks noChangeArrowheads="1"/>
            </p:cNvSpPr>
            <p:nvPr/>
          </p:nvSpPr>
          <p:spPr bwMode="auto">
            <a:xfrm>
              <a:off x="2352" y="3168"/>
              <a:ext cx="699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3399"/>
                  </a:solidFill>
                  <a:effectLst/>
                </a:rPr>
                <a:t>Apply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cxnSp>
          <p:nvCxnSpPr>
            <p:cNvPr id="51239" name="AutoShape 39"/>
            <p:cNvCxnSpPr>
              <a:cxnSpLocks noChangeShapeType="1"/>
              <a:stCxn id="51238" idx="1"/>
              <a:endCxn id="51236" idx="1"/>
            </p:cNvCxnSpPr>
            <p:nvPr/>
          </p:nvCxnSpPr>
          <p:spPr bwMode="auto">
            <a:xfrm rot="10800000">
              <a:off x="1488" y="2016"/>
              <a:ext cx="864" cy="1296"/>
            </a:xfrm>
            <a:prstGeom prst="curvedConnector3">
              <a:avLst>
                <a:gd name="adj1" fmla="val 146296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1240" name="AutoShape 40"/>
            <p:cNvCxnSpPr>
              <a:cxnSpLocks noChangeShapeType="1"/>
              <a:stCxn id="51238" idx="3"/>
              <a:endCxn id="51237" idx="3"/>
            </p:cNvCxnSpPr>
            <p:nvPr/>
          </p:nvCxnSpPr>
          <p:spPr bwMode="auto">
            <a:xfrm flipV="1">
              <a:off x="3051" y="2064"/>
              <a:ext cx="863" cy="1248"/>
            </a:xfrm>
            <a:prstGeom prst="curvedConnector3">
              <a:avLst>
                <a:gd name="adj1" fmla="val 152606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1241" name="AutoShape 41"/>
            <p:cNvCxnSpPr>
              <a:cxnSpLocks noChangeShapeType="1"/>
              <a:stCxn id="51236" idx="0"/>
              <a:endCxn id="51237" idx="0"/>
            </p:cNvCxnSpPr>
            <p:nvPr/>
          </p:nvCxnSpPr>
          <p:spPr bwMode="auto">
            <a:xfrm rot="5400000" flipV="1">
              <a:off x="2670" y="1097"/>
              <a:ext cx="48" cy="1598"/>
            </a:xfrm>
            <a:prstGeom prst="curvedConnector3">
              <a:avLst>
                <a:gd name="adj1" fmla="val -300000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51242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2016" y="2604"/>
              <a:ext cx="1434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Algorithms</a:t>
              </a:r>
            </a:p>
          </p:txBody>
        </p:sp>
        <p:sp>
          <p:nvSpPr>
            <p:cNvPr id="51256" name="AutoShape 56"/>
            <p:cNvSpPr>
              <a:spLocks noChangeArrowheads="1"/>
            </p:cNvSpPr>
            <p:nvPr/>
          </p:nvSpPr>
          <p:spPr bwMode="auto">
            <a:xfrm>
              <a:off x="2880" y="1728"/>
              <a:ext cx="1200" cy="672"/>
            </a:xfrm>
            <a:prstGeom prst="star16">
              <a:avLst>
                <a:gd name="adj" fmla="val 3750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7" name="Text Box 37"/>
            <p:cNvSpPr txBox="1">
              <a:spLocks noChangeArrowheads="1"/>
            </p:cNvSpPr>
            <p:nvPr/>
          </p:nvSpPr>
          <p:spPr bwMode="auto">
            <a:xfrm>
              <a:off x="3072" y="1920"/>
              <a:ext cx="84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3399"/>
                  </a:solidFill>
                  <a:effectLst/>
                </a:rPr>
                <a:t>Analyze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Typical Problems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sz="2800">
                <a:solidFill>
                  <a:schemeClr val="bg2"/>
                </a:solidFill>
              </a:rPr>
              <a:t>Sorting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Input: Set of items 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Problem: Arrange items “in order”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endParaRPr lang="en-US" sz="2800">
              <a:solidFill>
                <a:schemeClr val="bg2"/>
              </a:solidFill>
            </a:endParaRP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sz="2800">
                <a:solidFill>
                  <a:schemeClr val="bg2"/>
                </a:solidFill>
              </a:rPr>
              <a:t>Median finding</a:t>
            </a:r>
            <a:r>
              <a:rPr lang="en-US" sz="2800">
                <a:solidFill>
                  <a:schemeClr val="bg2"/>
                </a:solidFill>
                <a:hlinkClick r:id="rId3"/>
              </a:rPr>
              <a:t> </a:t>
            </a:r>
            <a:endParaRPr lang="en-US" sz="2800">
              <a:solidFill>
                <a:schemeClr val="bg2"/>
              </a:solidFill>
            </a:endParaRP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Input: Set of numbers or keys 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Problem: Find item smaller than half of items and bigger than half of items </a:t>
            </a:r>
          </a:p>
        </p:txBody>
      </p:sp>
      <p:pic>
        <p:nvPicPr>
          <p:cNvPr id="131082" name="Picture 10" descr="median-R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14300" y="4381500"/>
            <a:ext cx="952500" cy="952500"/>
          </a:xfrm>
          <a:noFill/>
          <a:ln/>
        </p:spPr>
      </p:pic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511675" y="1827213"/>
            <a:ext cx="4632325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0" y="6091238"/>
            <a:ext cx="9144000" cy="842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SOURCE</a:t>
            </a:r>
            <a:r>
              <a:rPr lang="en-US" sz="28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Steve Skiena’s Algorithm Design Manual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(for problem descriptions, see graphics gallery at </a:t>
            </a:r>
            <a:r>
              <a:rPr lang="en-US" sz="2000">
                <a:solidFill>
                  <a:schemeClr val="bg2"/>
                </a:solidFill>
                <a:effectLst/>
                <a:latin typeface="Times New Roman" pitchFamily="18" charset="0"/>
              </a:rPr>
              <a:t>http://www.cs.sunysb.edu/~algorith</a:t>
            </a:r>
            <a:r>
              <a:rPr lang="en-US" sz="20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en-US"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648200" y="1752600"/>
            <a:ext cx="4572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Minimum Spanning Tree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Input: Graph G = (V,E) with weighted edges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Problem: Find subset of E of G of minimum weight which forms a tree on V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Shortest Path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Input: Edge-weighted graph G , with start vertex s and end vertex t 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Problem: Find the shortest path from s to t in G</a:t>
            </a:r>
          </a:p>
        </p:txBody>
      </p:sp>
      <p:pic>
        <p:nvPicPr>
          <p:cNvPr id="131084" name="Picture 12" descr="minimum-spanning-tree-R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4229100" y="2781300"/>
            <a:ext cx="952500" cy="952500"/>
          </a:xfrm>
          <a:noFill/>
          <a:ln/>
        </p:spPr>
      </p:pic>
      <p:pic>
        <p:nvPicPr>
          <p:cNvPr id="131086" name="Picture 14" descr="shortest-path-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1000" y="4953000"/>
            <a:ext cx="952500" cy="952500"/>
          </a:xfrm>
          <a:prstGeom prst="rect">
            <a:avLst/>
          </a:prstGeom>
          <a:noFill/>
        </p:spPr>
      </p:pic>
      <p:pic>
        <p:nvPicPr>
          <p:cNvPr id="131087" name="Picture 15" descr="sorting-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" y="251460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8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" y="1371600"/>
            <a:ext cx="9829800" cy="5715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772400" cy="1143000"/>
          </a:xfrm>
        </p:spPr>
        <p:txBody>
          <a:bodyPr/>
          <a:lstStyle/>
          <a:p>
            <a:r>
              <a:rPr lang="en-US"/>
              <a:t>Tools of the Trade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371600" y="2133600"/>
            <a:ext cx="6400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Algorithm Design Patterns such as: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divide-and-conquer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Data Structures such as: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trees, linked lists, hash tables, graphs 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Algorithm Analysis Techniques such as: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asymptotic analysis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probabilistic analysis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54297" name="Group 25"/>
          <p:cNvGrpSpPr>
            <a:grpSpLocks/>
          </p:cNvGrpSpPr>
          <p:nvPr/>
        </p:nvGrpSpPr>
        <p:grpSpPr bwMode="auto">
          <a:xfrm>
            <a:off x="1295400" y="5295900"/>
            <a:ext cx="6629400" cy="1125538"/>
            <a:chOff x="816" y="3336"/>
            <a:chExt cx="4176" cy="709"/>
          </a:xfrm>
        </p:grpSpPr>
        <p:pic>
          <p:nvPicPr>
            <p:cNvPr id="54284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6" y="3336"/>
              <a:ext cx="4176" cy="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54285" name="Rectangle 13"/>
            <p:cNvSpPr>
              <a:spLocks noChangeArrowheads="1"/>
            </p:cNvSpPr>
            <p:nvPr/>
          </p:nvSpPr>
          <p:spPr bwMode="auto">
            <a:xfrm>
              <a:off x="960" y="3840"/>
              <a:ext cx="1200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Growth of Functions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864" y="3408"/>
              <a:ext cx="81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Summations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7" name="Rectangle 15"/>
            <p:cNvSpPr>
              <a:spLocks noChangeArrowheads="1"/>
            </p:cNvSpPr>
            <p:nvPr/>
          </p:nvSpPr>
          <p:spPr bwMode="auto">
            <a:xfrm>
              <a:off x="3168" y="3840"/>
              <a:ext cx="81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Recurrences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8" name="Rectangle 16"/>
            <p:cNvSpPr>
              <a:spLocks noChangeArrowheads="1"/>
            </p:cNvSpPr>
            <p:nvPr/>
          </p:nvSpPr>
          <p:spPr bwMode="auto">
            <a:xfrm>
              <a:off x="3504" y="3600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Sets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9" name="Rectangle 17"/>
            <p:cNvSpPr>
              <a:spLocks noChangeArrowheads="1"/>
            </p:cNvSpPr>
            <p:nvPr/>
          </p:nvSpPr>
          <p:spPr bwMode="auto">
            <a:xfrm>
              <a:off x="2304" y="3792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Probability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1" name="Rectangle 19"/>
            <p:cNvSpPr>
              <a:spLocks noChangeArrowheads="1"/>
            </p:cNvSpPr>
            <p:nvPr/>
          </p:nvSpPr>
          <p:spPr bwMode="auto">
            <a:xfrm>
              <a:off x="2400" y="3360"/>
              <a:ext cx="864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MATH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2" name="Rectangle 20"/>
            <p:cNvSpPr>
              <a:spLocks noChangeArrowheads="1"/>
            </p:cNvSpPr>
            <p:nvPr/>
          </p:nvSpPr>
          <p:spPr bwMode="auto">
            <a:xfrm>
              <a:off x="1872" y="3504"/>
              <a:ext cx="38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Proofs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4" name="Rectangle 22"/>
            <p:cNvSpPr>
              <a:spLocks noChangeArrowheads="1"/>
            </p:cNvSpPr>
            <p:nvPr/>
          </p:nvSpPr>
          <p:spPr bwMode="auto">
            <a:xfrm>
              <a:off x="4128" y="3648"/>
              <a:ext cx="816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Logarithms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5" name="Rectangle 23"/>
            <p:cNvSpPr>
              <a:spLocks noChangeArrowheads="1"/>
            </p:cNvSpPr>
            <p:nvPr/>
          </p:nvSpPr>
          <p:spPr bwMode="auto">
            <a:xfrm>
              <a:off x="3840" y="3360"/>
              <a:ext cx="86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Permutations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6" name="Rectangle 24"/>
            <p:cNvSpPr>
              <a:spLocks noChangeArrowheads="1"/>
            </p:cNvSpPr>
            <p:nvPr/>
          </p:nvSpPr>
          <p:spPr bwMode="auto">
            <a:xfrm>
              <a:off x="864" y="3600"/>
              <a:ext cx="86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Combinations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we measuring?</a:t>
            </a:r>
          </a:p>
        </p:txBody>
      </p:sp>
      <p:sp>
        <p:nvSpPr>
          <p:cNvPr id="99331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696200" cy="40386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2"/>
                </a:solidFill>
              </a:rPr>
              <a:t>Some Analysis Criteria: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Scope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The problem itself? 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A particular algorithm that solves the problem?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“Dimension”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Time Complexity? Space Complexity?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Type of  Bound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Upper? Lower? Both?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Type of  Input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Best-Case? Average-Case? Worst-Case?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Type of Implementation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Choice of Data Structure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Prerequisites</a:t>
            </a:r>
          </a:p>
        </p:txBody>
      </p:sp>
      <p:sp>
        <p:nvSpPr>
          <p:cNvPr id="604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Computing I (91.101)</a:t>
            </a:r>
          </a:p>
          <a:p>
            <a:r>
              <a:rPr lang="en-US">
                <a:solidFill>
                  <a:schemeClr val="bg2"/>
                </a:solidFill>
              </a:rPr>
              <a:t>Computing II (91.102)</a:t>
            </a:r>
          </a:p>
          <a:p>
            <a:r>
              <a:rPr lang="en-US">
                <a:solidFill>
                  <a:schemeClr val="bg2"/>
                </a:solidFill>
              </a:rPr>
              <a:t>Discrete Math I &amp; II (92.321, 92.322)</a:t>
            </a:r>
          </a:p>
          <a:p>
            <a:r>
              <a:rPr lang="en-US">
                <a:solidFill>
                  <a:schemeClr val="bg2"/>
                </a:solidFill>
              </a:rPr>
              <a:t>Statistics for Scientists and Engineers (92.386)</a:t>
            </a:r>
          </a:p>
          <a:p>
            <a:r>
              <a:rPr lang="en-US">
                <a:solidFill>
                  <a:schemeClr val="bg2"/>
                </a:solidFill>
              </a:rPr>
              <a:t>Calculus I-II (92.131-132)</a:t>
            </a:r>
          </a:p>
        </p:txBody>
      </p:sp>
      <p:grpSp>
        <p:nvGrpSpPr>
          <p:cNvPr id="60429" name="Group 1037"/>
          <p:cNvGrpSpPr>
            <a:grpSpLocks/>
          </p:cNvGrpSpPr>
          <p:nvPr/>
        </p:nvGrpSpPr>
        <p:grpSpPr bwMode="auto">
          <a:xfrm>
            <a:off x="1143000" y="5580063"/>
            <a:ext cx="6629400" cy="1125537"/>
            <a:chOff x="816" y="3336"/>
            <a:chExt cx="4176" cy="709"/>
          </a:xfrm>
        </p:grpSpPr>
        <p:pic>
          <p:nvPicPr>
            <p:cNvPr id="60430" name="Picture 103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6" y="3336"/>
              <a:ext cx="4176" cy="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60431" name="Rectangle 1039"/>
            <p:cNvSpPr>
              <a:spLocks noChangeArrowheads="1"/>
            </p:cNvSpPr>
            <p:nvPr/>
          </p:nvSpPr>
          <p:spPr bwMode="auto">
            <a:xfrm>
              <a:off x="960" y="3840"/>
              <a:ext cx="1200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Growth of Functions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2" name="Rectangle 1040"/>
            <p:cNvSpPr>
              <a:spLocks noChangeArrowheads="1"/>
            </p:cNvSpPr>
            <p:nvPr/>
          </p:nvSpPr>
          <p:spPr bwMode="auto">
            <a:xfrm>
              <a:off x="864" y="3408"/>
              <a:ext cx="81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Summations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3" name="Rectangle 1041"/>
            <p:cNvSpPr>
              <a:spLocks noChangeArrowheads="1"/>
            </p:cNvSpPr>
            <p:nvPr/>
          </p:nvSpPr>
          <p:spPr bwMode="auto">
            <a:xfrm>
              <a:off x="3168" y="3840"/>
              <a:ext cx="81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Recurrences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4" name="Rectangle 1042"/>
            <p:cNvSpPr>
              <a:spLocks noChangeArrowheads="1"/>
            </p:cNvSpPr>
            <p:nvPr/>
          </p:nvSpPr>
          <p:spPr bwMode="auto">
            <a:xfrm>
              <a:off x="3504" y="3600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Sets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5" name="Rectangle 1043"/>
            <p:cNvSpPr>
              <a:spLocks noChangeArrowheads="1"/>
            </p:cNvSpPr>
            <p:nvPr/>
          </p:nvSpPr>
          <p:spPr bwMode="auto">
            <a:xfrm>
              <a:off x="2304" y="3792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Probability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6" name="Rectangle 1044"/>
            <p:cNvSpPr>
              <a:spLocks noChangeArrowheads="1"/>
            </p:cNvSpPr>
            <p:nvPr/>
          </p:nvSpPr>
          <p:spPr bwMode="auto">
            <a:xfrm>
              <a:off x="2400" y="3360"/>
              <a:ext cx="864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MATH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7" name="Rectangle 1045"/>
            <p:cNvSpPr>
              <a:spLocks noChangeArrowheads="1"/>
            </p:cNvSpPr>
            <p:nvPr/>
          </p:nvSpPr>
          <p:spPr bwMode="auto">
            <a:xfrm>
              <a:off x="1872" y="3504"/>
              <a:ext cx="38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Proofs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8" name="Rectangle 1046"/>
            <p:cNvSpPr>
              <a:spLocks noChangeArrowheads="1"/>
            </p:cNvSpPr>
            <p:nvPr/>
          </p:nvSpPr>
          <p:spPr bwMode="auto">
            <a:xfrm>
              <a:off x="4128" y="3648"/>
              <a:ext cx="816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Logarithms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9" name="Rectangle 1047"/>
            <p:cNvSpPr>
              <a:spLocks noChangeArrowheads="1"/>
            </p:cNvSpPr>
            <p:nvPr/>
          </p:nvSpPr>
          <p:spPr bwMode="auto">
            <a:xfrm>
              <a:off x="3840" y="3360"/>
              <a:ext cx="86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Permutations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40" name="Rectangle 1048"/>
            <p:cNvSpPr>
              <a:spLocks noChangeArrowheads="1"/>
            </p:cNvSpPr>
            <p:nvPr/>
          </p:nvSpPr>
          <p:spPr bwMode="auto">
            <a:xfrm>
              <a:off x="864" y="3600"/>
              <a:ext cx="86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Combinations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Structure: </a:t>
            </a:r>
            <a:r>
              <a:rPr lang="en-US" dirty="0" smtClean="0"/>
              <a:t>4 </a:t>
            </a:r>
            <a:r>
              <a:rPr lang="en-US" dirty="0"/>
              <a:t>Parts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8153400" cy="44196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>
                <a:solidFill>
                  <a:schemeClr val="bg2"/>
                </a:solidFill>
              </a:rPr>
              <a:t>Foundations</a:t>
            </a:r>
          </a:p>
          <a:p>
            <a:pPr lvl="1">
              <a:lnSpc>
                <a:spcPct val="75000"/>
              </a:lnSpc>
            </a:pPr>
            <a:r>
              <a:rPr lang="en-US" sz="2400" dirty="0">
                <a:solidFill>
                  <a:schemeClr val="bg2"/>
                </a:solidFill>
              </a:rPr>
              <a:t>Analyzing &amp; Designing Algorithms, Growth of Functions, Recurrences, Probability &amp; Randomized Algorithms</a:t>
            </a:r>
            <a:r>
              <a:rPr lang="en-US" dirty="0">
                <a:solidFill>
                  <a:schemeClr val="bg2"/>
                </a:solidFill>
                <a:effectLst/>
              </a:rPr>
              <a:t>	</a:t>
            </a: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chemeClr val="bg2"/>
                </a:solidFill>
              </a:rPr>
              <a:t>Sorting</a:t>
            </a:r>
          </a:p>
          <a:p>
            <a:pPr lvl="1">
              <a:lnSpc>
                <a:spcPct val="75000"/>
              </a:lnSpc>
            </a:pPr>
            <a:r>
              <a:rPr lang="en-US" sz="2400" dirty="0" err="1">
                <a:solidFill>
                  <a:schemeClr val="bg2"/>
                </a:solidFill>
              </a:rPr>
              <a:t>Heapsort</a:t>
            </a:r>
            <a:r>
              <a:rPr lang="en-US" sz="2400" dirty="0">
                <a:solidFill>
                  <a:schemeClr val="bg2"/>
                </a:solidFill>
              </a:rPr>
              <a:t>, Priority Queues, Quicksort, Sorting in Linear Time</a:t>
            </a:r>
            <a:r>
              <a:rPr lang="en-US" dirty="0">
                <a:solidFill>
                  <a:schemeClr val="bg2"/>
                </a:solidFill>
                <a:effectLst/>
              </a:rPr>
              <a:t>	</a:t>
            </a: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chemeClr val="bg2"/>
                </a:solidFill>
              </a:rPr>
              <a:t>Data Structures</a:t>
            </a:r>
          </a:p>
          <a:p>
            <a:pPr lvl="1">
              <a:lnSpc>
                <a:spcPct val="75000"/>
              </a:lnSpc>
            </a:pPr>
            <a:r>
              <a:rPr lang="en-US" sz="2400" dirty="0">
                <a:solidFill>
                  <a:schemeClr val="bg2"/>
                </a:solidFill>
              </a:rPr>
              <a:t>Stacks and Queues, Linked Lists, Introduction to Trees, Hash Tables, Binary Search Trees, Balancing Trees: Red-Black </a:t>
            </a:r>
            <a:r>
              <a:rPr lang="en-US" sz="2400" dirty="0" smtClean="0">
                <a:solidFill>
                  <a:schemeClr val="bg2"/>
                </a:solidFill>
              </a:rPr>
              <a:t>Trees</a:t>
            </a:r>
            <a:endParaRPr lang="en-US" dirty="0">
              <a:solidFill>
                <a:schemeClr val="bg2"/>
              </a:solidFill>
              <a:effectLst/>
            </a:endParaRP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chemeClr val="bg2"/>
                </a:solidFill>
              </a:rPr>
              <a:t>Graph Algorithms</a:t>
            </a:r>
          </a:p>
          <a:p>
            <a:pPr lvl="1">
              <a:lnSpc>
                <a:spcPct val="75000"/>
              </a:lnSpc>
            </a:pPr>
            <a:r>
              <a:rPr lang="en-US" sz="2400" dirty="0">
                <a:solidFill>
                  <a:schemeClr val="bg2"/>
                </a:solidFill>
              </a:rPr>
              <a:t>DFS, BFS, Topological Sort, MST, Shortest paths</a:t>
            </a:r>
          </a:p>
        </p:txBody>
      </p:sp>
      <p:grpSp>
        <p:nvGrpSpPr>
          <p:cNvPr id="117762" name="Group 2"/>
          <p:cNvGrpSpPr>
            <a:grpSpLocks/>
          </p:cNvGrpSpPr>
          <p:nvPr/>
        </p:nvGrpSpPr>
        <p:grpSpPr bwMode="auto">
          <a:xfrm>
            <a:off x="76200" y="1981200"/>
            <a:ext cx="914400" cy="3810000"/>
            <a:chOff x="96" y="1200"/>
            <a:chExt cx="576" cy="2400"/>
          </a:xfrm>
        </p:grpSpPr>
        <p:sp>
          <p:nvSpPr>
            <p:cNvPr id="44036" name="WordArt 4"/>
            <p:cNvSpPr>
              <a:spLocks noChangeArrowheads="1" noChangeShapeType="1" noTextEdit="1"/>
            </p:cNvSpPr>
            <p:nvPr/>
          </p:nvSpPr>
          <p:spPr bwMode="auto">
            <a:xfrm>
              <a:off x="144" y="1200"/>
              <a:ext cx="528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Part 1</a:t>
              </a:r>
            </a:p>
          </p:txBody>
        </p:sp>
        <p:sp>
          <p:nvSpPr>
            <p:cNvPr id="44037" name="WordArt 5"/>
            <p:cNvSpPr>
              <a:spLocks noChangeArrowheads="1" noChangeShapeType="1" noTextEdit="1"/>
            </p:cNvSpPr>
            <p:nvPr/>
          </p:nvSpPr>
          <p:spPr bwMode="auto">
            <a:xfrm>
              <a:off x="144" y="1872"/>
              <a:ext cx="528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Part 2</a:t>
              </a:r>
            </a:p>
          </p:txBody>
        </p:sp>
        <p:sp>
          <p:nvSpPr>
            <p:cNvPr id="44038" name="WordArt 6"/>
            <p:cNvSpPr>
              <a:spLocks noChangeArrowheads="1" noChangeShapeType="1" noTextEdit="1"/>
            </p:cNvSpPr>
            <p:nvPr/>
          </p:nvSpPr>
          <p:spPr bwMode="auto">
            <a:xfrm>
              <a:off x="144" y="2640"/>
              <a:ext cx="528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Part 3</a:t>
              </a:r>
            </a:p>
          </p:txBody>
        </p:sp>
        <p:sp>
          <p:nvSpPr>
            <p:cNvPr id="44039" name="WordArt 7"/>
            <p:cNvSpPr>
              <a:spLocks noChangeArrowheads="1" noChangeShapeType="1" noTextEdit="1"/>
            </p:cNvSpPr>
            <p:nvPr/>
          </p:nvSpPr>
          <p:spPr bwMode="auto">
            <a:xfrm>
              <a:off x="96" y="3408"/>
              <a:ext cx="528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Part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35" grpId="0" build="p" autoUpdateAnimBg="0"/>
    </p:bldLst>
  </p:timing>
</p:sld>
</file>

<file path=ppt/theme/theme1.xml><?xml version="1.0" encoding="utf-8"?>
<a:theme xmlns:a="http://schemas.openxmlformats.org/drawingml/2006/main" name="Sparkle">
  <a:themeElements>
    <a:clrScheme name="Sparkle 1">
      <a:dk1>
        <a:srgbClr val="000000"/>
      </a:dk1>
      <a:lt1>
        <a:srgbClr val="DDDDDD"/>
      </a:lt1>
      <a:dk2>
        <a:srgbClr val="0000FF"/>
      </a:dk2>
      <a:lt2>
        <a:srgbClr val="00CCCC"/>
      </a:lt2>
      <a:accent1>
        <a:srgbClr val="B2B2B2"/>
      </a:accent1>
      <a:accent2>
        <a:srgbClr val="FF9933"/>
      </a:accent2>
      <a:accent3>
        <a:srgbClr val="AAAAFF"/>
      </a:accent3>
      <a:accent4>
        <a:srgbClr val="BDBDBD"/>
      </a:accent4>
      <a:accent5>
        <a:srgbClr val="D5D5D5"/>
      </a:accent5>
      <a:accent6>
        <a:srgbClr val="E78A2D"/>
      </a:accent6>
      <a:hlink>
        <a:srgbClr val="CC00CC"/>
      </a:hlink>
      <a:folHlink>
        <a:srgbClr val="9999FF"/>
      </a:folHlink>
    </a:clrScheme>
    <a:fontScheme name="Spark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Sparkle 1">
        <a:dk1>
          <a:srgbClr val="000000"/>
        </a:dk1>
        <a:lt1>
          <a:srgbClr val="DDDDDD"/>
        </a:lt1>
        <a:dk2>
          <a:srgbClr val="0000FF"/>
        </a:dk2>
        <a:lt2>
          <a:srgbClr val="00CCCC"/>
        </a:lt2>
        <a:accent1>
          <a:srgbClr val="B2B2B2"/>
        </a:accent1>
        <a:accent2>
          <a:srgbClr val="FF9933"/>
        </a:accent2>
        <a:accent3>
          <a:srgbClr val="AAAAFF"/>
        </a:accent3>
        <a:accent4>
          <a:srgbClr val="BDBDBD"/>
        </a:accent4>
        <a:accent5>
          <a:srgbClr val="D5D5D5"/>
        </a:accent5>
        <a:accent6>
          <a:srgbClr val="E78A2D"/>
        </a:accent6>
        <a:hlink>
          <a:srgbClr val="CC00CC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arkle 2">
        <a:dk1>
          <a:srgbClr val="000000"/>
        </a:dk1>
        <a:lt1>
          <a:srgbClr val="CCCCFF"/>
        </a:lt1>
        <a:dk2>
          <a:srgbClr val="003399"/>
        </a:dk2>
        <a:lt2>
          <a:srgbClr val="76E0E6"/>
        </a:lt2>
        <a:accent1>
          <a:srgbClr val="66CCFF"/>
        </a:accent1>
        <a:accent2>
          <a:srgbClr val="6666FF"/>
        </a:accent2>
        <a:accent3>
          <a:srgbClr val="E2E2FF"/>
        </a:accent3>
        <a:accent4>
          <a:srgbClr val="000000"/>
        </a:accent4>
        <a:accent5>
          <a:srgbClr val="B8E2FF"/>
        </a:accent5>
        <a:accent6>
          <a:srgbClr val="5C5CE7"/>
        </a:accent6>
        <a:hlink>
          <a:srgbClr val="00CCCC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arkl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Files\MSOffice\Templates\Presentation Designs\Sparkle.pot</Template>
  <TotalTime>4334</TotalTime>
  <Words>627</Words>
  <Application>Microsoft Macintosh PowerPoint</Application>
  <PresentationFormat>On-screen Show (4:3)</PresentationFormat>
  <Paragraphs>187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Black</vt:lpstr>
      <vt:lpstr>Monotype Sorts</vt:lpstr>
      <vt:lpstr>Symbol</vt:lpstr>
      <vt:lpstr>Arial</vt:lpstr>
      <vt:lpstr>Times New Roman</vt:lpstr>
      <vt:lpstr>Sparkle</vt:lpstr>
      <vt:lpstr> UMass Lowell Computer Science  COMP 4040: Analysis of Algorithms  Prof. Benyuan Liu </vt:lpstr>
      <vt:lpstr>Nature of the Course</vt:lpstr>
      <vt:lpstr>What’s It All About?</vt:lpstr>
      <vt:lpstr>Some Algorithm Application Areas</vt:lpstr>
      <vt:lpstr>Some Typical Problems</vt:lpstr>
      <vt:lpstr>Tools of the Trade</vt:lpstr>
      <vt:lpstr>What are we measuring?</vt:lpstr>
      <vt:lpstr>Prerequisites</vt:lpstr>
      <vt:lpstr>Course Structure: 4 Parts</vt:lpstr>
      <vt:lpstr>Textbook</vt:lpstr>
      <vt:lpstr>Tentative Schedule</vt:lpstr>
      <vt:lpstr>CS Theory Math Review Sheet The Most Relevant Parts...</vt:lpstr>
      <vt:lpstr>Grading</vt:lpstr>
    </vt:vector>
  </TitlesOfParts>
  <Company>The MITRE Corporation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150</dc:title>
  <dc:creator>Murray Daniels</dc:creator>
  <cp:lastModifiedBy>Liu, Benyuan</cp:lastModifiedBy>
  <cp:revision>359</cp:revision>
  <cp:lastPrinted>2000-01-17T22:22:51Z</cp:lastPrinted>
  <dcterms:created xsi:type="dcterms:W3CDTF">2000-01-08T20:31:54Z</dcterms:created>
  <dcterms:modified xsi:type="dcterms:W3CDTF">2019-01-21T16:11:27Z</dcterms:modified>
</cp:coreProperties>
</file>