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0"/>
  </p:notesMasterIdLst>
  <p:sldIdLst>
    <p:sldId id="258"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259" r:id="rId26"/>
    <p:sldId id="261" r:id="rId27"/>
    <p:sldId id="262" r:id="rId28"/>
    <p:sldId id="263" r:id="rId29"/>
    <p:sldId id="307" r:id="rId30"/>
    <p:sldId id="264" r:id="rId31"/>
    <p:sldId id="309" r:id="rId32"/>
    <p:sldId id="265" r:id="rId33"/>
    <p:sldId id="266" r:id="rId34"/>
    <p:sldId id="271" r:id="rId35"/>
    <p:sldId id="272" r:id="rId36"/>
    <p:sldId id="268" r:id="rId37"/>
    <p:sldId id="269" r:id="rId38"/>
    <p:sldId id="270" r:id="rId39"/>
    <p:sldId id="276" r:id="rId40"/>
    <p:sldId id="273" r:id="rId41"/>
    <p:sldId id="274" r:id="rId42"/>
    <p:sldId id="308" r:id="rId43"/>
    <p:sldId id="278" r:id="rId44"/>
    <p:sldId id="277" r:id="rId45"/>
    <p:sldId id="280" r:id="rId46"/>
    <p:sldId id="281" r:id="rId47"/>
    <p:sldId id="282" r:id="rId48"/>
    <p:sldId id="283"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0C92FC6E-8A01-4813-9879-26211E4C779F}" type="slidenum">
              <a:rPr lang="en-US"/>
              <a:pPr/>
              <a:t>‹#›</a:t>
            </a:fld>
            <a:endParaRPr lang="en-US"/>
          </a:p>
        </p:txBody>
      </p:sp>
    </p:spTree>
    <p:extLst>
      <p:ext uri="{BB962C8B-B14F-4D97-AF65-F5344CB8AC3E}">
        <p14:creationId xmlns:p14="http://schemas.microsoft.com/office/powerpoint/2010/main" val="1731456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05AC95E5-509A-4C91-912D-C4C00A4287BE}" type="datetime1">
              <a:rPr lang="en-US"/>
              <a:pPr/>
              <a:t>9/5/2013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6" name="Rectangle 6"/>
          <p:cNvSpPr>
            <a:spLocks noGrp="1" noChangeArrowheads="1"/>
          </p:cNvSpPr>
          <p:nvPr>
            <p:ph type="sldNum" sz="quarter" idx="12"/>
          </p:nvPr>
        </p:nvSpPr>
        <p:spPr>
          <a:ln/>
        </p:spPr>
        <p:txBody>
          <a:bodyPr/>
          <a:lstStyle>
            <a:lvl1pPr>
              <a:defRPr/>
            </a:lvl1pPr>
          </a:lstStyle>
          <a:p>
            <a:fld id="{F9CCF393-6F46-4B84-B98D-AE1D5645FC8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3DE93992-803D-4779-873C-F6177E314368}" type="datetime1">
              <a:rPr lang="en-US"/>
              <a:pPr/>
              <a:t>9/5/2013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6" name="Rectangle 6"/>
          <p:cNvSpPr>
            <a:spLocks noGrp="1" noChangeArrowheads="1"/>
          </p:cNvSpPr>
          <p:nvPr>
            <p:ph type="sldNum" sz="quarter" idx="12"/>
          </p:nvPr>
        </p:nvSpPr>
        <p:spPr>
          <a:ln/>
        </p:spPr>
        <p:txBody>
          <a:bodyPr/>
          <a:lstStyle>
            <a:lvl1pPr>
              <a:defRPr/>
            </a:lvl1pPr>
          </a:lstStyle>
          <a:p>
            <a:fld id="{06D930E0-6150-4800-8673-37741E3A6FE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DFC151AB-DB58-4A4D-A13F-1BCD531FA30F}" type="datetime1">
              <a:rPr lang="en-US"/>
              <a:pPr/>
              <a:t>9/5/2013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6" name="Rectangle 6"/>
          <p:cNvSpPr>
            <a:spLocks noGrp="1" noChangeArrowheads="1"/>
          </p:cNvSpPr>
          <p:nvPr>
            <p:ph type="sldNum" sz="quarter" idx="12"/>
          </p:nvPr>
        </p:nvSpPr>
        <p:spPr>
          <a:ln/>
        </p:spPr>
        <p:txBody>
          <a:bodyPr/>
          <a:lstStyle>
            <a:lvl1pPr>
              <a:defRPr/>
            </a:lvl1pPr>
          </a:lstStyle>
          <a:p>
            <a:fld id="{6C92497B-B4BA-463F-A20C-216CE5DF8E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66F3450-D33C-4475-AD7A-F7A2B5B572F8}" type="datetime1">
              <a:rPr lang="en-US"/>
              <a:pPr/>
              <a:t>9/5/2013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6" name="Rectangle 6"/>
          <p:cNvSpPr>
            <a:spLocks noGrp="1" noChangeArrowheads="1"/>
          </p:cNvSpPr>
          <p:nvPr>
            <p:ph type="sldNum" sz="quarter" idx="12"/>
          </p:nvPr>
        </p:nvSpPr>
        <p:spPr>
          <a:ln/>
        </p:spPr>
        <p:txBody>
          <a:bodyPr/>
          <a:lstStyle>
            <a:lvl1pPr>
              <a:defRPr/>
            </a:lvl1pPr>
          </a:lstStyle>
          <a:p>
            <a:fld id="{526E9389-7117-4A13-B1A4-E2E0A85527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66C3063A-6EC7-47E0-B947-CA8DBAF9D064}" type="datetime1">
              <a:rPr lang="en-US"/>
              <a:pPr/>
              <a:t>9/5/2013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6" name="Rectangle 6"/>
          <p:cNvSpPr>
            <a:spLocks noGrp="1" noChangeArrowheads="1"/>
          </p:cNvSpPr>
          <p:nvPr>
            <p:ph type="sldNum" sz="quarter" idx="12"/>
          </p:nvPr>
        </p:nvSpPr>
        <p:spPr>
          <a:ln/>
        </p:spPr>
        <p:txBody>
          <a:bodyPr/>
          <a:lstStyle>
            <a:lvl1pPr>
              <a:defRPr/>
            </a:lvl1pPr>
          </a:lstStyle>
          <a:p>
            <a:fld id="{71B288EE-7026-4EA0-8846-8BBBC951F3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E392221F-4535-47DC-BABD-E512288EB78A}" type="datetime1">
              <a:rPr lang="en-US"/>
              <a:pPr/>
              <a:t>9/5/2013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7" name="Rectangle 6"/>
          <p:cNvSpPr>
            <a:spLocks noGrp="1" noChangeArrowheads="1"/>
          </p:cNvSpPr>
          <p:nvPr>
            <p:ph type="sldNum" sz="quarter" idx="12"/>
          </p:nvPr>
        </p:nvSpPr>
        <p:spPr>
          <a:ln/>
        </p:spPr>
        <p:txBody>
          <a:bodyPr/>
          <a:lstStyle>
            <a:lvl1pPr>
              <a:defRPr/>
            </a:lvl1pPr>
          </a:lstStyle>
          <a:p>
            <a:fld id="{D4C39B4E-123A-4179-B2D0-3A6A18C07AD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8D59F7AB-4ECA-4A04-AA4A-1FECBD1FC4A7}" type="datetime1">
              <a:rPr lang="en-US"/>
              <a:pPr/>
              <a:t>9/5/2013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9" name="Rectangle 6"/>
          <p:cNvSpPr>
            <a:spLocks noGrp="1" noChangeArrowheads="1"/>
          </p:cNvSpPr>
          <p:nvPr>
            <p:ph type="sldNum" sz="quarter" idx="12"/>
          </p:nvPr>
        </p:nvSpPr>
        <p:spPr>
          <a:ln/>
        </p:spPr>
        <p:txBody>
          <a:bodyPr/>
          <a:lstStyle>
            <a:lvl1pPr>
              <a:defRPr/>
            </a:lvl1pPr>
          </a:lstStyle>
          <a:p>
            <a:fld id="{A6E33710-8522-4A34-8619-AC4206492B6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D84F80C7-42D6-41DA-A6DE-15C0FC9B9C5A}" type="datetime1">
              <a:rPr lang="en-US"/>
              <a:pPr/>
              <a:t>9/5/2013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5" name="Rectangle 6"/>
          <p:cNvSpPr>
            <a:spLocks noGrp="1" noChangeArrowheads="1"/>
          </p:cNvSpPr>
          <p:nvPr>
            <p:ph type="sldNum" sz="quarter" idx="12"/>
          </p:nvPr>
        </p:nvSpPr>
        <p:spPr>
          <a:ln/>
        </p:spPr>
        <p:txBody>
          <a:bodyPr/>
          <a:lstStyle>
            <a:lvl1pPr>
              <a:defRPr/>
            </a:lvl1pPr>
          </a:lstStyle>
          <a:p>
            <a:fld id="{8010F812-BA69-4B84-A199-24EF8ACDE9B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A741146-EEB6-4194-948E-29383C09AE4E}" type="datetime1">
              <a:rPr lang="en-US"/>
              <a:pPr/>
              <a:t>9/5/2013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4" name="Rectangle 6"/>
          <p:cNvSpPr>
            <a:spLocks noGrp="1" noChangeArrowheads="1"/>
          </p:cNvSpPr>
          <p:nvPr>
            <p:ph type="sldNum" sz="quarter" idx="12"/>
          </p:nvPr>
        </p:nvSpPr>
        <p:spPr>
          <a:ln/>
        </p:spPr>
        <p:txBody>
          <a:bodyPr/>
          <a:lstStyle>
            <a:lvl1pPr>
              <a:defRPr/>
            </a:lvl1pPr>
          </a:lstStyle>
          <a:p>
            <a:fld id="{271D27FD-5E73-45EB-94B1-E1C171A9EE0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70BD3F9-E295-48C7-82D0-4AF758F6FF4D}" type="datetime1">
              <a:rPr lang="en-US"/>
              <a:pPr/>
              <a:t>9/5/2013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7" name="Rectangle 6"/>
          <p:cNvSpPr>
            <a:spLocks noGrp="1" noChangeArrowheads="1"/>
          </p:cNvSpPr>
          <p:nvPr>
            <p:ph type="sldNum" sz="quarter" idx="12"/>
          </p:nvPr>
        </p:nvSpPr>
        <p:spPr>
          <a:ln/>
        </p:spPr>
        <p:txBody>
          <a:bodyPr/>
          <a:lstStyle>
            <a:lvl1pPr>
              <a:defRPr/>
            </a:lvl1pPr>
          </a:lstStyle>
          <a:p>
            <a:fld id="{AE493F9D-5C97-4CBC-BA56-0535FDCC99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FA7C2F7-04E3-4CF5-AC5D-AA8469407F26}" type="datetime1">
              <a:rPr lang="en-US"/>
              <a:pPr/>
              <a:t>9/5/2013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91.404 - Algorithms</a:t>
            </a:r>
          </a:p>
        </p:txBody>
      </p:sp>
      <p:sp>
        <p:nvSpPr>
          <p:cNvPr id="7" name="Rectangle 6"/>
          <p:cNvSpPr>
            <a:spLocks noGrp="1" noChangeArrowheads="1"/>
          </p:cNvSpPr>
          <p:nvPr>
            <p:ph type="sldNum" sz="quarter" idx="12"/>
          </p:nvPr>
        </p:nvSpPr>
        <p:spPr>
          <a:ln/>
        </p:spPr>
        <p:txBody>
          <a:bodyPr/>
          <a:lstStyle>
            <a:lvl1pPr>
              <a:defRPr/>
            </a:lvl1pPr>
          </a:lstStyle>
          <a:p>
            <a:fld id="{1659D14F-5277-4AF4-8F63-72627792A13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fld id="{B246F05F-1D59-4DB6-9090-BE83B6E96BA8}" type="datetime1">
              <a:rPr lang="en-US"/>
              <a:pPr/>
              <a:t>9/5/2013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128"/>
              </a:defRPr>
            </a:lvl1pPr>
          </a:lstStyle>
          <a:p>
            <a:pPr>
              <a:defRPr/>
            </a:pPr>
            <a:r>
              <a:rPr lang="en-US"/>
              <a:t>91.404 - Algorithms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FFCDB7DA-8B27-425A-B34F-0B0ED51BA9A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3200">
          <a:solidFill>
            <a:schemeClr val="tx2"/>
          </a:solidFill>
          <a:latin typeface="+mj-lt"/>
          <a:ea typeface="MS PGothic" pitchFamily="34" charset="-128"/>
          <a:cs typeface="+mj-cs"/>
        </a:defRPr>
      </a:lvl1pPr>
      <a:lvl2pPr algn="ctr" rtl="0" eaLnBrk="0" fontAlgn="base" hangingPunct="0">
        <a:spcBef>
          <a:spcPct val="0"/>
        </a:spcBef>
        <a:spcAft>
          <a:spcPct val="0"/>
        </a:spcAft>
        <a:defRPr sz="3200">
          <a:solidFill>
            <a:schemeClr val="tx2"/>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a:solidFill>
            <a:schemeClr val="tx2"/>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a:solidFill>
            <a:schemeClr val="tx2"/>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a:solidFill>
            <a:schemeClr val="tx2"/>
          </a:solidFill>
          <a:latin typeface="Arial" charset="0"/>
          <a:ea typeface="MS PGothic" pitchFamily="34" charset="-128"/>
          <a:cs typeface="ＭＳ Ｐゴシック" charset="-128"/>
        </a:defRPr>
      </a:lvl5pPr>
      <a:lvl6pPr marL="457200" algn="ctr" rtl="0" fontAlgn="base">
        <a:spcBef>
          <a:spcPct val="0"/>
        </a:spcBef>
        <a:spcAft>
          <a:spcPct val="0"/>
        </a:spcAft>
        <a:defRPr sz="32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32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32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32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4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200">
          <a:solidFill>
            <a:schemeClr val="tx1"/>
          </a:solidFill>
          <a:latin typeface="+mn-lt"/>
          <a:ea typeface="MS PGothic" pitchFamily="34" charset="-128"/>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AE43B4CB-ABCA-4D5A-9C1C-E501AF56B715}" type="datetime1">
              <a:rPr lang="en-US"/>
              <a:pPr/>
              <a:t>9/5/2013</a:t>
            </a:fld>
            <a:endParaRPr lang="en-US" dirty="0"/>
          </a:p>
        </p:txBody>
      </p:sp>
      <p:sp>
        <p:nvSpPr>
          <p:cNvPr id="14340" name="Slide Number Placeholder 5"/>
          <p:cNvSpPr>
            <a:spLocks noGrp="1"/>
          </p:cNvSpPr>
          <p:nvPr>
            <p:ph type="sldNum" sz="quarter" idx="12"/>
          </p:nvPr>
        </p:nvSpPr>
        <p:spPr>
          <a:noFill/>
        </p:spPr>
        <p:txBody>
          <a:bodyPr/>
          <a:lstStyle/>
          <a:p>
            <a:fld id="{662667C7-4003-40FA-9FC5-8C2A6DDEC7AB}" type="slidenum">
              <a:rPr lang="en-US" smtClean="0"/>
              <a:pPr/>
              <a:t>1</a:t>
            </a:fld>
            <a:endParaRPr lang="en-US" dirty="0"/>
          </a:p>
        </p:txBody>
      </p:sp>
      <p:sp>
        <p:nvSpPr>
          <p:cNvPr id="14341" name="Rectangle 2"/>
          <p:cNvSpPr>
            <a:spLocks noGrp="1" noChangeArrowheads="1"/>
          </p:cNvSpPr>
          <p:nvPr>
            <p:ph type="title"/>
          </p:nvPr>
        </p:nvSpPr>
        <p:spPr/>
        <p:txBody>
          <a:bodyPr/>
          <a:lstStyle/>
          <a:p>
            <a:pPr eaLnBrk="1" hangingPunct="1"/>
            <a:r>
              <a:rPr lang="en-US" dirty="0" smtClean="0"/>
              <a:t>Algorithms - Ch2 - Sorting</a:t>
            </a:r>
          </a:p>
        </p:txBody>
      </p:sp>
      <p:pic>
        <p:nvPicPr>
          <p:cNvPr id="14342" name="Picture 4"/>
          <p:cNvPicPr>
            <a:picLocks noChangeAspect="1" noChangeArrowheads="1"/>
          </p:cNvPicPr>
          <p:nvPr/>
        </p:nvPicPr>
        <p:blipFill>
          <a:blip r:embed="rId2"/>
          <a:srcRect/>
          <a:stretch>
            <a:fillRect/>
          </a:stretch>
        </p:blipFill>
        <p:spPr bwMode="auto">
          <a:xfrm>
            <a:off x="533400" y="1752600"/>
            <a:ext cx="8446986" cy="2590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0660"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0661"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3:</a:t>
            </a:r>
          </a:p>
          <a:p>
            <a:pPr algn="ctr"/>
            <a:r>
              <a:rPr lang="en-US">
                <a:effectLst>
                  <a:outerShdw blurRad="38100" dist="38100" dir="2700000" algn="tl">
                    <a:srgbClr val="000000"/>
                  </a:outerShdw>
                </a:effectLst>
              </a:rPr>
              <a:t>Swap item in position 1 with item in position 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1684"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1685"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3 are now in non-decreasing order.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2708"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2709"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2 in position 4:</a:t>
            </a:r>
          </a:p>
          <a:p>
            <a:pPr algn="ctr"/>
            <a:r>
              <a:rPr lang="en-US">
                <a:effectLst>
                  <a:outerShdw blurRad="38100" dist="38100" dir="2700000" algn="tl">
                    <a:srgbClr val="000000"/>
                  </a:outerShdw>
                </a:effectLst>
              </a:rPr>
              <a:t>Swap item in position 3 with item in position 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3732"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3733"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2:</a:t>
            </a:r>
          </a:p>
          <a:p>
            <a:pPr algn="ctr"/>
            <a:r>
              <a:rPr lang="en-US">
                <a:effectLst>
                  <a:outerShdw blurRad="38100" dist="38100" dir="2700000" algn="tl">
                    <a:srgbClr val="000000"/>
                  </a:outerShdw>
                </a:effectLst>
              </a:rPr>
              <a:t>Swap item in position 2 with item in position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4756"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4757"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2:</a:t>
            </a:r>
          </a:p>
          <a:p>
            <a:pPr algn="ctr"/>
            <a:r>
              <a:rPr lang="en-US">
                <a:effectLst>
                  <a:outerShdw blurRad="38100" dist="38100" dir="2700000" algn="tl">
                    <a:srgbClr val="000000"/>
                  </a:outerShdw>
                </a:effectLst>
              </a:rPr>
              <a:t>Swap item in position 1 with item in position 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5780"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5781" name="Rectangle 5"/>
          <p:cNvSpPr>
            <a:spLocks noChangeArrowheads="1"/>
          </p:cNvSpPr>
          <p:nvPr/>
        </p:nvSpPr>
        <p:spPr bwMode="auto">
          <a:xfrm>
            <a:off x="152400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4 are now in non-decreasing order.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6804"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6805"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6 in position 5:</a:t>
            </a:r>
          </a:p>
          <a:p>
            <a:pPr algn="ctr"/>
            <a:r>
              <a:rPr lang="en-US">
                <a:effectLst>
                  <a:outerShdw blurRad="38100" dist="38100" dir="2700000" algn="tl">
                    <a:srgbClr val="000000"/>
                  </a:outerShdw>
                </a:effectLst>
              </a:rPr>
              <a:t>Swap item in position 4 with item in position 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7828"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7829"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5 are now in non-decreasing order.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8852"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8853"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4 in position 6:</a:t>
            </a:r>
          </a:p>
          <a:p>
            <a:pPr algn="ctr"/>
            <a:r>
              <a:rPr lang="en-US">
                <a:effectLst>
                  <a:outerShdw blurRad="38100" dist="38100" dir="2700000" algn="tl">
                    <a:srgbClr val="000000"/>
                  </a:outerShdw>
                </a:effectLst>
              </a:rPr>
              <a:t>Swap item in position 5 with item in position 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79876"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79877"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4:</a:t>
            </a:r>
          </a:p>
          <a:p>
            <a:pPr algn="ctr"/>
            <a:r>
              <a:rPr lang="en-US">
                <a:effectLst>
                  <a:outerShdw blurRad="38100" dist="38100" dir="2700000" algn="tl">
                    <a:srgbClr val="000000"/>
                  </a:outerShdw>
                </a:effectLst>
              </a:rPr>
              <a:t>Swap item in position 4 with item in position 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Analyzing Algorithms</a:t>
            </a:r>
          </a:p>
        </p:txBody>
      </p:sp>
      <p:sp>
        <p:nvSpPr>
          <p:cNvPr id="103438" name="Text Box 14"/>
          <p:cNvSpPr txBox="1">
            <a:spLocks noChangeArrowheads="1"/>
          </p:cNvSpPr>
          <p:nvPr/>
        </p:nvSpPr>
        <p:spPr bwMode="auto">
          <a:xfrm>
            <a:off x="441325" y="2020888"/>
            <a:ext cx="7287188" cy="2677656"/>
          </a:xfrm>
          <a:prstGeom prst="rect">
            <a:avLst/>
          </a:prstGeom>
          <a:noFill/>
          <a:ln w="12700">
            <a:noFill/>
            <a:miter lim="800000"/>
            <a:headEnd type="none" w="sm" len="sm"/>
            <a:tailEnd type="none" w="sm" len="sm"/>
          </a:ln>
          <a:effectLst/>
        </p:spPr>
        <p:txBody>
          <a:bodyPr wrap="none">
            <a:spAutoFit/>
          </a:bodyPr>
          <a:lstStyle/>
          <a:p>
            <a:pPr>
              <a:buClr>
                <a:schemeClr val="bg1"/>
              </a:buClr>
              <a:buFont typeface="Wingdings" pitchFamily="2" charset="2"/>
              <a:buChar char="q"/>
            </a:pPr>
            <a:r>
              <a:rPr lang="en-US" dirty="0" smtClean="0">
                <a:effectLst>
                  <a:outerShdw blurRad="38100" dist="38100" dir="2700000" algn="tl">
                    <a:srgbClr val="C0C0C0"/>
                  </a:outerShdw>
                </a:effectLst>
              </a:rPr>
              <a:t> predicting </a:t>
            </a:r>
            <a:r>
              <a:rPr lang="en-US" dirty="0">
                <a:effectLst>
                  <a:outerShdw blurRad="38100" dist="38100" dir="2700000" algn="tl">
                    <a:srgbClr val="C0C0C0"/>
                  </a:outerShdw>
                </a:effectLst>
              </a:rPr>
              <a:t>resources that an algorithm requires </a:t>
            </a:r>
          </a:p>
          <a:p>
            <a:pPr lvl="1">
              <a:buClr>
                <a:schemeClr val="bg2"/>
              </a:buClr>
              <a:buFontTx/>
              <a:buChar char="•"/>
            </a:pPr>
            <a:r>
              <a:rPr lang="en-US" dirty="0">
                <a:effectLst>
                  <a:outerShdw blurRad="38100" dist="38100" dir="2700000" algn="tl">
                    <a:srgbClr val="C0C0C0"/>
                  </a:outerShdw>
                </a:effectLst>
              </a:rPr>
              <a:t> memory, communication bandwidth, hardware, </a:t>
            </a:r>
          </a:p>
          <a:p>
            <a:pPr lvl="1">
              <a:buClr>
                <a:schemeClr val="bg1"/>
              </a:buClr>
              <a:buFont typeface="Wingdings" pitchFamily="2" charset="2"/>
              <a:buNone/>
            </a:pPr>
            <a:r>
              <a:rPr lang="en-US" dirty="0">
                <a:effectLst>
                  <a:outerShdw blurRad="38100" dist="38100" dir="2700000" algn="tl">
                    <a:srgbClr val="C0C0C0"/>
                  </a:outerShdw>
                </a:effectLst>
              </a:rPr>
              <a:t>  computational time</a:t>
            </a:r>
          </a:p>
          <a:p>
            <a:pPr lvl="1">
              <a:buClr>
                <a:schemeClr val="bg2"/>
              </a:buClr>
              <a:buFontTx/>
              <a:buChar char="•"/>
            </a:pPr>
            <a:r>
              <a:rPr lang="en-US" dirty="0">
                <a:effectLst>
                  <a:outerShdw blurRad="38100" dist="38100" dir="2700000" algn="tl">
                    <a:srgbClr val="C0C0C0"/>
                  </a:outerShdw>
                </a:effectLst>
              </a:rPr>
              <a:t> compare several candidate algorithms, identify </a:t>
            </a:r>
          </a:p>
          <a:p>
            <a:pPr lvl="1">
              <a:buClr>
                <a:schemeClr val="bg2"/>
              </a:buClr>
            </a:pPr>
            <a:r>
              <a:rPr lang="en-US" dirty="0">
                <a:effectLst>
                  <a:outerShdw blurRad="38100" dist="38100" dir="2700000" algn="tl">
                    <a:srgbClr val="C0C0C0"/>
                  </a:outerShdw>
                </a:effectLst>
              </a:rPr>
              <a:t>  most efficient one</a:t>
            </a:r>
          </a:p>
          <a:p>
            <a:pPr lvl="1">
              <a:buClr>
                <a:schemeClr val="bg1"/>
              </a:buClr>
              <a:buFont typeface="Wingdings" pitchFamily="2" charset="2"/>
              <a:buNone/>
            </a:pPr>
            <a:endParaRPr lang="en-US" dirty="0">
              <a:effectLst>
                <a:outerShdw blurRad="38100" dist="38100" dir="2700000" algn="tl">
                  <a:srgbClr val="C0C0C0"/>
                </a:outerShdw>
              </a:effectLst>
            </a:endParaRPr>
          </a:p>
          <a:p>
            <a:pPr>
              <a:buClr>
                <a:schemeClr val="bg1"/>
              </a:buClr>
              <a:buFont typeface="Wingdings" pitchFamily="2" charset="2"/>
              <a:buNone/>
            </a:pPr>
            <a:endParaRPr 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80900"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80901"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6 are now in non-decreasing order.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81924"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81925"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7 in position 7:</a:t>
            </a:r>
          </a:p>
          <a:p>
            <a:pPr algn="ctr"/>
            <a:r>
              <a:rPr lang="en-US">
                <a:effectLst>
                  <a:outerShdw blurRad="38100" dist="38100" dir="2700000" algn="tl">
                    <a:srgbClr val="000000"/>
                  </a:outerShdw>
                </a:effectLst>
              </a:rPr>
              <a:t>Swap item in position 6 with item in position 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82948"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82949" name="Rectangle 5"/>
          <p:cNvSpPr>
            <a:spLocks noChangeArrowheads="1"/>
          </p:cNvSpPr>
          <p:nvPr/>
        </p:nvSpPr>
        <p:spPr bwMode="auto">
          <a:xfrm>
            <a:off x="152400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7 are now in non-decreasing order.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83972"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83973"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7 are now in non-decreasing order.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84996" name="Picture 4"/>
          <p:cNvPicPr>
            <a:picLocks noChangeAspect="1" noChangeArrowheads="1"/>
          </p:cNvPicPr>
          <p:nvPr/>
        </p:nvPicPr>
        <p:blipFill>
          <a:blip r:embed="rId2" cstate="print"/>
          <a:srcRect/>
          <a:stretch>
            <a:fillRect/>
          </a:stretch>
        </p:blipFill>
        <p:spPr bwMode="auto">
          <a:xfrm>
            <a:off x="609600" y="1600200"/>
            <a:ext cx="7620000" cy="5486400"/>
          </a:xfrm>
          <a:prstGeom prst="rect">
            <a:avLst/>
          </a:prstGeom>
          <a:noFill/>
          <a:ln w="12700">
            <a:noFill/>
            <a:miter lim="800000"/>
            <a:headEnd type="none" w="sm" len="sm"/>
            <a:tailEnd type="none" w="sm" len="sm"/>
          </a:ln>
          <a:effectLst/>
        </p:spPr>
      </p:pic>
      <p:sp>
        <p:nvSpPr>
          <p:cNvPr id="84997"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7 are now in non-decreasing order.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8270BF53-A4EA-449D-BD4D-448BDAA20CF2}" type="datetime1">
              <a:rPr lang="en-US"/>
              <a:pPr/>
              <a:t>9/5/2013</a:t>
            </a:fld>
            <a:endParaRPr lang="en-US"/>
          </a:p>
        </p:txBody>
      </p:sp>
      <p:sp>
        <p:nvSpPr>
          <p:cNvPr id="1741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17412" name="Slide Number Placeholder 5"/>
          <p:cNvSpPr>
            <a:spLocks noGrp="1"/>
          </p:cNvSpPr>
          <p:nvPr>
            <p:ph type="sldNum" sz="quarter" idx="12"/>
          </p:nvPr>
        </p:nvSpPr>
        <p:spPr>
          <a:noFill/>
        </p:spPr>
        <p:txBody>
          <a:bodyPr/>
          <a:lstStyle/>
          <a:p>
            <a:fld id="{08EA9D57-24E2-48C5-A08D-E99960907934}" type="slidenum">
              <a:rPr lang="en-US"/>
              <a:pPr/>
              <a:t>25</a:t>
            </a:fld>
            <a:endParaRPr lang="en-US" dirty="0"/>
          </a:p>
        </p:txBody>
      </p:sp>
      <p:sp>
        <p:nvSpPr>
          <p:cNvPr id="17413" name="Rectangle 2"/>
          <p:cNvSpPr>
            <a:spLocks noGrp="1" noChangeArrowheads="1"/>
          </p:cNvSpPr>
          <p:nvPr>
            <p:ph type="title"/>
          </p:nvPr>
        </p:nvSpPr>
        <p:spPr/>
        <p:txBody>
          <a:bodyPr/>
          <a:lstStyle/>
          <a:p>
            <a:pPr eaLnBrk="1" hangingPunct="1"/>
            <a:r>
              <a:rPr lang="en-US" smtClean="0"/>
              <a:t>Algorithms - Ch2 - Sorting</a:t>
            </a:r>
          </a:p>
        </p:txBody>
      </p:sp>
      <p:sp>
        <p:nvSpPr>
          <p:cNvPr id="17414" name="Rectangle 3"/>
          <p:cNvSpPr>
            <a:spLocks noGrp="1" noChangeArrowheads="1"/>
          </p:cNvSpPr>
          <p:nvPr>
            <p:ph type="body" idx="1"/>
          </p:nvPr>
        </p:nvSpPr>
        <p:spPr/>
        <p:txBody>
          <a:bodyPr/>
          <a:lstStyle/>
          <a:p>
            <a:pPr eaLnBrk="1" hangingPunct="1">
              <a:buFontTx/>
              <a:buNone/>
            </a:pPr>
            <a:r>
              <a:rPr lang="en-US" dirty="0" smtClean="0"/>
              <a:t>Here is the algorithm for Insertion Sort</a:t>
            </a:r>
          </a:p>
          <a:p>
            <a:pPr eaLnBrk="1" hangingPunct="1"/>
            <a:endParaRPr lang="en-US" dirty="0" smtClean="0"/>
          </a:p>
        </p:txBody>
      </p:sp>
      <p:pic>
        <p:nvPicPr>
          <p:cNvPr id="17415" name="Picture 4"/>
          <p:cNvPicPr>
            <a:picLocks noChangeAspect="1" noChangeArrowheads="1"/>
          </p:cNvPicPr>
          <p:nvPr/>
        </p:nvPicPr>
        <p:blipFill>
          <a:blip r:embed="rId2"/>
          <a:srcRect/>
          <a:stretch>
            <a:fillRect/>
          </a:stretch>
        </p:blipFill>
        <p:spPr bwMode="auto">
          <a:xfrm>
            <a:off x="0" y="1600200"/>
            <a:ext cx="9144000" cy="31575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C3172529-056A-4272-B29F-B11EEBBF13BF}" type="datetime1">
              <a:rPr lang="en-US"/>
              <a:pPr/>
              <a:t>9/5/2013</a:t>
            </a:fld>
            <a:endParaRPr lang="en-US"/>
          </a:p>
        </p:txBody>
      </p:sp>
      <p:sp>
        <p:nvSpPr>
          <p:cNvPr id="1843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18436" name="Slide Number Placeholder 5"/>
          <p:cNvSpPr>
            <a:spLocks noGrp="1"/>
          </p:cNvSpPr>
          <p:nvPr>
            <p:ph type="sldNum" sz="quarter" idx="12"/>
          </p:nvPr>
        </p:nvSpPr>
        <p:spPr>
          <a:noFill/>
        </p:spPr>
        <p:txBody>
          <a:bodyPr/>
          <a:lstStyle/>
          <a:p>
            <a:fld id="{14424B73-D6C8-4903-9BF8-718ECF70249C}" type="slidenum">
              <a:rPr lang="en-US"/>
              <a:pPr/>
              <a:t>26</a:t>
            </a:fld>
            <a:endParaRPr lang="en-US"/>
          </a:p>
        </p:txBody>
      </p:sp>
      <p:sp>
        <p:nvSpPr>
          <p:cNvPr id="18437" name="Rectangle 2"/>
          <p:cNvSpPr>
            <a:spLocks noGrp="1" noChangeArrowheads="1"/>
          </p:cNvSpPr>
          <p:nvPr>
            <p:ph type="title"/>
          </p:nvPr>
        </p:nvSpPr>
        <p:spPr/>
        <p:txBody>
          <a:bodyPr/>
          <a:lstStyle/>
          <a:p>
            <a:pPr eaLnBrk="1" hangingPunct="1"/>
            <a:r>
              <a:rPr lang="en-US" smtClean="0"/>
              <a:t>Algorithms - Ch2 - Sorting</a:t>
            </a:r>
          </a:p>
        </p:txBody>
      </p:sp>
      <p:sp>
        <p:nvSpPr>
          <p:cNvPr id="18438" name="Rectangle 3"/>
          <p:cNvSpPr>
            <a:spLocks noGrp="1" noChangeArrowheads="1"/>
          </p:cNvSpPr>
          <p:nvPr>
            <p:ph type="body" idx="1"/>
          </p:nvPr>
        </p:nvSpPr>
        <p:spPr/>
        <p:txBody>
          <a:bodyPr/>
          <a:lstStyle/>
          <a:p>
            <a:pPr marL="0" indent="0" eaLnBrk="1" hangingPunct="1">
              <a:buFontTx/>
              <a:buNone/>
            </a:pPr>
            <a:r>
              <a:rPr lang="en-US" dirty="0" smtClean="0"/>
              <a:t>Correctness - how?</a:t>
            </a:r>
          </a:p>
          <a:p>
            <a:pPr marL="0" indent="0" eaLnBrk="1" hangingPunct="1">
              <a:buFontTx/>
              <a:buNone/>
            </a:pPr>
            <a:r>
              <a:rPr lang="en-US" b="1" dirty="0" smtClean="0"/>
              <a:t>Loop Invariants: </a:t>
            </a:r>
            <a:r>
              <a:rPr lang="en-US" dirty="0" smtClean="0"/>
              <a:t>At the start of each iteration of the </a:t>
            </a:r>
            <a:r>
              <a:rPr lang="en-US" b="1" dirty="0" smtClean="0"/>
              <a:t>for</a:t>
            </a:r>
            <a:r>
              <a:rPr lang="en-US" dirty="0" smtClean="0"/>
              <a:t> loops of lines 1-8, the sub-array A[1..j-1] consists of the elements originally in A[1..j-1], but in sorted order.</a:t>
            </a:r>
          </a:p>
          <a:p>
            <a:pPr marL="0" indent="0" eaLnBrk="1" hangingPunct="1">
              <a:buFontTx/>
              <a:buNone/>
            </a:pPr>
            <a:endParaRPr lang="en-US" dirty="0" smtClean="0"/>
          </a:p>
          <a:p>
            <a:pPr marL="0" indent="0" eaLnBrk="1" hangingPunct="1">
              <a:buFontTx/>
              <a:buAutoNum type="arabicPeriod"/>
            </a:pPr>
            <a:r>
              <a:rPr lang="en-US" dirty="0" smtClean="0"/>
              <a:t>  Initialization: The statement is true before the first execution of the body of the loop.</a:t>
            </a:r>
          </a:p>
          <a:p>
            <a:pPr marL="0" indent="0" eaLnBrk="1" hangingPunct="1">
              <a:buFontTx/>
              <a:buAutoNum type="arabicPeriod"/>
            </a:pPr>
            <a:r>
              <a:rPr lang="en-US" dirty="0" smtClean="0"/>
              <a:t>  Maintenance: If the statement is true before any iteration of the loop, it remains true before the next iteration</a:t>
            </a:r>
          </a:p>
          <a:p>
            <a:pPr marL="0" indent="0" eaLnBrk="1" hangingPunct="1">
              <a:buFontTx/>
              <a:buAutoNum type="arabicPeriod"/>
            </a:pPr>
            <a:r>
              <a:rPr lang="en-US" dirty="0" smtClean="0"/>
              <a:t>  Termination: At loop termination, the statement can be used to derive a property that helps to show the algorithm correct.</a:t>
            </a:r>
          </a:p>
          <a:p>
            <a:pPr marL="0" indent="0" eaLnBrk="1" hangingPunct="1">
              <a:buNone/>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13FD8AAD-9AA0-4A13-A4EC-FBD6D3A45C5D}" type="datetime1">
              <a:rPr lang="en-US"/>
              <a:pPr/>
              <a:t>9/5/2013</a:t>
            </a:fld>
            <a:endParaRPr lang="en-US"/>
          </a:p>
        </p:txBody>
      </p:sp>
      <p:sp>
        <p:nvSpPr>
          <p:cNvPr id="1945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19460" name="Slide Number Placeholder 5"/>
          <p:cNvSpPr>
            <a:spLocks noGrp="1"/>
          </p:cNvSpPr>
          <p:nvPr>
            <p:ph type="sldNum" sz="quarter" idx="12"/>
          </p:nvPr>
        </p:nvSpPr>
        <p:spPr>
          <a:noFill/>
        </p:spPr>
        <p:txBody>
          <a:bodyPr/>
          <a:lstStyle/>
          <a:p>
            <a:fld id="{33060D89-2157-4C99-A19D-4C0DB6BB6219}" type="slidenum">
              <a:rPr lang="en-US"/>
              <a:pPr/>
              <a:t>27</a:t>
            </a:fld>
            <a:endParaRPr lang="en-US"/>
          </a:p>
        </p:txBody>
      </p:sp>
      <p:sp>
        <p:nvSpPr>
          <p:cNvPr id="19461" name="Rectangle 2"/>
          <p:cNvSpPr>
            <a:spLocks noGrp="1" noChangeArrowheads="1"/>
          </p:cNvSpPr>
          <p:nvPr>
            <p:ph type="title"/>
          </p:nvPr>
        </p:nvSpPr>
        <p:spPr/>
        <p:txBody>
          <a:bodyPr/>
          <a:lstStyle/>
          <a:p>
            <a:pPr eaLnBrk="1" hangingPunct="1"/>
            <a:r>
              <a:rPr lang="en-US" smtClean="0"/>
              <a:t>Algorithms - Ch2 - Sorting</a:t>
            </a:r>
          </a:p>
        </p:txBody>
      </p:sp>
      <p:sp>
        <p:nvSpPr>
          <p:cNvPr id="19462" name="Rectangle 3"/>
          <p:cNvSpPr>
            <a:spLocks noGrp="1" noChangeArrowheads="1"/>
          </p:cNvSpPr>
          <p:nvPr>
            <p:ph type="body" idx="1"/>
          </p:nvPr>
        </p:nvSpPr>
        <p:spPr/>
        <p:txBody>
          <a:bodyPr/>
          <a:lstStyle/>
          <a:p>
            <a:pPr marL="381000" indent="-381000" eaLnBrk="1" hangingPunct="1">
              <a:buFontTx/>
              <a:buAutoNum type="arabicPeriod"/>
            </a:pPr>
            <a:r>
              <a:rPr lang="en-US" smtClean="0"/>
              <a:t>Initialization: since j = 2, the supposedly sorted part of the array is A = A[1..j-1] = A[1..1]: any array of ONE element is sorted (obvious, right?).</a:t>
            </a:r>
          </a:p>
          <a:p>
            <a:pPr marL="381000" indent="-381000" eaLnBrk="1" hangingPunct="1">
              <a:buFontTx/>
              <a:buAutoNum type="arabicPeriod"/>
            </a:pPr>
            <a:endParaRPr lang="en-US" smtClean="0"/>
          </a:p>
          <a:p>
            <a:pPr marL="381000" indent="-381000" eaLnBrk="1" hangingPunct="1">
              <a:buFontTx/>
              <a:buAutoNum type="arabicPeriod"/>
            </a:pPr>
            <a:r>
              <a:rPr lang="en-US" smtClean="0"/>
              <a:t>Maintenance: at the beginning of each iteration we have a sorted array A[1..j-1], and an element A[j] that is to be inserted in the correct position, possibly moving some elements in A[1..j-1].  We have to convince ourselves that this DOES the job we want: A[1..j] IS sorted before the next iteration.  Does it? Keep challenging it until you are completely convinced it works.</a:t>
            </a:r>
          </a:p>
          <a:p>
            <a:pPr marL="381000" indent="-381000" eaLnBrk="1" hangingPunct="1">
              <a:buFontTx/>
              <a:buAutoNum type="arabicPeriod"/>
            </a:pPr>
            <a:endParaRPr lang="en-US" smtClean="0"/>
          </a:p>
          <a:p>
            <a:pPr marL="381000" indent="-381000" eaLnBrk="1" hangingPunct="1">
              <a:buFontTx/>
              <a:buAutoNum type="arabicPeriod"/>
            </a:pPr>
            <a:r>
              <a:rPr lang="en-US" smtClean="0"/>
              <a:t>Termination: j = n + 1.  But, by part 2, A[1..n] IS SORTED.</a:t>
            </a:r>
          </a:p>
          <a:p>
            <a:pPr marL="381000" indent="-381000" eaLnBrk="1" hangingPunct="1">
              <a:buFontTx/>
              <a:buAutoNum type="arabicPeriod"/>
            </a:pPr>
            <a:endParaRPr lang="en-US" smtClean="0"/>
          </a:p>
          <a:p>
            <a:pPr marL="381000" indent="-381000" eaLnBrk="1" hangingPunct="1">
              <a:buFontTx/>
              <a:buAutoNum type="arabicPeriod"/>
            </a:pP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340424AC-32DD-41CB-9AE4-9BA9F0744F12}" type="datetime1">
              <a:rPr lang="en-US"/>
              <a:pPr/>
              <a:t>9/5/2013</a:t>
            </a:fld>
            <a:endParaRPr lang="en-US"/>
          </a:p>
        </p:txBody>
      </p:sp>
      <p:sp>
        <p:nvSpPr>
          <p:cNvPr id="2048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0484" name="Slide Number Placeholder 5"/>
          <p:cNvSpPr>
            <a:spLocks noGrp="1"/>
          </p:cNvSpPr>
          <p:nvPr>
            <p:ph type="sldNum" sz="quarter" idx="12"/>
          </p:nvPr>
        </p:nvSpPr>
        <p:spPr>
          <a:noFill/>
        </p:spPr>
        <p:txBody>
          <a:bodyPr/>
          <a:lstStyle/>
          <a:p>
            <a:fld id="{F8513AA3-405F-481A-B6A0-F045D6864AE4}" type="slidenum">
              <a:rPr lang="en-US"/>
              <a:pPr/>
              <a:t>28</a:t>
            </a:fld>
            <a:endParaRPr lang="en-US"/>
          </a:p>
        </p:txBody>
      </p:sp>
      <p:sp>
        <p:nvSpPr>
          <p:cNvPr id="20485" name="Rectangle 2"/>
          <p:cNvSpPr>
            <a:spLocks noGrp="1" noChangeArrowheads="1"/>
          </p:cNvSpPr>
          <p:nvPr>
            <p:ph type="title"/>
          </p:nvPr>
        </p:nvSpPr>
        <p:spPr/>
        <p:txBody>
          <a:bodyPr/>
          <a:lstStyle/>
          <a:p>
            <a:pPr eaLnBrk="1" hangingPunct="1"/>
            <a:r>
              <a:rPr lang="en-US" smtClean="0"/>
              <a:t>Algorithms - Ch2 - Sorting</a:t>
            </a:r>
          </a:p>
        </p:txBody>
      </p:sp>
      <p:pic>
        <p:nvPicPr>
          <p:cNvPr id="20486" name="Picture 4"/>
          <p:cNvPicPr>
            <a:picLocks noGrp="1" noChangeAspect="1" noChangeArrowheads="1"/>
          </p:cNvPicPr>
          <p:nvPr>
            <p:ph type="body" idx="1"/>
          </p:nvPr>
        </p:nvPicPr>
        <p:blipFill>
          <a:blip r:embed="rId2"/>
          <a:srcRect/>
          <a:stretch>
            <a:fillRect/>
          </a:stretch>
        </p:blipFill>
        <p:spPr>
          <a:xfrm>
            <a:off x="0" y="1849438"/>
            <a:ext cx="9144000" cy="3157537"/>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4F4779D9-B078-4677-A514-017F16CF3B91}" type="datetime1">
              <a:rPr lang="en-US"/>
              <a:pPr/>
              <a:t>9/5/2013</a:t>
            </a:fld>
            <a:endParaRPr lang="en-US"/>
          </a:p>
        </p:txBody>
      </p:sp>
      <p:sp>
        <p:nvSpPr>
          <p:cNvPr id="2150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1508" name="Slide Number Placeholder 5"/>
          <p:cNvSpPr>
            <a:spLocks noGrp="1"/>
          </p:cNvSpPr>
          <p:nvPr>
            <p:ph type="sldNum" sz="quarter" idx="12"/>
          </p:nvPr>
        </p:nvSpPr>
        <p:spPr>
          <a:noFill/>
        </p:spPr>
        <p:txBody>
          <a:bodyPr/>
          <a:lstStyle/>
          <a:p>
            <a:fld id="{611D9F27-3837-476B-B88A-0C564E3AF398}" type="slidenum">
              <a:rPr lang="en-US"/>
              <a:pPr/>
              <a:t>29</a:t>
            </a:fld>
            <a:endParaRPr lang="en-US"/>
          </a:p>
        </p:txBody>
      </p:sp>
      <p:sp>
        <p:nvSpPr>
          <p:cNvPr id="21509" name="Rectangle 2"/>
          <p:cNvSpPr>
            <a:spLocks noGrp="1" noChangeArrowheads="1"/>
          </p:cNvSpPr>
          <p:nvPr>
            <p:ph type="title"/>
          </p:nvPr>
        </p:nvSpPr>
        <p:spPr/>
        <p:txBody>
          <a:bodyPr/>
          <a:lstStyle/>
          <a:p>
            <a:pPr eaLnBrk="1" hangingPunct="1"/>
            <a:r>
              <a:rPr lang="en-US" smtClean="0"/>
              <a:t>Algorithms - Ch2 - Sorting</a:t>
            </a:r>
          </a:p>
        </p:txBody>
      </p:sp>
      <p:sp>
        <p:nvSpPr>
          <p:cNvPr id="21510" name="Rectangle 3"/>
          <p:cNvSpPr>
            <a:spLocks noGrp="1" noChangeArrowheads="1"/>
          </p:cNvSpPr>
          <p:nvPr>
            <p:ph type="body" idx="1"/>
          </p:nvPr>
        </p:nvSpPr>
        <p:spPr/>
        <p:txBody>
          <a:bodyPr/>
          <a:lstStyle/>
          <a:p>
            <a:pPr eaLnBrk="1" hangingPunct="1"/>
            <a:r>
              <a:rPr lang="en-US" dirty="0" smtClean="0"/>
              <a:t> Running time: on a particular input, it is the number of primitive operations (steps) executed</a:t>
            </a:r>
          </a:p>
          <a:p>
            <a:pPr eaLnBrk="1" hangingPunct="1"/>
            <a:r>
              <a:rPr lang="en-US" dirty="0" smtClean="0"/>
              <a:t> want to define steps to be machine-independent</a:t>
            </a:r>
          </a:p>
          <a:p>
            <a:pPr eaLnBrk="1" hangingPunct="1"/>
            <a:r>
              <a:rPr lang="en-US" dirty="0" smtClean="0"/>
              <a:t> each line of </a:t>
            </a:r>
            <a:r>
              <a:rPr lang="en-US" dirty="0" err="1" smtClean="0"/>
              <a:t>pseudocode</a:t>
            </a:r>
            <a:r>
              <a:rPr lang="en-US" dirty="0" smtClean="0"/>
              <a:t> requires a constant amount of time</a:t>
            </a:r>
          </a:p>
          <a:p>
            <a:pPr eaLnBrk="1" hangingPunct="1"/>
            <a:r>
              <a:rPr lang="en-US" dirty="0" smtClean="0"/>
              <a:t> one line may take a different amount of time than another, but each execution of same line takes same amount of time</a:t>
            </a:r>
          </a:p>
          <a:p>
            <a:pPr eaLnBrk="1" hangingPunct="1"/>
            <a:r>
              <a:rPr lang="en-US" dirty="0" smtClean="0"/>
              <a:t>Assume a line consists only of primitive operations</a:t>
            </a:r>
          </a:p>
          <a:p>
            <a:pPr lvl="1" eaLnBrk="1" hangingPunct="1"/>
            <a:r>
              <a:rPr lang="en-US" dirty="0" smtClean="0"/>
              <a:t>Subroutine call: actual call takes constant time, execution of subroutine being called might not</a:t>
            </a:r>
          </a:p>
          <a:p>
            <a:pPr lvl="1" eaLnBrk="1" hangingPunct="1"/>
            <a:r>
              <a:rPr lang="en-US" dirty="0" smtClean="0"/>
              <a:t> if line specifies operations other than primitive calls, it might take more than constant time, e.g., “sort the points by x-coordinate”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Analyzing Algorithms</a:t>
            </a:r>
          </a:p>
        </p:txBody>
      </p:sp>
      <p:sp>
        <p:nvSpPr>
          <p:cNvPr id="104451" name="Text Box 3"/>
          <p:cNvSpPr txBox="1">
            <a:spLocks noChangeArrowheads="1"/>
          </p:cNvSpPr>
          <p:nvPr/>
        </p:nvSpPr>
        <p:spPr bwMode="auto">
          <a:xfrm>
            <a:off x="457200" y="1524000"/>
            <a:ext cx="8776762" cy="3416320"/>
          </a:xfrm>
          <a:prstGeom prst="rect">
            <a:avLst/>
          </a:prstGeom>
          <a:noFill/>
          <a:ln w="12700">
            <a:noFill/>
            <a:miter lim="800000"/>
            <a:headEnd type="none" w="sm" len="sm"/>
            <a:tailEnd type="none" w="sm" len="sm"/>
          </a:ln>
          <a:effectLst/>
        </p:spPr>
        <p:txBody>
          <a:bodyPr wrap="none">
            <a:spAutoFit/>
          </a:bodyPr>
          <a:lstStyle/>
          <a:p>
            <a:pPr>
              <a:buClr>
                <a:schemeClr val="bg1"/>
              </a:buClr>
              <a:buFont typeface="Wingdings" pitchFamily="2" charset="2"/>
              <a:buChar char="q"/>
            </a:pPr>
            <a:r>
              <a:rPr lang="en-US" dirty="0">
                <a:effectLst>
                  <a:outerShdw blurRad="38100" dist="38100" dir="2700000" algn="tl">
                    <a:srgbClr val="C0C0C0"/>
                  </a:outerShdw>
                </a:effectLst>
              </a:rPr>
              <a:t> one-processor, random-access machine (RAM)</a:t>
            </a:r>
          </a:p>
          <a:p>
            <a:pPr lvl="1">
              <a:buFontTx/>
              <a:buChar char="•"/>
            </a:pPr>
            <a:r>
              <a:rPr lang="en-US" dirty="0">
                <a:effectLst>
                  <a:outerShdw blurRad="38100" dist="38100" dir="2700000" algn="tl">
                    <a:srgbClr val="C0C0C0"/>
                  </a:outerShdw>
                </a:effectLst>
              </a:rPr>
              <a:t> instructions executed one after another, no concurrent</a:t>
            </a:r>
          </a:p>
          <a:p>
            <a:pPr lvl="1"/>
            <a:r>
              <a:rPr lang="en-US" dirty="0">
                <a:effectLst>
                  <a:outerShdw blurRad="38100" dist="38100" dir="2700000" algn="tl">
                    <a:srgbClr val="C0C0C0"/>
                  </a:outerShdw>
                </a:effectLst>
              </a:rPr>
              <a:t>  operations</a:t>
            </a:r>
          </a:p>
          <a:p>
            <a:pPr lvl="1">
              <a:buFontTx/>
              <a:buChar char="•"/>
            </a:pPr>
            <a:r>
              <a:rPr lang="en-US" dirty="0">
                <a:effectLst>
                  <a:outerShdw blurRad="38100" dist="38100" dir="2700000" algn="tl">
                    <a:srgbClr val="C0C0C0"/>
                  </a:outerShdw>
                </a:effectLst>
              </a:rPr>
              <a:t> common instructions: </a:t>
            </a:r>
          </a:p>
          <a:p>
            <a:pPr lvl="2">
              <a:buFontTx/>
              <a:buChar char="•"/>
            </a:pPr>
            <a:r>
              <a:rPr lang="en-US" dirty="0">
                <a:effectLst>
                  <a:outerShdw blurRad="38100" dist="38100" dir="2700000" algn="tl">
                    <a:srgbClr val="C0C0C0"/>
                  </a:outerShdw>
                </a:effectLst>
              </a:rPr>
              <a:t> arithmetic (+, -, *, /, %, </a:t>
            </a:r>
            <a:r>
              <a:rPr lang="en-US" dirty="0">
                <a:effectLst>
                  <a:outerShdw blurRad="38100" dist="38100" dir="2700000" algn="tl">
                    <a:srgbClr val="C0C0C0"/>
                  </a:outerShdw>
                </a:effectLst>
                <a:sym typeface="Symbol" pitchFamily="18" charset="2"/>
              </a:rPr>
              <a:t> ,  )</a:t>
            </a:r>
          </a:p>
          <a:p>
            <a:pPr lvl="2">
              <a:buFontTx/>
              <a:buChar char="•"/>
            </a:pPr>
            <a:r>
              <a:rPr lang="en-US" dirty="0">
                <a:effectLst>
                  <a:outerShdw blurRad="38100" dist="38100" dir="2700000" algn="tl">
                    <a:srgbClr val="C0C0C0"/>
                  </a:outerShdw>
                </a:effectLst>
              </a:rPr>
              <a:t> data movement (load, store, copy)</a:t>
            </a:r>
          </a:p>
          <a:p>
            <a:pPr lvl="2">
              <a:buFontTx/>
              <a:buChar char="•"/>
            </a:pPr>
            <a:r>
              <a:rPr lang="en-US" dirty="0">
                <a:effectLst>
                  <a:outerShdw blurRad="38100" dist="38100" dir="2700000" algn="tl">
                    <a:srgbClr val="C0C0C0"/>
                  </a:outerShdw>
                </a:effectLst>
              </a:rPr>
              <a:t> control (branch, subroutine call and return</a:t>
            </a:r>
            <a:r>
              <a:rPr lang="en-US" dirty="0" smtClean="0">
                <a:effectLst>
                  <a:outerShdw blurRad="38100" dist="38100" dir="2700000" algn="tl">
                    <a:srgbClr val="C0C0C0"/>
                  </a:outerShdw>
                </a:effectLst>
              </a:rPr>
              <a:t>)</a:t>
            </a:r>
          </a:p>
          <a:p>
            <a:pPr lvl="1">
              <a:buFontTx/>
              <a:buChar char="•"/>
            </a:pPr>
            <a:r>
              <a:rPr lang="en-US" dirty="0" smtClean="0">
                <a:effectLst>
                  <a:outerShdw blurRad="38100" dist="38100" dir="2700000" algn="tl">
                    <a:srgbClr val="C0C0C0"/>
                  </a:outerShdw>
                </a:effectLst>
              </a:rPr>
              <a:t> each of these instructions takes a constant amount of time</a:t>
            </a:r>
            <a:endParaRPr lang="en-US" dirty="0">
              <a:effectLst>
                <a:outerShdw blurRad="38100" dist="38100" dir="2700000" algn="tl">
                  <a:srgbClr val="C0C0C0"/>
                </a:outerShdw>
              </a:effectLst>
            </a:endParaRPr>
          </a:p>
          <a:p>
            <a:pPr lvl="1">
              <a:buFontTx/>
              <a:buChar char="•"/>
            </a:pPr>
            <a:r>
              <a:rPr lang="en-US" dirty="0">
                <a:effectLst>
                  <a:outerShdw blurRad="38100" dist="38100" dir="2700000" algn="tl">
                    <a:srgbClr val="C0C0C0"/>
                  </a:outerShdw>
                </a:effectLst>
              </a:rPr>
              <a:t> do not consider memory hierarchy</a:t>
            </a:r>
          </a:p>
        </p:txBody>
      </p:sp>
      <p:sp>
        <p:nvSpPr>
          <p:cNvPr id="104452" name="Text Box 4"/>
          <p:cNvSpPr txBox="1">
            <a:spLocks noChangeArrowheads="1"/>
          </p:cNvSpPr>
          <p:nvPr/>
        </p:nvSpPr>
        <p:spPr bwMode="auto">
          <a:xfrm>
            <a:off x="457200" y="5188803"/>
            <a:ext cx="8499058" cy="830997"/>
          </a:xfrm>
          <a:prstGeom prst="rect">
            <a:avLst/>
          </a:prstGeom>
          <a:noFill/>
          <a:ln w="12700">
            <a:noFill/>
            <a:miter lim="800000"/>
            <a:headEnd type="none" w="sm" len="sm"/>
            <a:tailEnd type="none" w="sm" len="sm"/>
          </a:ln>
          <a:effectLst/>
        </p:spPr>
        <p:txBody>
          <a:bodyPr wrap="none">
            <a:spAutoFit/>
          </a:bodyPr>
          <a:lstStyle/>
          <a:p>
            <a:pPr>
              <a:buClr>
                <a:schemeClr val="bg1"/>
              </a:buClr>
              <a:buFont typeface="Wingdings" pitchFamily="2" charset="2"/>
              <a:buChar char="q"/>
            </a:pPr>
            <a:r>
              <a:rPr lang="en-US" dirty="0">
                <a:effectLst>
                  <a:outerShdw blurRad="38100" dist="38100" dir="2700000" algn="tl">
                    <a:srgbClr val="C0C0C0"/>
                  </a:outerShdw>
                </a:effectLst>
              </a:rPr>
              <a:t> mathematic tools include </a:t>
            </a:r>
            <a:r>
              <a:rPr lang="en-US" dirty="0" err="1">
                <a:effectLst>
                  <a:outerShdw blurRad="38100" dist="38100" dir="2700000" algn="tl">
                    <a:srgbClr val="C0C0C0"/>
                  </a:outerShdw>
                </a:effectLst>
              </a:rPr>
              <a:t>combinatorics</a:t>
            </a:r>
            <a:r>
              <a:rPr lang="en-US" dirty="0">
                <a:effectLst>
                  <a:outerShdw blurRad="38100" dist="38100" dir="2700000" algn="tl">
                    <a:srgbClr val="C0C0C0"/>
                  </a:outerShdw>
                </a:effectLst>
              </a:rPr>
              <a:t>, probability theory,</a:t>
            </a:r>
          </a:p>
          <a:p>
            <a:pPr>
              <a:buClr>
                <a:schemeClr val="bg1"/>
              </a:buClr>
              <a:buFont typeface="Wingdings" pitchFamily="2" charset="2"/>
              <a:buNone/>
            </a:pPr>
            <a:r>
              <a:rPr lang="en-US" dirty="0">
                <a:effectLst>
                  <a:outerShdw blurRad="38100" dist="38100" dir="2700000" algn="tl">
                    <a:srgbClr val="C0C0C0"/>
                  </a:outerShdw>
                </a:effectLst>
              </a:rPr>
              <a:t>    identify most significant terms in a </a:t>
            </a:r>
            <a:r>
              <a:rPr lang="en-US" dirty="0" smtClean="0">
                <a:effectLst>
                  <a:outerShdw blurRad="38100" dist="38100" dir="2700000" algn="tl">
                    <a:srgbClr val="C0C0C0"/>
                  </a:outerShdw>
                </a:effectLst>
              </a:rPr>
              <a:t>formula </a:t>
            </a:r>
            <a:endParaRPr 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4F4779D9-B078-4677-A514-017F16CF3B91}" type="datetime1">
              <a:rPr lang="en-US"/>
              <a:pPr/>
              <a:t>9/5/2013</a:t>
            </a:fld>
            <a:endParaRPr lang="en-US"/>
          </a:p>
        </p:txBody>
      </p:sp>
      <p:sp>
        <p:nvSpPr>
          <p:cNvPr id="2150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1508" name="Slide Number Placeholder 5"/>
          <p:cNvSpPr>
            <a:spLocks noGrp="1"/>
          </p:cNvSpPr>
          <p:nvPr>
            <p:ph type="sldNum" sz="quarter" idx="12"/>
          </p:nvPr>
        </p:nvSpPr>
        <p:spPr>
          <a:noFill/>
        </p:spPr>
        <p:txBody>
          <a:bodyPr/>
          <a:lstStyle/>
          <a:p>
            <a:fld id="{611D9F27-3837-476B-B88A-0C564E3AF398}" type="slidenum">
              <a:rPr lang="en-US"/>
              <a:pPr/>
              <a:t>30</a:t>
            </a:fld>
            <a:endParaRPr lang="en-US"/>
          </a:p>
        </p:txBody>
      </p:sp>
      <p:sp>
        <p:nvSpPr>
          <p:cNvPr id="21509" name="Rectangle 2"/>
          <p:cNvSpPr>
            <a:spLocks noGrp="1" noChangeArrowheads="1"/>
          </p:cNvSpPr>
          <p:nvPr>
            <p:ph type="title"/>
          </p:nvPr>
        </p:nvSpPr>
        <p:spPr/>
        <p:txBody>
          <a:bodyPr/>
          <a:lstStyle/>
          <a:p>
            <a:pPr eaLnBrk="1" hangingPunct="1"/>
            <a:r>
              <a:rPr lang="en-US" smtClean="0"/>
              <a:t>Algorithms - Ch2 - Sorting</a:t>
            </a:r>
          </a:p>
        </p:txBody>
      </p:sp>
      <p:sp>
        <p:nvSpPr>
          <p:cNvPr id="21510" name="Rectangle 3"/>
          <p:cNvSpPr>
            <a:spLocks noGrp="1" noChangeArrowheads="1"/>
          </p:cNvSpPr>
          <p:nvPr>
            <p:ph type="body" idx="1"/>
          </p:nvPr>
        </p:nvSpPr>
        <p:spPr/>
        <p:txBody>
          <a:bodyPr/>
          <a:lstStyle/>
          <a:p>
            <a:pPr eaLnBrk="1" hangingPunct="1"/>
            <a:r>
              <a:rPr lang="en-US" dirty="0" smtClean="0"/>
              <a:t>Analysis…Add things up, to get T(n), the total time.</a:t>
            </a:r>
          </a:p>
          <a:p>
            <a:pPr eaLnBrk="1" hangingPunct="1"/>
            <a:endParaRPr lang="en-US" dirty="0" smtClean="0"/>
          </a:p>
          <a:p>
            <a:pPr eaLnBrk="1" hangingPunct="1"/>
            <a:r>
              <a:rPr lang="en-US" dirty="0" smtClean="0"/>
              <a:t>Look at the best case (array already sorted in the order you wanted it): the while loop test gets done only ONCE for each iteration of the for </a:t>
            </a:r>
            <a:r>
              <a:rPr lang="en-US" dirty="0" smtClean="0"/>
              <a:t>loop (</a:t>
            </a:r>
            <a:r>
              <a:rPr lang="en-US" dirty="0" err="1" smtClean="0"/>
              <a:t>t</a:t>
            </a:r>
            <a:r>
              <a:rPr lang="en-US" baseline="-25000" dirty="0" err="1" smtClean="0"/>
              <a:t>j</a:t>
            </a:r>
            <a:r>
              <a:rPr lang="en-US" dirty="0" smtClean="0"/>
              <a:t> = 1).  </a:t>
            </a:r>
            <a:r>
              <a:rPr lang="en-US" dirty="0" smtClean="0"/>
              <a:t>Thus each iteration of the for loop takes a constant amount of time (add up all the constants with their repetition).  Total time is a linear function of n.</a:t>
            </a:r>
          </a:p>
          <a:p>
            <a:pPr eaLnBrk="1" hangingPunct="1"/>
            <a:endParaRPr lang="en-US" dirty="0" smtClean="0"/>
          </a:p>
          <a:p>
            <a:pPr eaLnBrk="1" hangingPunct="1"/>
            <a:r>
              <a:rPr lang="en-US" dirty="0" smtClean="0"/>
              <a:t>Look at the worst case (array sorted in inverse order): the while loop tests are carried out the maximum possible number of </a:t>
            </a:r>
            <a:r>
              <a:rPr lang="en-US" dirty="0"/>
              <a:t>times (</a:t>
            </a:r>
            <a:r>
              <a:rPr lang="en-US" dirty="0" err="1"/>
              <a:t>t</a:t>
            </a:r>
            <a:r>
              <a:rPr lang="en-US" baseline="-25000" dirty="0" err="1"/>
              <a:t>j</a:t>
            </a:r>
            <a:r>
              <a:rPr lang="en-US" dirty="0"/>
              <a:t> = </a:t>
            </a:r>
            <a:r>
              <a:rPr lang="en-US" dirty="0" smtClean="0"/>
              <a:t>j). </a:t>
            </a:r>
            <a:r>
              <a:rPr lang="en-US" dirty="0"/>
              <a:t>, with </a:t>
            </a:r>
            <a:r>
              <a:rPr lang="en-US" dirty="0" smtClean="0"/>
              <a:t>its body executed just once less. Total time is a quadratic function of 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4F4779D9-B078-4677-A514-017F16CF3B91}" type="datetime1">
              <a:rPr lang="en-US"/>
              <a:pPr/>
              <a:t>9/5/2013</a:t>
            </a:fld>
            <a:endParaRPr lang="en-US"/>
          </a:p>
        </p:txBody>
      </p:sp>
      <p:sp>
        <p:nvSpPr>
          <p:cNvPr id="2150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1508" name="Slide Number Placeholder 5"/>
          <p:cNvSpPr>
            <a:spLocks noGrp="1"/>
          </p:cNvSpPr>
          <p:nvPr>
            <p:ph type="sldNum" sz="quarter" idx="12"/>
          </p:nvPr>
        </p:nvSpPr>
        <p:spPr>
          <a:noFill/>
        </p:spPr>
        <p:txBody>
          <a:bodyPr/>
          <a:lstStyle/>
          <a:p>
            <a:fld id="{611D9F27-3837-476B-B88A-0C564E3AF398}" type="slidenum">
              <a:rPr lang="en-US"/>
              <a:pPr/>
              <a:t>31</a:t>
            </a:fld>
            <a:endParaRPr lang="en-US"/>
          </a:p>
        </p:txBody>
      </p:sp>
      <p:sp>
        <p:nvSpPr>
          <p:cNvPr id="21509" name="Rectangle 2"/>
          <p:cNvSpPr>
            <a:spLocks noGrp="1" noChangeArrowheads="1"/>
          </p:cNvSpPr>
          <p:nvPr>
            <p:ph type="title"/>
          </p:nvPr>
        </p:nvSpPr>
        <p:spPr/>
        <p:txBody>
          <a:bodyPr/>
          <a:lstStyle/>
          <a:p>
            <a:pPr eaLnBrk="1" hangingPunct="1"/>
            <a:r>
              <a:rPr lang="en-US" smtClean="0"/>
              <a:t>Algorithms - Ch2 - Sorting</a:t>
            </a:r>
          </a:p>
        </p:txBody>
      </p:sp>
      <p:sp>
        <p:nvSpPr>
          <p:cNvPr id="21510" name="Rectangle 3"/>
          <p:cNvSpPr>
            <a:spLocks noGrp="1" noChangeArrowheads="1"/>
          </p:cNvSpPr>
          <p:nvPr>
            <p:ph type="body" idx="1"/>
          </p:nvPr>
        </p:nvSpPr>
        <p:spPr/>
        <p:txBody>
          <a:bodyPr/>
          <a:lstStyle/>
          <a:p>
            <a:pPr eaLnBrk="1" hangingPunct="1">
              <a:buNone/>
            </a:pPr>
            <a:r>
              <a:rPr lang="en-US" dirty="0" smtClean="0"/>
              <a:t>Why worst-case analysis</a:t>
            </a:r>
          </a:p>
          <a:p>
            <a:pPr eaLnBrk="1" hangingPunct="1">
              <a:buNone/>
            </a:pPr>
            <a:endParaRPr lang="en-US" dirty="0" smtClean="0"/>
          </a:p>
          <a:p>
            <a:pPr eaLnBrk="1" hangingPunct="1"/>
            <a:r>
              <a:rPr lang="en-US" dirty="0" smtClean="0"/>
              <a:t> worst case running time gives a guaranteed upper bound on running time for any input</a:t>
            </a:r>
          </a:p>
          <a:p>
            <a:pPr eaLnBrk="1" hangingPunct="1"/>
            <a:r>
              <a:rPr lang="en-US" dirty="0" smtClean="0"/>
              <a:t> for some algorithms, worst case occurs often, e.g., search for an item that does not exist</a:t>
            </a:r>
          </a:p>
          <a:p>
            <a:pPr eaLnBrk="1" hangingPunct="1"/>
            <a:r>
              <a:rPr lang="en-US" dirty="0" smtClean="0"/>
              <a:t>average case often about as bad as the worst case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EB01A6A9-DA30-4663-B527-709AA4393653}" type="datetime1">
              <a:rPr lang="en-US"/>
              <a:pPr/>
              <a:t>9/5/2013</a:t>
            </a:fld>
            <a:endParaRPr lang="en-US"/>
          </a:p>
        </p:txBody>
      </p:sp>
      <p:sp>
        <p:nvSpPr>
          <p:cNvPr id="2253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2532" name="Slide Number Placeholder 5"/>
          <p:cNvSpPr>
            <a:spLocks noGrp="1"/>
          </p:cNvSpPr>
          <p:nvPr>
            <p:ph type="sldNum" sz="quarter" idx="12"/>
          </p:nvPr>
        </p:nvSpPr>
        <p:spPr>
          <a:noFill/>
        </p:spPr>
        <p:txBody>
          <a:bodyPr/>
          <a:lstStyle/>
          <a:p>
            <a:fld id="{FAA1A41D-0D8D-417D-B49E-753F5D71D82A}" type="slidenum">
              <a:rPr lang="en-US"/>
              <a:pPr/>
              <a:t>32</a:t>
            </a:fld>
            <a:endParaRPr lang="en-US"/>
          </a:p>
        </p:txBody>
      </p:sp>
      <p:sp>
        <p:nvSpPr>
          <p:cNvPr id="22533" name="Rectangle 2"/>
          <p:cNvSpPr>
            <a:spLocks noGrp="1" noChangeArrowheads="1"/>
          </p:cNvSpPr>
          <p:nvPr>
            <p:ph type="title"/>
          </p:nvPr>
        </p:nvSpPr>
        <p:spPr/>
        <p:txBody>
          <a:bodyPr/>
          <a:lstStyle/>
          <a:p>
            <a:pPr eaLnBrk="1" hangingPunct="1"/>
            <a:r>
              <a:rPr lang="en-US" dirty="0" smtClean="0"/>
              <a:t>Algorithms - Ch2 - Sorting</a:t>
            </a:r>
          </a:p>
        </p:txBody>
      </p:sp>
      <p:sp>
        <p:nvSpPr>
          <p:cNvPr id="22534" name="Rectangle 3"/>
          <p:cNvSpPr>
            <a:spLocks noGrp="1" noChangeArrowheads="1"/>
          </p:cNvSpPr>
          <p:nvPr>
            <p:ph type="body" idx="1"/>
          </p:nvPr>
        </p:nvSpPr>
        <p:spPr/>
        <p:txBody>
          <a:bodyPr/>
          <a:lstStyle/>
          <a:p>
            <a:pPr marL="0" indent="0" eaLnBrk="1" hangingPunct="1"/>
            <a:r>
              <a:rPr lang="en-US" dirty="0" smtClean="0"/>
              <a:t>  Look at the average case - if you can figure out what it is… The average case is, probably, the most important metric - especially if you can prove that the probability your data will ever be presented to you in "worst case format" is small… After all, why should you care much if the worst case is only remotely likely, and the behavior of your algorithm on all "real" cases is very good???	Unfortunately, like all good questions, this is very hard to answer…</a:t>
            </a:r>
          </a:p>
          <a:p>
            <a:pPr marL="0" indent="0" eaLnBrk="1" hangingPunct="1"/>
            <a:endParaRPr lang="en-US" dirty="0" smtClean="0"/>
          </a:p>
          <a:p>
            <a:pPr marL="0" indent="0" eaLnBrk="1" hangingPunct="1">
              <a:buFontTx/>
              <a:buNone/>
            </a:pPr>
            <a:r>
              <a:rPr lang="en-US" dirty="0" smtClean="0"/>
              <a:t>In this case, we can do it, and we conclude that the (now) expected time T(n) is still given by a quadratic function of 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C2DD51C4-AB5D-4B42-A983-F39868F0584D}" type="datetime1">
              <a:rPr lang="en-US"/>
              <a:pPr/>
              <a:t>9/5/2013</a:t>
            </a:fld>
            <a:endParaRPr lang="en-US"/>
          </a:p>
        </p:txBody>
      </p:sp>
      <p:sp>
        <p:nvSpPr>
          <p:cNvPr id="2355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3556" name="Slide Number Placeholder 5"/>
          <p:cNvSpPr>
            <a:spLocks noGrp="1"/>
          </p:cNvSpPr>
          <p:nvPr>
            <p:ph type="sldNum" sz="quarter" idx="12"/>
          </p:nvPr>
        </p:nvSpPr>
        <p:spPr>
          <a:noFill/>
        </p:spPr>
        <p:txBody>
          <a:bodyPr/>
          <a:lstStyle/>
          <a:p>
            <a:fld id="{963F2E45-E4EA-4651-BBF1-E82471CA1569}" type="slidenum">
              <a:rPr lang="en-US"/>
              <a:pPr/>
              <a:t>33</a:t>
            </a:fld>
            <a:endParaRPr lang="en-US"/>
          </a:p>
        </p:txBody>
      </p:sp>
      <p:sp>
        <p:nvSpPr>
          <p:cNvPr id="23557" name="Rectangle 2"/>
          <p:cNvSpPr>
            <a:spLocks noGrp="1" noChangeArrowheads="1"/>
          </p:cNvSpPr>
          <p:nvPr>
            <p:ph type="title"/>
          </p:nvPr>
        </p:nvSpPr>
        <p:spPr/>
        <p:txBody>
          <a:bodyPr/>
          <a:lstStyle/>
          <a:p>
            <a:pPr eaLnBrk="1" hangingPunct="1"/>
            <a:r>
              <a:rPr lang="en-US" dirty="0" smtClean="0"/>
              <a:t>Algorithms - Ch2 - Sorting</a:t>
            </a:r>
          </a:p>
        </p:txBody>
      </p:sp>
      <p:sp>
        <p:nvSpPr>
          <p:cNvPr id="23558" name="Rectangle 3"/>
          <p:cNvSpPr>
            <a:spLocks noGrp="1" noChangeArrowheads="1"/>
          </p:cNvSpPr>
          <p:nvPr>
            <p:ph type="body" idx="1"/>
          </p:nvPr>
        </p:nvSpPr>
        <p:spPr/>
        <p:txBody>
          <a:bodyPr/>
          <a:lstStyle/>
          <a:p>
            <a:pPr algn="ctr" eaLnBrk="1" hangingPunct="1">
              <a:buFontTx/>
              <a:buNone/>
            </a:pPr>
            <a:r>
              <a:rPr lang="en-US" dirty="0" smtClean="0"/>
              <a:t>Orders of growth</a:t>
            </a:r>
          </a:p>
          <a:p>
            <a:pPr eaLnBrk="1" hangingPunct="1">
              <a:buFontTx/>
              <a:buNone/>
            </a:pPr>
            <a:endParaRPr lang="en-US" dirty="0" smtClean="0"/>
          </a:p>
          <a:p>
            <a:pPr eaLnBrk="1" hangingPunct="1"/>
            <a:r>
              <a:rPr lang="en-US" dirty="0" smtClean="0"/>
              <a:t>Abstraction of ease analysis and focus on important features</a:t>
            </a:r>
          </a:p>
          <a:p>
            <a:pPr eaLnBrk="1" hangingPunct="1"/>
            <a:endParaRPr lang="en-US" dirty="0" smtClean="0"/>
          </a:p>
          <a:p>
            <a:pPr eaLnBrk="1" hangingPunct="1"/>
            <a:r>
              <a:rPr lang="en-US" dirty="0" smtClean="0"/>
              <a:t>Look only at leading term of the formula for running time</a:t>
            </a:r>
          </a:p>
          <a:p>
            <a:pPr lvl="1" eaLnBrk="1" hangingPunct="1"/>
            <a:r>
              <a:rPr lang="en-US" dirty="0" smtClean="0"/>
              <a:t>	drop lower-order terms</a:t>
            </a:r>
          </a:p>
          <a:p>
            <a:pPr lvl="1" eaLnBrk="1" hangingPunct="1"/>
            <a:r>
              <a:rPr lang="en-US" dirty="0" smtClean="0"/>
              <a:t>	ignore constant coefficient in leading term</a:t>
            </a:r>
          </a:p>
          <a:p>
            <a:pPr lvl="1" eaLnBrk="1" hangingPunct="1"/>
            <a:endParaRPr lang="en-US" dirty="0" smtClean="0"/>
          </a:p>
          <a:p>
            <a:pPr lvl="1" eaLnBrk="1" hangingPunct="1">
              <a:buNone/>
            </a:pPr>
            <a:endParaRPr lang="en-US" dirty="0" smtClean="0"/>
          </a:p>
          <a:p>
            <a:pPr lvl="1" eaLnBrk="1" hangingPunct="1">
              <a:buNone/>
            </a:pPr>
            <a:r>
              <a:rPr lang="en-US" dirty="0" smtClean="0"/>
              <a:t>Example: T(n) = a   +</a:t>
            </a:r>
            <a:r>
              <a:rPr lang="en-US" dirty="0" err="1" smtClean="0"/>
              <a:t>bn+c</a:t>
            </a:r>
            <a:r>
              <a:rPr lang="en-US" dirty="0" smtClean="0"/>
              <a:t> = </a:t>
            </a:r>
            <a:r>
              <a:rPr lang="en-US" dirty="0" smtClean="0">
                <a:latin typeface="Symbol" pitchFamily="18" charset="2"/>
                <a:sym typeface="Symbol" pitchFamily="18" charset="2"/>
              </a:rPr>
              <a:t>(    )</a:t>
            </a:r>
            <a:endParaRPr lang="en-US" dirty="0" smtClean="0"/>
          </a:p>
          <a:p>
            <a:pPr eaLnBrk="1" hangingPunct="1"/>
            <a:endParaRPr lang="en-US" dirty="0" smtClean="0"/>
          </a:p>
          <a:p>
            <a:pPr eaLnBrk="1" hangingPunct="1"/>
            <a:endParaRPr lang="en-US" dirty="0" smtClean="0"/>
          </a:p>
          <a:p>
            <a:pPr eaLnBrk="1" hangingPunct="1"/>
            <a:r>
              <a:rPr lang="en-US" dirty="0" smtClean="0"/>
              <a:t>Will look in more details at orders of growth and their notation: O, o, </a:t>
            </a:r>
            <a:r>
              <a:rPr lang="en-US" dirty="0" smtClean="0">
                <a:latin typeface="Symbol" pitchFamily="18" charset="2"/>
                <a:sym typeface="Symbol" pitchFamily="18" charset="2"/>
              </a:rPr>
              <a:t></a:t>
            </a:r>
            <a:r>
              <a:rPr lang="en-US" dirty="0" smtClean="0"/>
              <a:t>, </a:t>
            </a:r>
            <a:r>
              <a:rPr lang="en-US" dirty="0" smtClean="0">
                <a:latin typeface="Symbol" pitchFamily="18" charset="2"/>
                <a:sym typeface="Symbol" pitchFamily="18" charset="2"/>
              </a:rPr>
              <a:t></a:t>
            </a:r>
            <a:r>
              <a:rPr lang="en-US" dirty="0" smtClean="0"/>
              <a:t>, and </a:t>
            </a:r>
            <a:r>
              <a:rPr lang="en-US" dirty="0" smtClean="0">
                <a:latin typeface="Symbol" pitchFamily="18" charset="2"/>
                <a:sym typeface="Symbol" pitchFamily="18" charset="2"/>
              </a:rPr>
              <a:t></a:t>
            </a:r>
            <a:r>
              <a:rPr lang="en-US" dirty="0" smtClean="0"/>
              <a:t>.</a:t>
            </a:r>
          </a:p>
          <a:p>
            <a:pPr eaLnBrk="1" hangingPunct="1"/>
            <a:endParaRPr lang="en-US" dirty="0" smtClean="0"/>
          </a:p>
          <a:p>
            <a:pPr eaLnBrk="1" hangingPunct="1"/>
            <a:endParaRPr lang="en-US" dirty="0" smtClean="0"/>
          </a:p>
        </p:txBody>
      </p:sp>
      <p:graphicFrame>
        <p:nvGraphicFramePr>
          <p:cNvPr id="1027" name="Object 3"/>
          <p:cNvGraphicFramePr>
            <a:graphicFrameLocks noChangeAspect="1"/>
          </p:cNvGraphicFramePr>
          <p:nvPr/>
        </p:nvGraphicFramePr>
        <p:xfrm>
          <a:off x="3048000" y="4419600"/>
          <a:ext cx="177800" cy="279400"/>
        </p:xfrm>
        <a:graphic>
          <a:graphicData uri="http://schemas.openxmlformats.org/presentationml/2006/ole">
            <mc:AlternateContent xmlns:mc="http://schemas.openxmlformats.org/markup-compatibility/2006">
              <mc:Choice xmlns:v="urn:schemas-microsoft-com:vml" Requires="v">
                <p:oleObj spid="_x0000_s1032" name="Equation" r:id="rId3" imgW="177480" imgH="203040" progId="Equation.3">
                  <p:embed/>
                </p:oleObj>
              </mc:Choice>
              <mc:Fallback>
                <p:oleObj name="Equation" r:id="rId3" imgW="17748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77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602991618"/>
              </p:ext>
            </p:extLst>
          </p:nvPr>
        </p:nvGraphicFramePr>
        <p:xfrm>
          <a:off x="4394200" y="4419600"/>
          <a:ext cx="177800" cy="279400"/>
        </p:xfrm>
        <a:graphic>
          <a:graphicData uri="http://schemas.openxmlformats.org/presentationml/2006/ole">
            <mc:AlternateContent xmlns:mc="http://schemas.openxmlformats.org/markup-compatibility/2006">
              <mc:Choice xmlns:v="urn:schemas-microsoft-com:vml" Requires="v">
                <p:oleObj spid="_x0000_s1033" name="Equation" r:id="rId5" imgW="177480" imgH="203040" progId="Equation.3">
                  <p:embed/>
                </p:oleObj>
              </mc:Choice>
              <mc:Fallback>
                <p:oleObj name="Equation" r:id="rId5" imgW="1774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4419600"/>
                        <a:ext cx="177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C1319F2B-2CE9-491E-A899-6421B307FE4F}" type="datetime1">
              <a:rPr lang="en-US"/>
              <a:pPr/>
              <a:t>9/5/2013</a:t>
            </a:fld>
            <a:endParaRPr lang="en-US"/>
          </a:p>
        </p:txBody>
      </p:sp>
      <p:sp>
        <p:nvSpPr>
          <p:cNvPr id="2457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4580" name="Slide Number Placeholder 5"/>
          <p:cNvSpPr>
            <a:spLocks noGrp="1"/>
          </p:cNvSpPr>
          <p:nvPr>
            <p:ph type="sldNum" sz="quarter" idx="12"/>
          </p:nvPr>
        </p:nvSpPr>
        <p:spPr>
          <a:noFill/>
        </p:spPr>
        <p:txBody>
          <a:bodyPr/>
          <a:lstStyle/>
          <a:p>
            <a:fld id="{424D327F-6F47-40C5-B2C0-AAB855DD96F1}" type="slidenum">
              <a:rPr lang="en-US"/>
              <a:pPr/>
              <a:t>34</a:t>
            </a:fld>
            <a:endParaRPr lang="en-US"/>
          </a:p>
        </p:txBody>
      </p:sp>
      <p:sp>
        <p:nvSpPr>
          <p:cNvPr id="24581" name="Rectangle 1026"/>
          <p:cNvSpPr>
            <a:spLocks noGrp="1" noChangeArrowheads="1"/>
          </p:cNvSpPr>
          <p:nvPr>
            <p:ph type="title"/>
          </p:nvPr>
        </p:nvSpPr>
        <p:spPr/>
        <p:txBody>
          <a:bodyPr/>
          <a:lstStyle/>
          <a:p>
            <a:pPr eaLnBrk="1" hangingPunct="1"/>
            <a:r>
              <a:rPr lang="en-US" dirty="0" smtClean="0"/>
              <a:t>Algorithms - Ch2 - Sorting</a:t>
            </a:r>
          </a:p>
        </p:txBody>
      </p:sp>
      <p:sp>
        <p:nvSpPr>
          <p:cNvPr id="24582" name="Rectangle 1027"/>
          <p:cNvSpPr>
            <a:spLocks noGrp="1" noChangeArrowheads="1"/>
          </p:cNvSpPr>
          <p:nvPr>
            <p:ph type="body" idx="1"/>
          </p:nvPr>
        </p:nvSpPr>
        <p:spPr/>
        <p:txBody>
          <a:bodyPr/>
          <a:lstStyle/>
          <a:p>
            <a:pPr marL="0" indent="0" algn="ctr" eaLnBrk="1" hangingPunct="1">
              <a:buFontTx/>
              <a:buNone/>
            </a:pPr>
            <a:r>
              <a:rPr lang="en-US" b="1" dirty="0" smtClean="0">
                <a:solidFill>
                  <a:srgbClr val="FF0000"/>
                </a:solidFill>
              </a:rPr>
              <a:t>Divide and Conquer</a:t>
            </a:r>
          </a:p>
          <a:p>
            <a:pPr marL="0" indent="0" eaLnBrk="1" hangingPunct="1">
              <a:buFontTx/>
              <a:buNone/>
            </a:pPr>
            <a:r>
              <a:rPr lang="en-US" dirty="0" smtClean="0"/>
              <a:t>The previous algorithm uses a method that could be called "</a:t>
            </a:r>
            <a:r>
              <a:rPr lang="en-US" dirty="0" smtClean="0">
                <a:solidFill>
                  <a:srgbClr val="FF0000"/>
                </a:solidFill>
              </a:rPr>
              <a:t>incremental</a:t>
            </a:r>
            <a:r>
              <a:rPr lang="en-US" dirty="0" smtClean="0"/>
              <a:t>" since it solves a problem "one step at a time": given a problem with an input of size n, we solve it for size 1, use that solution to provide a solutions for size 2, and so on…</a:t>
            </a:r>
          </a:p>
          <a:p>
            <a:pPr marL="0" indent="0" eaLnBrk="1" hangingPunct="1">
              <a:buFontTx/>
              <a:buNone/>
            </a:pPr>
            <a:endParaRPr lang="en-US" dirty="0" smtClean="0"/>
          </a:p>
          <a:p>
            <a:pPr marL="0" indent="0" eaLnBrk="1" hangingPunct="1">
              <a:buFontTx/>
              <a:buNone/>
            </a:pPr>
            <a:r>
              <a:rPr lang="en-US" dirty="0" smtClean="0"/>
              <a:t>A second method involves splitting the input of size n into two sets, solving the problem, independently, for the two sets, and then gluing the two solved problems together in such a way that we solve the original problem. This method is called "</a:t>
            </a:r>
            <a:r>
              <a:rPr lang="en-US" dirty="0" smtClean="0">
                <a:solidFill>
                  <a:srgbClr val="FF0000"/>
                </a:solidFill>
              </a:rPr>
              <a:t>divide and conquer</a:t>
            </a:r>
            <a:r>
              <a:rPr lang="en-US" dirty="0" smtClean="0"/>
              <a:t>" - for obvious reasons…</a:t>
            </a:r>
          </a:p>
          <a:p>
            <a:pPr marL="0" indent="0" eaLnBrk="1" hangingPunct="1">
              <a:buFontTx/>
              <a:buNone/>
            </a:pPr>
            <a:endParaRPr lang="en-US" dirty="0" smtClean="0"/>
          </a:p>
          <a:p>
            <a:pPr marL="0" indent="0" eaLnBrk="1" hangingPunct="1">
              <a:buFontTx/>
              <a:buNone/>
            </a:pPr>
            <a:r>
              <a:rPr lang="en-US" b="1" dirty="0" smtClean="0"/>
              <a:t>Note</a:t>
            </a:r>
            <a:r>
              <a:rPr lang="en-US" dirty="0" smtClean="0"/>
              <a:t>: when is divide and conquer the same as the incremental method?</a:t>
            </a:r>
            <a:endParaRPr lang="en-US" b="1" dirty="0" smtClean="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94198FF3-8FD6-45F1-92D8-A9CCFFEE3762}" type="datetime1">
              <a:rPr lang="en-US"/>
              <a:pPr/>
              <a:t>9/5/2013</a:t>
            </a:fld>
            <a:endParaRPr lang="en-US"/>
          </a:p>
        </p:txBody>
      </p:sp>
      <p:sp>
        <p:nvSpPr>
          <p:cNvPr id="2560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5604" name="Slide Number Placeholder 5"/>
          <p:cNvSpPr>
            <a:spLocks noGrp="1"/>
          </p:cNvSpPr>
          <p:nvPr>
            <p:ph type="sldNum" sz="quarter" idx="12"/>
          </p:nvPr>
        </p:nvSpPr>
        <p:spPr>
          <a:noFill/>
        </p:spPr>
        <p:txBody>
          <a:bodyPr/>
          <a:lstStyle/>
          <a:p>
            <a:fld id="{803A1EA9-13C2-4403-A803-A965451E3F1D}" type="slidenum">
              <a:rPr lang="en-US"/>
              <a:pPr/>
              <a:t>35</a:t>
            </a:fld>
            <a:endParaRPr lang="en-US"/>
          </a:p>
        </p:txBody>
      </p:sp>
      <p:sp>
        <p:nvSpPr>
          <p:cNvPr id="25605" name="Rectangle 1026"/>
          <p:cNvSpPr>
            <a:spLocks noGrp="1" noChangeArrowheads="1"/>
          </p:cNvSpPr>
          <p:nvPr>
            <p:ph type="title"/>
          </p:nvPr>
        </p:nvSpPr>
        <p:spPr/>
        <p:txBody>
          <a:bodyPr/>
          <a:lstStyle/>
          <a:p>
            <a:pPr eaLnBrk="1" hangingPunct="1"/>
            <a:r>
              <a:rPr lang="en-US" smtClean="0"/>
              <a:t>Algorithms - Ch2 - Sorting</a:t>
            </a:r>
          </a:p>
        </p:txBody>
      </p:sp>
      <p:sp>
        <p:nvSpPr>
          <p:cNvPr id="25606" name="Rectangle 1027"/>
          <p:cNvSpPr>
            <a:spLocks noGrp="1" noChangeArrowheads="1"/>
          </p:cNvSpPr>
          <p:nvPr>
            <p:ph type="body" idx="1"/>
          </p:nvPr>
        </p:nvSpPr>
        <p:spPr/>
        <p:txBody>
          <a:bodyPr/>
          <a:lstStyle/>
          <a:p>
            <a:pPr marL="381000" indent="-381000" algn="ctr" eaLnBrk="1" hangingPunct="1">
              <a:buFontTx/>
              <a:buNone/>
            </a:pPr>
            <a:r>
              <a:rPr lang="en-US" b="1" smtClean="0">
                <a:solidFill>
                  <a:srgbClr val="FF0000"/>
                </a:solidFill>
              </a:rPr>
              <a:t>Divide and Conquer</a:t>
            </a:r>
          </a:p>
          <a:p>
            <a:pPr marL="381000" indent="-381000" eaLnBrk="1" hangingPunct="1">
              <a:buFontTx/>
              <a:buAutoNum type="arabicPeriod"/>
            </a:pPr>
            <a:endParaRPr lang="en-US" smtClean="0"/>
          </a:p>
          <a:p>
            <a:pPr marL="381000" indent="-381000" eaLnBrk="1" hangingPunct="1">
              <a:buFontTx/>
              <a:buAutoNum type="arabicPeriod"/>
            </a:pPr>
            <a:r>
              <a:rPr lang="en-US" smtClean="0"/>
              <a:t> Divide the problem into two or more subproblems</a:t>
            </a:r>
          </a:p>
          <a:p>
            <a:pPr marL="381000" indent="-381000" eaLnBrk="1" hangingPunct="1">
              <a:buFontTx/>
              <a:buAutoNum type="arabicPeriod"/>
            </a:pPr>
            <a:r>
              <a:rPr lang="en-US" smtClean="0"/>
              <a:t> Conquer each subproblem using recursion (= apply the same method until the size of the subproblem is 1 or small enough to be worth solving by a direct method)</a:t>
            </a:r>
          </a:p>
          <a:p>
            <a:pPr marL="381000" indent="-381000" eaLnBrk="1" hangingPunct="1">
              <a:buFontTx/>
              <a:buAutoNum type="arabicPeriod"/>
            </a:pPr>
            <a:r>
              <a:rPr lang="en-US" smtClean="0"/>
              <a:t>Combine all solutions to the subproblems into a solution for the original problem.</a:t>
            </a:r>
            <a:endParaRPr lang="en-US" b="1" smtClean="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52DE75FB-210C-43A8-A6D4-2E96833256EF}" type="datetime1">
              <a:rPr lang="en-US"/>
              <a:pPr/>
              <a:t>9/5/2013</a:t>
            </a:fld>
            <a:endParaRPr lang="en-US"/>
          </a:p>
        </p:txBody>
      </p:sp>
      <p:sp>
        <p:nvSpPr>
          <p:cNvPr id="2662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6628" name="Slide Number Placeholder 5"/>
          <p:cNvSpPr>
            <a:spLocks noGrp="1"/>
          </p:cNvSpPr>
          <p:nvPr>
            <p:ph type="sldNum" sz="quarter" idx="12"/>
          </p:nvPr>
        </p:nvSpPr>
        <p:spPr>
          <a:noFill/>
        </p:spPr>
        <p:txBody>
          <a:bodyPr/>
          <a:lstStyle/>
          <a:p>
            <a:fld id="{092F3F58-F12A-4C3E-9444-0C9577A3697E}" type="slidenum">
              <a:rPr lang="en-US"/>
              <a:pPr/>
              <a:t>36</a:t>
            </a:fld>
            <a:endParaRPr lang="en-US"/>
          </a:p>
        </p:txBody>
      </p:sp>
      <p:sp>
        <p:nvSpPr>
          <p:cNvPr id="26629" name="Rectangle 2"/>
          <p:cNvSpPr>
            <a:spLocks noGrp="1" noChangeArrowheads="1"/>
          </p:cNvSpPr>
          <p:nvPr>
            <p:ph type="title"/>
          </p:nvPr>
        </p:nvSpPr>
        <p:spPr/>
        <p:txBody>
          <a:bodyPr/>
          <a:lstStyle/>
          <a:p>
            <a:pPr eaLnBrk="1" hangingPunct="1"/>
            <a:r>
              <a:rPr lang="en-US" smtClean="0"/>
              <a:t>Algorithms - Ch2 - Sorting</a:t>
            </a:r>
          </a:p>
        </p:txBody>
      </p:sp>
      <p:sp>
        <p:nvSpPr>
          <p:cNvPr id="26630" name="Rectangle 3"/>
          <p:cNvSpPr>
            <a:spLocks noGrp="1" noChangeArrowheads="1"/>
          </p:cNvSpPr>
          <p:nvPr>
            <p:ph type="body" idx="1"/>
          </p:nvPr>
        </p:nvSpPr>
        <p:spPr/>
        <p:txBody>
          <a:bodyPr/>
          <a:lstStyle/>
          <a:p>
            <a:pPr marL="0" indent="0" algn="ctr" eaLnBrk="1" hangingPunct="1">
              <a:buFontTx/>
              <a:buNone/>
            </a:pPr>
            <a:r>
              <a:rPr lang="en-US" b="1" smtClean="0">
                <a:solidFill>
                  <a:srgbClr val="FF0000"/>
                </a:solidFill>
              </a:rPr>
              <a:t>Divide and Conquer: MergeSort</a:t>
            </a:r>
            <a:r>
              <a:rPr lang="en-US" smtClean="0"/>
              <a:t>.</a:t>
            </a:r>
          </a:p>
          <a:p>
            <a:pPr marL="0" indent="0" eaLnBrk="1" hangingPunct="1">
              <a:buFontTx/>
              <a:buNone/>
            </a:pPr>
            <a:r>
              <a:rPr lang="en-US" smtClean="0"/>
              <a:t>This is the "classic example" of a divide and conquer solution to the sorting problem.  Start with an array </a:t>
            </a:r>
            <a:r>
              <a:rPr lang="en-US" i="1" smtClean="0">
                <a:latin typeface="Times" charset="0"/>
                <a:cs typeface="Times" charset="0"/>
              </a:rPr>
              <a:t>A</a:t>
            </a:r>
            <a:r>
              <a:rPr lang="en-US" smtClean="0"/>
              <a:t> of size </a:t>
            </a:r>
            <a:r>
              <a:rPr lang="en-US" i="1" smtClean="0">
                <a:latin typeface="Times" charset="0"/>
                <a:cs typeface="Times" charset="0"/>
              </a:rPr>
              <a:t>n</a:t>
            </a:r>
            <a:r>
              <a:rPr lang="en-US" smtClean="0"/>
              <a:t> - the formal parameters below expect actual values between </a:t>
            </a:r>
            <a:r>
              <a:rPr lang="en-US" smtClean="0">
                <a:latin typeface="Times" charset="0"/>
                <a:cs typeface="Times" charset="0"/>
              </a:rPr>
              <a:t>1</a:t>
            </a:r>
            <a:r>
              <a:rPr lang="en-US" smtClean="0"/>
              <a:t> and </a:t>
            </a:r>
            <a:r>
              <a:rPr lang="en-US" i="1" smtClean="0">
                <a:latin typeface="Times" charset="0"/>
                <a:cs typeface="Times" charset="0"/>
              </a:rPr>
              <a:t>n</a:t>
            </a:r>
            <a:r>
              <a:rPr lang="en-US" smtClean="0"/>
              <a:t>. The initial call will be </a:t>
            </a:r>
            <a:r>
              <a:rPr lang="en-US" smtClean="0">
                <a:latin typeface="Times" charset="0"/>
                <a:cs typeface="Times" charset="0"/>
              </a:rPr>
              <a:t>MERGE-SORT(</a:t>
            </a:r>
            <a:r>
              <a:rPr lang="en-US" i="1" smtClean="0">
                <a:latin typeface="Times" charset="0"/>
                <a:cs typeface="Times" charset="0"/>
              </a:rPr>
              <a:t>A</a:t>
            </a:r>
            <a:r>
              <a:rPr lang="en-US" smtClean="0">
                <a:latin typeface="Times" charset="0"/>
                <a:cs typeface="Times" charset="0"/>
              </a:rPr>
              <a:t>, 1, </a:t>
            </a:r>
            <a:r>
              <a:rPr lang="en-US" i="1" smtClean="0">
                <a:latin typeface="Times" charset="0"/>
                <a:cs typeface="Times" charset="0"/>
              </a:rPr>
              <a:t>n</a:t>
            </a:r>
            <a:r>
              <a:rPr lang="en-US" smtClean="0">
                <a:latin typeface="Times" charset="0"/>
                <a:cs typeface="Times" charset="0"/>
              </a:rPr>
              <a:t>)</a:t>
            </a:r>
            <a:r>
              <a:rPr lang="en-US" smtClean="0"/>
              <a:t>:</a:t>
            </a:r>
          </a:p>
          <a:p>
            <a:pPr marL="0" indent="0" eaLnBrk="1" hangingPunct="1">
              <a:buFontTx/>
              <a:buNone/>
            </a:pPr>
            <a:endParaRPr lang="en-US" smtClean="0"/>
          </a:p>
        </p:txBody>
      </p:sp>
      <p:pic>
        <p:nvPicPr>
          <p:cNvPr id="26631" name="Picture 4"/>
          <p:cNvPicPr>
            <a:picLocks noChangeAspect="1" noChangeArrowheads="1"/>
          </p:cNvPicPr>
          <p:nvPr/>
        </p:nvPicPr>
        <p:blipFill>
          <a:blip r:embed="rId2"/>
          <a:srcRect/>
          <a:stretch>
            <a:fillRect/>
          </a:stretch>
        </p:blipFill>
        <p:spPr bwMode="auto">
          <a:xfrm>
            <a:off x="533400" y="3049588"/>
            <a:ext cx="8077200" cy="236061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20F6D1CD-0CEA-4FC0-AFE2-2F1CE962CA20}" type="datetime1">
              <a:rPr lang="en-US"/>
              <a:pPr/>
              <a:t>9/5/2013</a:t>
            </a:fld>
            <a:endParaRPr lang="en-US"/>
          </a:p>
        </p:txBody>
      </p:sp>
      <p:sp>
        <p:nvSpPr>
          <p:cNvPr id="2765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7652" name="Slide Number Placeholder 5"/>
          <p:cNvSpPr>
            <a:spLocks noGrp="1"/>
          </p:cNvSpPr>
          <p:nvPr>
            <p:ph type="sldNum" sz="quarter" idx="12"/>
          </p:nvPr>
        </p:nvSpPr>
        <p:spPr>
          <a:noFill/>
        </p:spPr>
        <p:txBody>
          <a:bodyPr/>
          <a:lstStyle/>
          <a:p>
            <a:fld id="{4207FFC5-1750-468D-8B6E-4F75340836D1}" type="slidenum">
              <a:rPr lang="en-US"/>
              <a:pPr/>
              <a:t>37</a:t>
            </a:fld>
            <a:endParaRPr lang="en-US"/>
          </a:p>
        </p:txBody>
      </p:sp>
      <p:sp>
        <p:nvSpPr>
          <p:cNvPr id="27653" name="Rectangle 2"/>
          <p:cNvSpPr>
            <a:spLocks noGrp="1" noChangeArrowheads="1"/>
          </p:cNvSpPr>
          <p:nvPr>
            <p:ph type="title"/>
          </p:nvPr>
        </p:nvSpPr>
        <p:spPr/>
        <p:txBody>
          <a:bodyPr/>
          <a:lstStyle/>
          <a:p>
            <a:pPr eaLnBrk="1" hangingPunct="1"/>
            <a:r>
              <a:rPr lang="en-US" smtClean="0"/>
              <a:t>Algorithms - Ch2 - Sorting</a:t>
            </a:r>
          </a:p>
        </p:txBody>
      </p:sp>
      <p:sp>
        <p:nvSpPr>
          <p:cNvPr id="27654"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mtClean="0"/>
              <a:t>  </a:t>
            </a:r>
          </a:p>
          <a:p>
            <a:pPr eaLnBrk="1" hangingPunct="1"/>
            <a:endParaRPr lang="en-US" smtClean="0"/>
          </a:p>
        </p:txBody>
      </p:sp>
      <p:pic>
        <p:nvPicPr>
          <p:cNvPr id="27655" name="Picture 4"/>
          <p:cNvPicPr>
            <a:picLocks noChangeAspect="1" noChangeArrowheads="1"/>
          </p:cNvPicPr>
          <p:nvPr/>
        </p:nvPicPr>
        <p:blipFill>
          <a:blip r:embed="rId2"/>
          <a:srcRect/>
          <a:stretch>
            <a:fillRect/>
          </a:stretch>
        </p:blipFill>
        <p:spPr bwMode="auto">
          <a:xfrm>
            <a:off x="2579688" y="1066800"/>
            <a:ext cx="4241800" cy="5029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96DF18EC-DC85-49CF-89F7-3022983DF54D}" type="datetime1">
              <a:rPr lang="en-US"/>
              <a:pPr/>
              <a:t>9/5/2013</a:t>
            </a:fld>
            <a:endParaRPr lang="en-US"/>
          </a:p>
        </p:txBody>
      </p:sp>
      <p:sp>
        <p:nvSpPr>
          <p:cNvPr id="2867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8676" name="Slide Number Placeholder 5"/>
          <p:cNvSpPr>
            <a:spLocks noGrp="1"/>
          </p:cNvSpPr>
          <p:nvPr>
            <p:ph type="sldNum" sz="quarter" idx="12"/>
          </p:nvPr>
        </p:nvSpPr>
        <p:spPr>
          <a:noFill/>
        </p:spPr>
        <p:txBody>
          <a:bodyPr/>
          <a:lstStyle/>
          <a:p>
            <a:fld id="{5DE12FBA-C002-4365-A9C5-68BA425BD5DD}" type="slidenum">
              <a:rPr lang="en-US"/>
              <a:pPr/>
              <a:t>38</a:t>
            </a:fld>
            <a:endParaRPr lang="en-US"/>
          </a:p>
        </p:txBody>
      </p:sp>
      <p:sp>
        <p:nvSpPr>
          <p:cNvPr id="28677" name="Rectangle 2"/>
          <p:cNvSpPr>
            <a:spLocks noGrp="1" noChangeArrowheads="1"/>
          </p:cNvSpPr>
          <p:nvPr>
            <p:ph type="title"/>
          </p:nvPr>
        </p:nvSpPr>
        <p:spPr/>
        <p:txBody>
          <a:bodyPr/>
          <a:lstStyle/>
          <a:p>
            <a:pPr eaLnBrk="1" hangingPunct="1"/>
            <a:r>
              <a:rPr lang="en-US" smtClean="0"/>
              <a:t>Algorithms - Ch2 - Sorting</a:t>
            </a:r>
          </a:p>
        </p:txBody>
      </p:sp>
      <p:pic>
        <p:nvPicPr>
          <p:cNvPr id="28678" name="Picture 4"/>
          <p:cNvPicPr>
            <a:picLocks noGrp="1" noChangeAspect="1" noChangeArrowheads="1"/>
          </p:cNvPicPr>
          <p:nvPr>
            <p:ph type="body" idx="1"/>
          </p:nvPr>
        </p:nvPicPr>
        <p:blipFill>
          <a:blip r:embed="rId2"/>
          <a:srcRect/>
          <a:stretch>
            <a:fillRect/>
          </a:stretch>
        </p:blipFill>
        <p:spPr>
          <a:xfrm>
            <a:off x="2257425" y="990600"/>
            <a:ext cx="4562475" cy="5257800"/>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11F6A0F2-E45A-4F26-8778-4A9CE4FF1972}" type="datetime1">
              <a:rPr lang="en-US"/>
              <a:pPr/>
              <a:t>9/5/2013</a:t>
            </a:fld>
            <a:endParaRPr lang="en-US"/>
          </a:p>
        </p:txBody>
      </p:sp>
      <p:sp>
        <p:nvSpPr>
          <p:cNvPr id="3277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2772" name="Slide Number Placeholder 5"/>
          <p:cNvSpPr>
            <a:spLocks noGrp="1"/>
          </p:cNvSpPr>
          <p:nvPr>
            <p:ph type="sldNum" sz="quarter" idx="12"/>
          </p:nvPr>
        </p:nvSpPr>
        <p:spPr>
          <a:noFill/>
        </p:spPr>
        <p:txBody>
          <a:bodyPr/>
          <a:lstStyle/>
          <a:p>
            <a:fld id="{815B9850-1E75-42FB-BCF2-1158CA1C5D63}" type="slidenum">
              <a:rPr lang="en-US"/>
              <a:pPr/>
              <a:t>39</a:t>
            </a:fld>
            <a:endParaRPr lang="en-US"/>
          </a:p>
        </p:txBody>
      </p:sp>
      <p:sp>
        <p:nvSpPr>
          <p:cNvPr id="32773" name="Rectangle 2"/>
          <p:cNvSpPr>
            <a:spLocks noGrp="1" noChangeArrowheads="1"/>
          </p:cNvSpPr>
          <p:nvPr>
            <p:ph type="title"/>
          </p:nvPr>
        </p:nvSpPr>
        <p:spPr/>
        <p:txBody>
          <a:bodyPr/>
          <a:lstStyle/>
          <a:p>
            <a:pPr eaLnBrk="1" hangingPunct="1"/>
            <a:r>
              <a:rPr lang="en-US" smtClean="0"/>
              <a:t>Algorithms - Ch2 - Sorting</a:t>
            </a:r>
          </a:p>
        </p:txBody>
      </p:sp>
      <p:sp>
        <p:nvSpPr>
          <p:cNvPr id="32774" name="Rectangle 3"/>
          <p:cNvSpPr>
            <a:spLocks noGrp="1" noChangeArrowheads="1"/>
          </p:cNvSpPr>
          <p:nvPr>
            <p:ph type="body" idx="1"/>
          </p:nvPr>
        </p:nvSpPr>
        <p:spPr/>
        <p:txBody>
          <a:bodyPr/>
          <a:lstStyle/>
          <a:p>
            <a:pPr marL="381000" indent="-381000" eaLnBrk="1" hangingPunct="1">
              <a:buFontTx/>
              <a:buAutoNum type="arabicPeriod"/>
            </a:pPr>
            <a:endParaRPr lang="en-US" dirty="0" smtClean="0"/>
          </a:p>
          <a:p>
            <a:pPr marL="381000" indent="-381000" eaLnBrk="1" hangingPunct="1">
              <a:buFontTx/>
              <a:buAutoNum type="arabicPeriod"/>
            </a:pPr>
            <a:r>
              <a:rPr lang="en-US" dirty="0" smtClean="0"/>
              <a:t>A[p..q] and A[q+1..r] are two contiguous sorted </a:t>
            </a:r>
            <a:r>
              <a:rPr lang="en-US" dirty="0" err="1" smtClean="0"/>
              <a:t>subarrays</a:t>
            </a:r>
            <a:r>
              <a:rPr lang="en-US" dirty="0" smtClean="0"/>
              <a:t> of A[1..n].</a:t>
            </a:r>
          </a:p>
          <a:p>
            <a:pPr marL="381000" indent="-381000" eaLnBrk="1" hangingPunct="1">
              <a:buFontTx/>
              <a:buAutoNum type="arabicPeriod"/>
            </a:pPr>
            <a:r>
              <a:rPr lang="en-US" dirty="0" smtClean="0"/>
              <a:t>They are copied into new arrays L[1..q-p+1] and R[1..r-q]. </a:t>
            </a:r>
          </a:p>
          <a:p>
            <a:pPr marL="381000" indent="-381000" eaLnBrk="1" hangingPunct="1">
              <a:buFontTx/>
              <a:buAutoNum type="arabicPeriod"/>
            </a:pPr>
            <a:r>
              <a:rPr lang="en-US" dirty="0" smtClean="0"/>
              <a:t>Furthermore L[q-p+2] and R[r-q+1] receive, say, </a:t>
            </a:r>
            <a:r>
              <a:rPr lang="en-US" dirty="0" err="1" smtClean="0"/>
              <a:t>MaxInt</a:t>
            </a:r>
            <a:r>
              <a:rPr lang="en-US" dirty="0" smtClean="0"/>
              <a:t> (for convenience - whatever can be used for </a:t>
            </a:r>
            <a:r>
              <a:rPr lang="en-US" dirty="0" smtClean="0">
                <a:latin typeface="Symbol" pitchFamily="18" charset="2"/>
                <a:sym typeface="Symbol" pitchFamily="18" charset="2"/>
              </a:rPr>
              <a:t></a:t>
            </a:r>
            <a:r>
              <a:rPr lang="en-US" dirty="0" smtClean="0"/>
              <a:t> in this case).</a:t>
            </a:r>
          </a:p>
          <a:p>
            <a:pPr marL="381000" indent="-381000" eaLnBrk="1" hangingPunct="1">
              <a:buFontTx/>
              <a:buAutoNum type="arabicPeriod"/>
            </a:pPr>
            <a:r>
              <a:rPr lang="en-US" dirty="0" smtClean="0"/>
              <a:t>L[1] and R[1] are the smallest elements of the </a:t>
            </a:r>
            <a:r>
              <a:rPr lang="en-US" dirty="0" err="1" smtClean="0"/>
              <a:t>subarrays</a:t>
            </a:r>
            <a:r>
              <a:rPr lang="en-US" dirty="0" smtClean="0"/>
              <a:t> that have NOT yet been recopied into A.</a:t>
            </a:r>
          </a:p>
          <a:p>
            <a:pPr marL="381000" indent="-381000" eaLnBrk="1" hangingPunct="1">
              <a:buFontTx/>
              <a:buAutoNum type="arabicPeriod" startAt="5"/>
            </a:pPr>
            <a:r>
              <a:rPr lang="en-US" dirty="0" smtClean="0"/>
              <a:t>At the next pass of the loop (that increments </a:t>
            </a:r>
            <a:r>
              <a:rPr lang="en-US" dirty="0" err="1" smtClean="0"/>
              <a:t>i</a:t>
            </a:r>
            <a:r>
              <a:rPr lang="en-US" dirty="0" smtClean="0"/>
              <a:t> or j), A[p] will contain a smallest element of L and R, and the new L[</a:t>
            </a:r>
            <a:r>
              <a:rPr lang="en-US" dirty="0" err="1" smtClean="0"/>
              <a:t>i</a:t>
            </a:r>
            <a:r>
              <a:rPr lang="en-US" dirty="0" smtClean="0"/>
              <a:t>] and L[j] are the smallest elements of the </a:t>
            </a:r>
            <a:r>
              <a:rPr lang="en-US" dirty="0" err="1" smtClean="0"/>
              <a:t>subarrays</a:t>
            </a:r>
            <a:r>
              <a:rPr lang="en-US" dirty="0" smtClean="0"/>
              <a:t> that have NOT yet been recopied into A.</a:t>
            </a:r>
          </a:p>
          <a:p>
            <a:pPr marL="381000" indent="-381000" eaLnBrk="1" hangingPunct="1">
              <a:buFontTx/>
              <a:buAutoNum type="arabicPeriod" startAt="5"/>
            </a:pPr>
            <a:r>
              <a:rPr lang="en-US" dirty="0" smtClean="0"/>
              <a:t>Repeat until the loop terminates…</a:t>
            </a:r>
          </a:p>
          <a:p>
            <a:pPr marL="381000" indent="-381000" eaLnBrk="1" hangingPunct="1">
              <a:buFontTx/>
              <a:buAutoNum type="arabicPeriod"/>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Sorting</a:t>
            </a:r>
          </a:p>
        </p:txBody>
      </p:sp>
      <p:pic>
        <p:nvPicPr>
          <p:cNvPr id="100363" name="Picture 11" descr="sorting-L"/>
          <p:cNvPicPr>
            <a:picLocks noChangeAspect="1" noChangeArrowheads="1"/>
          </p:cNvPicPr>
          <p:nvPr/>
        </p:nvPicPr>
        <p:blipFill>
          <a:blip r:embed="rId2" cstate="print"/>
          <a:srcRect/>
          <a:stretch>
            <a:fillRect/>
          </a:stretch>
        </p:blipFill>
        <p:spPr bwMode="auto">
          <a:xfrm>
            <a:off x="1371600" y="3581400"/>
            <a:ext cx="1371600" cy="1371600"/>
          </a:xfrm>
          <a:prstGeom prst="rect">
            <a:avLst/>
          </a:prstGeom>
          <a:noFill/>
        </p:spPr>
      </p:pic>
      <p:pic>
        <p:nvPicPr>
          <p:cNvPr id="100364" name="Picture 12" descr="sorting-R"/>
          <p:cNvPicPr>
            <a:picLocks noChangeAspect="1" noChangeArrowheads="1"/>
          </p:cNvPicPr>
          <p:nvPr/>
        </p:nvPicPr>
        <p:blipFill>
          <a:blip r:embed="rId3" cstate="print"/>
          <a:srcRect/>
          <a:stretch>
            <a:fillRect/>
          </a:stretch>
        </p:blipFill>
        <p:spPr bwMode="auto">
          <a:xfrm>
            <a:off x="5257800" y="3505200"/>
            <a:ext cx="1447800" cy="1447800"/>
          </a:xfrm>
          <a:prstGeom prst="rect">
            <a:avLst/>
          </a:prstGeom>
          <a:noFill/>
        </p:spPr>
      </p:pic>
      <p:sp>
        <p:nvSpPr>
          <p:cNvPr id="100366" name="AutoShape 14"/>
          <p:cNvSpPr>
            <a:spLocks noChangeArrowheads="1"/>
          </p:cNvSpPr>
          <p:nvPr/>
        </p:nvSpPr>
        <p:spPr bwMode="auto">
          <a:xfrm>
            <a:off x="3124200" y="3962400"/>
            <a:ext cx="1905000" cy="381000"/>
          </a:xfrm>
          <a:prstGeom prst="rightArrow">
            <a:avLst>
              <a:gd name="adj1" fmla="val 50000"/>
              <a:gd name="adj2" fmla="val 125000"/>
            </a:avLst>
          </a:prstGeom>
          <a:solidFill>
            <a:schemeClr val="bg1"/>
          </a:solidFill>
          <a:ln w="12700">
            <a:solidFill>
              <a:schemeClr val="tx1"/>
            </a:solidFill>
            <a:miter lim="800000"/>
            <a:headEnd type="none" w="sm" len="sm"/>
            <a:tailEnd type="none" w="sm" len="sm"/>
          </a:ln>
          <a:effectLst/>
        </p:spPr>
        <p:txBody>
          <a:bodyPr wrap="none" anchor="ctr"/>
          <a:lstStyle/>
          <a:p>
            <a:endParaRPr lang="en-US"/>
          </a:p>
        </p:txBody>
      </p:sp>
      <p:sp>
        <p:nvSpPr>
          <p:cNvPr id="13" name="Rectangle 3"/>
          <p:cNvSpPr txBox="1">
            <a:spLocks noChangeArrowheads="1"/>
          </p:cNvSpPr>
          <p:nvPr/>
        </p:nvSpPr>
        <p:spPr bwMode="auto">
          <a:xfrm>
            <a:off x="762000" y="1143000"/>
            <a:ext cx="77724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81000" marR="0" lvl="0" indent="-381000" algn="l" defTabSz="914400" rtl="0" eaLnBrk="1" fontAlgn="base" latinLnBrk="0" hangingPunct="1">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chemeClr val="tx1"/>
                </a:solidFill>
                <a:effectLst/>
                <a:uLnTx/>
                <a:uFillTx/>
                <a:latin typeface="+mn-lt"/>
                <a:ea typeface="MS PGothic" pitchFamily="34" charset="-128"/>
                <a:cs typeface="+mn-cs"/>
              </a:rPr>
              <a:t>Input: a sequence of numbers </a:t>
            </a:r>
            <a:r>
              <a:rPr kumimoji="0" lang="en-US" b="0" i="0" u="none" strike="noStrike" kern="0" cap="none" spc="0" normalizeH="0" baseline="0" noProof="0" dirty="0" smtClean="0">
                <a:ln>
                  <a:noFill/>
                </a:ln>
                <a:solidFill>
                  <a:schemeClr val="tx1"/>
                </a:solidFill>
                <a:effectLst/>
                <a:uLnTx/>
                <a:uFillTx/>
                <a:latin typeface="Symbol" pitchFamily="18" charset="2"/>
                <a:ea typeface="MS PGothic" pitchFamily="34" charset="-128"/>
                <a:cs typeface="+mn-cs"/>
                <a:sym typeface="Symbol" pitchFamily="18" charset="2"/>
              </a:rPr>
              <a:t></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0" u="none" strike="noStrike" kern="0" cap="none" spc="0" normalizeH="0" baseline="-25000" noProof="0" dirty="0" smtClean="0">
                <a:ln>
                  <a:noFill/>
                </a:ln>
                <a:solidFill>
                  <a:schemeClr val="tx1"/>
                </a:solidFill>
                <a:effectLst/>
                <a:uLnTx/>
                <a:uFillTx/>
                <a:latin typeface="Times" charset="0"/>
                <a:ea typeface="MS PGothic" pitchFamily="34" charset="-128"/>
                <a:cs typeface="+mn-cs"/>
              </a:rPr>
              <a:t>1</a:t>
            </a:r>
            <a:r>
              <a:rPr kumimoji="0" lang="en-US" b="0" i="0" u="none" strike="noStrike" kern="0" cap="none" spc="0" normalizeH="0" baseline="0" noProof="0" dirty="0" smtClean="0">
                <a:ln>
                  <a:noFill/>
                </a:ln>
                <a:solidFill>
                  <a:schemeClr val="tx1"/>
                </a:solidFill>
                <a:effectLst/>
                <a:uLnTx/>
                <a:uFillTx/>
                <a:latin typeface="Times" charset="0"/>
                <a:ea typeface="MS PGothic" pitchFamily="34" charset="-128"/>
                <a:cs typeface="+mn-cs"/>
              </a:rPr>
              <a:t>, </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0" u="none" strike="noStrike" kern="0" cap="none" spc="0" normalizeH="0" baseline="-25000" noProof="0" dirty="0" smtClean="0">
                <a:ln>
                  <a:noFill/>
                </a:ln>
                <a:solidFill>
                  <a:schemeClr val="tx1"/>
                </a:solidFill>
                <a:effectLst/>
                <a:uLnTx/>
                <a:uFillTx/>
                <a:latin typeface="Times" charset="0"/>
                <a:ea typeface="MS PGothic" pitchFamily="34" charset="-128"/>
                <a:cs typeface="+mn-cs"/>
              </a:rPr>
              <a:t>2</a:t>
            </a:r>
            <a:r>
              <a:rPr kumimoji="0" lang="en-US" b="0" i="0" u="none" strike="noStrike" kern="0" cap="none" spc="0" normalizeH="0" baseline="0" noProof="0" dirty="0" smtClean="0">
                <a:ln>
                  <a:noFill/>
                </a:ln>
                <a:solidFill>
                  <a:schemeClr val="tx1"/>
                </a:solidFill>
                <a:effectLst/>
                <a:uLnTx/>
                <a:uFillTx/>
                <a:latin typeface="Times" charset="0"/>
                <a:ea typeface="MS PGothic" pitchFamily="34" charset="-128"/>
                <a:cs typeface="+mn-cs"/>
              </a:rPr>
              <a:t>, …, </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1" u="none" strike="noStrike" kern="0" cap="none" spc="0" normalizeH="0" baseline="-25000" noProof="0" dirty="0" smtClean="0">
                <a:ln>
                  <a:noFill/>
                </a:ln>
                <a:solidFill>
                  <a:schemeClr val="tx1"/>
                </a:solidFill>
                <a:effectLst/>
                <a:uLnTx/>
                <a:uFillTx/>
                <a:latin typeface="Times" charset="0"/>
                <a:ea typeface="MS PGothic" pitchFamily="34" charset="-128"/>
                <a:cs typeface="+mn-cs"/>
              </a:rPr>
              <a:t>n</a:t>
            </a:r>
            <a:r>
              <a:rPr kumimoji="0" lang="en-US" b="0" i="0" u="none" strike="noStrike" kern="0" cap="none" spc="0" normalizeH="0" baseline="0" noProof="0" dirty="0" smtClean="0">
                <a:ln>
                  <a:noFill/>
                </a:ln>
                <a:solidFill>
                  <a:schemeClr val="tx1"/>
                </a:solidFill>
                <a:effectLst/>
                <a:uLnTx/>
                <a:uFillTx/>
                <a:latin typeface="Symbol" pitchFamily="18" charset="2"/>
                <a:ea typeface="MS PGothic" pitchFamily="34" charset="-128"/>
                <a:cs typeface="+mn-cs"/>
                <a:sym typeface="Symbol" pitchFamily="18" charset="2"/>
              </a:rPr>
              <a:t></a:t>
            </a:r>
            <a:r>
              <a:rPr kumimoji="0" lang="en-US" b="0" i="0" u="none" strike="noStrike" kern="0" cap="none" spc="0" normalizeH="0" baseline="0" noProof="0" dirty="0" smtClean="0">
                <a:ln>
                  <a:noFill/>
                </a:ln>
                <a:solidFill>
                  <a:schemeClr val="tx1"/>
                </a:solidFill>
                <a:effectLst/>
                <a:uLnTx/>
                <a:uFillTx/>
                <a:latin typeface="+mn-lt"/>
                <a:ea typeface="MS PGothic" pitchFamily="34" charset="-128"/>
                <a:cs typeface="+mn-cs"/>
              </a:rPr>
              <a:t>.</a:t>
            </a:r>
          </a:p>
          <a:p>
            <a:pPr marL="381000" marR="0" lvl="0" indent="-381000" algn="l" defTabSz="914400" rtl="0" eaLnBrk="1" fontAlgn="base" latinLnBrk="0" hangingPunct="1">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chemeClr val="tx1"/>
                </a:solidFill>
                <a:effectLst/>
                <a:uLnTx/>
                <a:uFillTx/>
                <a:latin typeface="+mn-lt"/>
                <a:ea typeface="MS PGothic" pitchFamily="34" charset="-128"/>
                <a:cs typeface="+mn-cs"/>
              </a:rPr>
              <a:t>Output: a permutation (reordering) of </a:t>
            </a:r>
            <a:r>
              <a:rPr kumimoji="0" lang="en-US" b="0" i="0" u="none" strike="noStrike" kern="0" cap="none" spc="0" normalizeH="0" baseline="0" noProof="0" dirty="0" smtClean="0">
                <a:ln>
                  <a:noFill/>
                </a:ln>
                <a:solidFill>
                  <a:schemeClr val="tx1"/>
                </a:solidFill>
                <a:effectLst/>
                <a:uLnTx/>
                <a:uFillTx/>
                <a:latin typeface="Symbol" pitchFamily="18" charset="2"/>
                <a:ea typeface="MS PGothic" pitchFamily="34" charset="-128"/>
                <a:cs typeface="+mn-cs"/>
                <a:sym typeface="Symbol" pitchFamily="18" charset="2"/>
              </a:rPr>
              <a:t></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0" u="none" strike="noStrike" kern="0" cap="none" spc="0" normalizeH="0" baseline="-25000" noProof="0" dirty="0" smtClean="0">
                <a:ln>
                  <a:noFill/>
                </a:ln>
                <a:solidFill>
                  <a:schemeClr val="tx1"/>
                </a:solidFill>
                <a:effectLst/>
                <a:uLnTx/>
                <a:uFillTx/>
                <a:latin typeface="Times" charset="0"/>
                <a:ea typeface="MS PGothic" pitchFamily="34" charset="-128"/>
                <a:cs typeface="+mn-cs"/>
              </a:rPr>
              <a:t>1</a:t>
            </a:r>
            <a:r>
              <a:rPr kumimoji="0" lang="en-US" b="0" i="0" u="none" strike="noStrike" kern="0" cap="none" spc="0" normalizeH="0" baseline="0" noProof="0" dirty="0" smtClean="0">
                <a:ln>
                  <a:noFill/>
                </a:ln>
                <a:solidFill>
                  <a:schemeClr val="tx1"/>
                </a:solidFill>
                <a:effectLst/>
                <a:uLnTx/>
                <a:uFillTx/>
                <a:latin typeface="Times" charset="0"/>
                <a:ea typeface="MS PGothic" pitchFamily="34" charset="-128"/>
                <a:cs typeface="+mn-cs"/>
              </a:rPr>
              <a:t>, </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0" u="none" strike="noStrike" kern="0" cap="none" spc="0" normalizeH="0" baseline="-25000" noProof="0" dirty="0" smtClean="0">
                <a:ln>
                  <a:noFill/>
                </a:ln>
                <a:solidFill>
                  <a:schemeClr val="tx1"/>
                </a:solidFill>
                <a:effectLst/>
                <a:uLnTx/>
                <a:uFillTx/>
                <a:latin typeface="Times" charset="0"/>
                <a:ea typeface="MS PGothic" pitchFamily="34" charset="-128"/>
                <a:cs typeface="+mn-cs"/>
              </a:rPr>
              <a:t>2</a:t>
            </a:r>
            <a:r>
              <a:rPr kumimoji="0" lang="en-US" b="0" i="0" u="none" strike="noStrike" kern="0" cap="none" spc="0" normalizeH="0" baseline="0" noProof="0" dirty="0" smtClean="0">
                <a:ln>
                  <a:noFill/>
                </a:ln>
                <a:solidFill>
                  <a:schemeClr val="tx1"/>
                </a:solidFill>
                <a:effectLst/>
                <a:uLnTx/>
                <a:uFillTx/>
                <a:latin typeface="Times" charset="0"/>
                <a:ea typeface="MS PGothic" pitchFamily="34" charset="-128"/>
                <a:cs typeface="+mn-cs"/>
              </a:rPr>
              <a:t>, …, </a:t>
            </a:r>
            <a:r>
              <a:rPr kumimoji="0" lang="en-US" b="0" i="1" u="none" strike="noStrike" kern="0" cap="none" spc="0" normalizeH="0" baseline="0" noProof="0" dirty="0" err="1" smtClean="0">
                <a:ln>
                  <a:noFill/>
                </a:ln>
                <a:solidFill>
                  <a:schemeClr val="tx1"/>
                </a:solidFill>
                <a:effectLst/>
                <a:uLnTx/>
                <a:uFillTx/>
                <a:latin typeface="Times" charset="0"/>
                <a:ea typeface="MS PGothic" pitchFamily="34" charset="-128"/>
                <a:cs typeface="+mn-cs"/>
              </a:rPr>
              <a:t>a'</a:t>
            </a:r>
            <a:r>
              <a:rPr kumimoji="0" lang="en-US" b="0" i="1" u="none" strike="noStrike" kern="0" cap="none" spc="0" normalizeH="0" baseline="-25000" noProof="0" dirty="0" err="1" smtClean="0">
                <a:ln>
                  <a:noFill/>
                </a:ln>
                <a:solidFill>
                  <a:schemeClr val="tx1"/>
                </a:solidFill>
                <a:effectLst/>
                <a:uLnTx/>
                <a:uFillTx/>
                <a:latin typeface="Times" charset="0"/>
                <a:ea typeface="MS PGothic" pitchFamily="34" charset="-128"/>
                <a:cs typeface="+mn-cs"/>
              </a:rPr>
              <a:t>n</a:t>
            </a:r>
            <a:r>
              <a:rPr kumimoji="0" lang="en-US" b="0" i="0" u="none" strike="noStrike" kern="0" cap="none" spc="0" normalizeH="0" baseline="0" noProof="0" dirty="0" smtClean="0">
                <a:ln>
                  <a:noFill/>
                </a:ln>
                <a:solidFill>
                  <a:schemeClr val="tx1"/>
                </a:solidFill>
                <a:effectLst/>
                <a:uLnTx/>
                <a:uFillTx/>
                <a:latin typeface="Symbol" pitchFamily="18" charset="2"/>
                <a:ea typeface="MS PGothic" pitchFamily="34" charset="-128"/>
                <a:cs typeface="+mn-cs"/>
                <a:sym typeface="Symbol" pitchFamily="18" charset="2"/>
              </a:rPr>
              <a:t></a:t>
            </a:r>
            <a:r>
              <a:rPr kumimoji="0" lang="en-US" b="0" i="0" u="none" strike="noStrike" kern="0" cap="none" spc="0" normalizeH="0" baseline="0" noProof="0" dirty="0" smtClean="0">
                <a:ln>
                  <a:noFill/>
                </a:ln>
                <a:solidFill>
                  <a:schemeClr val="tx1"/>
                </a:solidFill>
                <a:effectLst/>
                <a:uLnTx/>
                <a:uFillTx/>
                <a:latin typeface="+mn-lt"/>
                <a:ea typeface="MS PGothic" pitchFamily="34" charset="-128"/>
                <a:cs typeface="+mn-cs"/>
              </a:rPr>
              <a:t> such that</a:t>
            </a:r>
            <a:r>
              <a:rPr lang="en-US" kern="0" dirty="0">
                <a:latin typeface="+mn-lt"/>
              </a:rPr>
              <a:t> </a:t>
            </a:r>
            <a:r>
              <a:rPr lang="en-US" kern="0" dirty="0" smtClean="0">
                <a:latin typeface="+mn-lt"/>
              </a:rPr>
              <a:t> </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0" u="none" strike="noStrike" kern="0" cap="none" spc="0" normalizeH="0" baseline="-25000" noProof="0" dirty="0" smtClean="0">
                <a:ln>
                  <a:noFill/>
                </a:ln>
                <a:solidFill>
                  <a:schemeClr val="tx1"/>
                </a:solidFill>
                <a:effectLst/>
                <a:uLnTx/>
                <a:uFillTx/>
                <a:latin typeface="Times" charset="0"/>
                <a:ea typeface="MS PGothic" pitchFamily="34" charset="-128"/>
                <a:cs typeface="+mn-cs"/>
              </a:rPr>
              <a:t>1</a:t>
            </a:r>
            <a:r>
              <a:rPr kumimoji="0" lang="en-US" b="0" i="0" u="none" strike="noStrike" kern="0" cap="none" spc="0" normalizeH="0" baseline="0" noProof="0" dirty="0" smtClean="0">
                <a:ln>
                  <a:noFill/>
                </a:ln>
                <a:solidFill>
                  <a:schemeClr val="tx1"/>
                </a:solidFill>
                <a:effectLst/>
                <a:uLnTx/>
                <a:uFillTx/>
                <a:latin typeface="Times" charset="0"/>
                <a:ea typeface="MS PGothic" pitchFamily="34" charset="-128"/>
                <a:cs typeface="+mn-cs"/>
              </a:rPr>
              <a:t> ≤ </a:t>
            </a:r>
            <a:r>
              <a:rPr kumimoji="0" lang="en-US" b="0" i="1" u="none" strike="noStrike" kern="0" cap="none" spc="0" normalizeH="0" baseline="0" noProof="0" dirty="0" smtClean="0">
                <a:ln>
                  <a:noFill/>
                </a:ln>
                <a:solidFill>
                  <a:schemeClr val="tx1"/>
                </a:solidFill>
                <a:effectLst/>
                <a:uLnTx/>
                <a:uFillTx/>
                <a:latin typeface="Times" charset="0"/>
                <a:ea typeface="MS PGothic" pitchFamily="34" charset="-128"/>
                <a:cs typeface="+mn-cs"/>
              </a:rPr>
              <a:t>a'</a:t>
            </a:r>
            <a:r>
              <a:rPr kumimoji="0" lang="en-US" b="0" i="0" u="none" strike="noStrike" kern="0" cap="none" spc="0" normalizeH="0" baseline="-25000" noProof="0" dirty="0" smtClean="0">
                <a:ln>
                  <a:noFill/>
                </a:ln>
                <a:solidFill>
                  <a:schemeClr val="tx1"/>
                </a:solidFill>
                <a:effectLst/>
                <a:uLnTx/>
                <a:uFillTx/>
                <a:latin typeface="Times" charset="0"/>
                <a:ea typeface="MS PGothic" pitchFamily="34" charset="-128"/>
                <a:cs typeface="+mn-cs"/>
              </a:rPr>
              <a:t>2</a:t>
            </a:r>
            <a:r>
              <a:rPr kumimoji="0" lang="en-US" b="0" i="0" u="none" strike="noStrike" kern="0" cap="none" spc="0" normalizeH="0" baseline="0" noProof="0" dirty="0" smtClean="0">
                <a:ln>
                  <a:noFill/>
                </a:ln>
                <a:solidFill>
                  <a:schemeClr val="tx1"/>
                </a:solidFill>
                <a:effectLst/>
                <a:uLnTx/>
                <a:uFillTx/>
                <a:latin typeface="Times" charset="0"/>
                <a:ea typeface="MS PGothic" pitchFamily="34" charset="-128"/>
                <a:cs typeface="+mn-cs"/>
              </a:rPr>
              <a:t> ≤ … </a:t>
            </a:r>
            <a:r>
              <a:rPr kumimoji="0" lang="en-US" b="0" i="1" u="none" strike="noStrike" kern="0" cap="none" spc="0" normalizeH="0" baseline="0" noProof="0" dirty="0" err="1" smtClean="0">
                <a:ln>
                  <a:noFill/>
                </a:ln>
                <a:solidFill>
                  <a:schemeClr val="tx1"/>
                </a:solidFill>
                <a:effectLst/>
                <a:uLnTx/>
                <a:uFillTx/>
                <a:latin typeface="Times" charset="0"/>
                <a:ea typeface="MS PGothic" pitchFamily="34" charset="-128"/>
                <a:cs typeface="+mn-cs"/>
              </a:rPr>
              <a:t>a'</a:t>
            </a:r>
            <a:r>
              <a:rPr kumimoji="0" lang="en-US" b="0" i="1" u="none" strike="noStrike" kern="0" cap="none" spc="0" normalizeH="0" baseline="-25000" noProof="0" dirty="0" err="1" smtClean="0">
                <a:ln>
                  <a:noFill/>
                </a:ln>
                <a:solidFill>
                  <a:schemeClr val="tx1"/>
                </a:solidFill>
                <a:effectLst/>
                <a:uLnTx/>
                <a:uFillTx/>
                <a:latin typeface="Times" charset="0"/>
                <a:ea typeface="MS PGothic" pitchFamily="34" charset="-128"/>
                <a:cs typeface="+mn-cs"/>
              </a:rPr>
              <a:t>n</a:t>
            </a:r>
            <a:r>
              <a:rPr kumimoji="0" lang="en-US" b="0" i="0" u="none" strike="noStrike" kern="0" cap="none" spc="0" normalizeH="0" baseline="0" noProof="0" dirty="0" smtClean="0">
                <a:ln>
                  <a:noFill/>
                </a:ln>
                <a:solidFill>
                  <a:schemeClr val="tx1"/>
                </a:solidFill>
                <a:effectLst/>
                <a:uLnTx/>
                <a:uFillTx/>
                <a:latin typeface="Symbol" pitchFamily="18" charset="2"/>
                <a:ea typeface="MS PGothic" pitchFamily="34" charset="-128"/>
                <a:cs typeface="+mn-cs"/>
                <a:sym typeface="Symbol" pitchFamily="18" charset="2"/>
              </a:rPr>
              <a:t></a:t>
            </a:r>
            <a:r>
              <a:rPr kumimoji="0" lang="en-US" b="0" i="0" u="none" strike="noStrike" kern="0" cap="none" spc="0" normalizeH="0" baseline="0" noProof="0" dirty="0" smtClean="0">
                <a:ln>
                  <a:noFill/>
                </a:ln>
                <a:solidFill>
                  <a:schemeClr val="tx1"/>
                </a:solidFill>
                <a:effectLst/>
                <a:uLnTx/>
                <a:uFillTx/>
                <a:latin typeface="+mn-lt"/>
                <a:ea typeface="MS PGothic" pitchFamily="34" charset="-128"/>
                <a:cs typeface="+mn-cs"/>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863F47C7-9DAE-4691-A24A-B89A61A9632B}" type="datetime1">
              <a:rPr lang="en-US"/>
              <a:pPr/>
              <a:t>9/5/2013</a:t>
            </a:fld>
            <a:endParaRPr lang="en-US"/>
          </a:p>
        </p:txBody>
      </p:sp>
      <p:sp>
        <p:nvSpPr>
          <p:cNvPr id="2969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29700" name="Slide Number Placeholder 5"/>
          <p:cNvSpPr>
            <a:spLocks noGrp="1"/>
          </p:cNvSpPr>
          <p:nvPr>
            <p:ph type="sldNum" sz="quarter" idx="12"/>
          </p:nvPr>
        </p:nvSpPr>
        <p:spPr>
          <a:noFill/>
        </p:spPr>
        <p:txBody>
          <a:bodyPr/>
          <a:lstStyle/>
          <a:p>
            <a:fld id="{EC5BE8A7-176C-4B47-AA65-64A595BB0086}" type="slidenum">
              <a:rPr lang="en-US"/>
              <a:pPr/>
              <a:t>40</a:t>
            </a:fld>
            <a:endParaRPr lang="en-US"/>
          </a:p>
        </p:txBody>
      </p:sp>
      <p:sp>
        <p:nvSpPr>
          <p:cNvPr id="29701" name="Rectangle 2"/>
          <p:cNvSpPr>
            <a:spLocks noGrp="1" noChangeArrowheads="1"/>
          </p:cNvSpPr>
          <p:nvPr>
            <p:ph type="title"/>
          </p:nvPr>
        </p:nvSpPr>
        <p:spPr/>
        <p:txBody>
          <a:bodyPr/>
          <a:lstStyle/>
          <a:p>
            <a:pPr eaLnBrk="1" hangingPunct="1"/>
            <a:r>
              <a:rPr lang="en-US" smtClean="0"/>
              <a:t>Algorithms - Ch2 - Sorting</a:t>
            </a:r>
          </a:p>
        </p:txBody>
      </p:sp>
      <p:sp>
        <p:nvSpPr>
          <p:cNvPr id="29702" name="Rectangle 3"/>
          <p:cNvSpPr>
            <a:spLocks noGrp="1" noChangeArrowheads="1"/>
          </p:cNvSpPr>
          <p:nvPr>
            <p:ph type="body" idx="1"/>
          </p:nvPr>
        </p:nvSpPr>
        <p:spPr/>
        <p:txBody>
          <a:bodyPr/>
          <a:lstStyle/>
          <a:p>
            <a:pPr marL="381000" indent="-381000" eaLnBrk="1" hangingPunct="1">
              <a:buFontTx/>
              <a:buNone/>
            </a:pPr>
            <a:r>
              <a:rPr lang="en-US" smtClean="0"/>
              <a:t>What's a loop invariant for this algorithm?</a:t>
            </a:r>
          </a:p>
          <a:p>
            <a:pPr marL="381000" indent="-381000" eaLnBrk="1" hangingPunct="1">
              <a:buFontTx/>
              <a:buNone/>
            </a:pPr>
            <a:endParaRPr lang="en-US" smtClean="0"/>
          </a:p>
          <a:p>
            <a:pPr marL="381000" indent="-381000" eaLnBrk="1" hangingPunct="1">
              <a:buFontTx/>
              <a:buNone/>
            </a:pPr>
            <a:r>
              <a:rPr lang="en-US" smtClean="0"/>
              <a:t>Here are the two parts of this algorithm: </a:t>
            </a:r>
          </a:p>
          <a:p>
            <a:pPr marL="381000" indent="-381000" eaLnBrk="1" hangingPunct="1">
              <a:buFontTx/>
              <a:buAutoNum type="arabicPeriod"/>
            </a:pPr>
            <a:r>
              <a:rPr lang="en-US" smtClean="0"/>
              <a:t> The initial call to Merge-Sort: this involves a check for size and, if passed, recursive calls on the two halves, followed by a call to Merge. </a:t>
            </a:r>
          </a:p>
          <a:p>
            <a:pPr marL="381000" indent="-381000" eaLnBrk="1" hangingPunct="1">
              <a:buFontTx/>
              <a:buAutoNum type="arabicPeriod"/>
            </a:pPr>
            <a:r>
              <a:rPr lang="en-US" smtClean="0"/>
              <a:t> The call to Merge, which involves a loop.</a:t>
            </a:r>
          </a:p>
          <a:p>
            <a:pPr marL="381000" indent="-381000" eaLnBrk="1" hangingPunct="1">
              <a:buFontTx/>
              <a:buAutoNum type="arabicPeriod"/>
            </a:pPr>
            <a:endParaRPr lang="en-US" smtClean="0"/>
          </a:p>
          <a:p>
            <a:pPr marL="381000" indent="-381000" eaLnBrk="1" hangingPunct="1">
              <a:buFontTx/>
              <a:buNone/>
            </a:pPr>
            <a:r>
              <a:rPr lang="en-US" smtClean="0"/>
              <a:t>So the whole thing requires a bit more than just a "loop invariant".</a:t>
            </a:r>
          </a:p>
          <a:p>
            <a:pPr marL="381000" indent="-381000" eaLnBrk="1" hangingPunct="1"/>
            <a:r>
              <a:rPr lang="en-US" smtClean="0"/>
              <a:t>"Recursive" Induction - assuming the Merge is correct - will allow us to conclude the full Merge-Sort is correct</a:t>
            </a:r>
          </a:p>
          <a:p>
            <a:pPr marL="381000" indent="-381000" eaLnBrk="1" hangingPunct="1">
              <a:buFontTx/>
              <a:buAutoNum type="arabicPeriod"/>
            </a:pPr>
            <a:r>
              <a:rPr lang="en-US" smtClean="0"/>
              <a:t>Loop invariant (essentially a "linear induction") to prove that Merge is correct.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22001785-7459-468A-80D5-D29DBD4EBBA5}" type="datetime1">
              <a:rPr lang="en-US"/>
              <a:pPr/>
              <a:t>9/5/2013</a:t>
            </a:fld>
            <a:endParaRPr lang="en-US"/>
          </a:p>
        </p:txBody>
      </p:sp>
      <p:sp>
        <p:nvSpPr>
          <p:cNvPr id="3072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0724" name="Slide Number Placeholder 5"/>
          <p:cNvSpPr>
            <a:spLocks noGrp="1"/>
          </p:cNvSpPr>
          <p:nvPr>
            <p:ph type="sldNum" sz="quarter" idx="12"/>
          </p:nvPr>
        </p:nvSpPr>
        <p:spPr>
          <a:noFill/>
        </p:spPr>
        <p:txBody>
          <a:bodyPr/>
          <a:lstStyle/>
          <a:p>
            <a:fld id="{722E86A2-1A4D-4981-A7CB-B82E68AD0305}" type="slidenum">
              <a:rPr lang="en-US"/>
              <a:pPr/>
              <a:t>41</a:t>
            </a:fld>
            <a:endParaRPr lang="en-US"/>
          </a:p>
        </p:txBody>
      </p:sp>
      <p:sp>
        <p:nvSpPr>
          <p:cNvPr id="30725" name="Rectangle 2"/>
          <p:cNvSpPr>
            <a:spLocks noGrp="1" noChangeArrowheads="1"/>
          </p:cNvSpPr>
          <p:nvPr>
            <p:ph type="title"/>
          </p:nvPr>
        </p:nvSpPr>
        <p:spPr/>
        <p:txBody>
          <a:bodyPr/>
          <a:lstStyle/>
          <a:p>
            <a:pPr eaLnBrk="1" hangingPunct="1"/>
            <a:r>
              <a:rPr lang="en-US" smtClean="0"/>
              <a:t>Algorithms - Ch2 - Sorting</a:t>
            </a:r>
          </a:p>
        </p:txBody>
      </p:sp>
      <p:sp>
        <p:nvSpPr>
          <p:cNvPr id="30726" name="Rectangle 3"/>
          <p:cNvSpPr>
            <a:spLocks noGrp="1" noChangeArrowheads="1"/>
          </p:cNvSpPr>
          <p:nvPr>
            <p:ph type="body" idx="1"/>
          </p:nvPr>
        </p:nvSpPr>
        <p:spPr/>
        <p:txBody>
          <a:bodyPr/>
          <a:lstStyle/>
          <a:p>
            <a:pPr marL="381000" indent="-381000" algn="ctr" eaLnBrk="1" hangingPunct="1">
              <a:buFontTx/>
              <a:buNone/>
            </a:pPr>
            <a:r>
              <a:rPr lang="en-US" b="1" dirty="0" smtClean="0">
                <a:solidFill>
                  <a:srgbClr val="FF0000"/>
                </a:solidFill>
              </a:rPr>
              <a:t>"Recursive" induction</a:t>
            </a:r>
          </a:p>
          <a:p>
            <a:pPr marL="381000" indent="-381000" eaLnBrk="1" hangingPunct="1">
              <a:buFontTx/>
              <a:buAutoNum type="arabicPeriod"/>
            </a:pPr>
            <a:r>
              <a:rPr lang="en-US" dirty="0" smtClean="0"/>
              <a:t>Base Cases:</a:t>
            </a:r>
          </a:p>
          <a:p>
            <a:pPr marL="800100" lvl="1" indent="-342900" eaLnBrk="1" hangingPunct="1">
              <a:buFontTx/>
              <a:buAutoNum type="arabicPeriod"/>
            </a:pPr>
            <a:r>
              <a:rPr lang="en-US" dirty="0" smtClean="0"/>
              <a:t>The array is empty: clearly sorted and the body of Merge-Sort - after the test - is a </a:t>
            </a:r>
            <a:r>
              <a:rPr lang="en-US" dirty="0" err="1" smtClean="0"/>
              <a:t>NoOp</a:t>
            </a:r>
            <a:r>
              <a:rPr lang="en-US" dirty="0" smtClean="0"/>
              <a:t>.</a:t>
            </a:r>
          </a:p>
          <a:p>
            <a:pPr marL="800100" lvl="1" indent="-342900" eaLnBrk="1" hangingPunct="1">
              <a:buFontTx/>
              <a:buAutoNum type="arabicPeriod"/>
            </a:pPr>
            <a:r>
              <a:rPr lang="en-US" dirty="0" smtClean="0"/>
              <a:t>The array has one element: n=1, the array is clearly sorted and the body of Merge-Sort - after the test - is a </a:t>
            </a:r>
            <a:r>
              <a:rPr lang="en-US" dirty="0" err="1" smtClean="0"/>
              <a:t>NoOp</a:t>
            </a:r>
            <a:r>
              <a:rPr lang="en-US" dirty="0" smtClean="0"/>
              <a:t>.</a:t>
            </a:r>
          </a:p>
          <a:p>
            <a:pPr marL="800100" lvl="1" indent="-342900" eaLnBrk="1" hangingPunct="1">
              <a:buFontTx/>
              <a:buAutoNum type="arabicPeriod"/>
            </a:pPr>
            <a:r>
              <a:rPr lang="en-US" dirty="0" smtClean="0"/>
              <a:t>The array has two elements: n = 2, q = 1, and the body consists of recursive calls on </a:t>
            </a:r>
            <a:r>
              <a:rPr lang="en-US" dirty="0" err="1" smtClean="0"/>
              <a:t>subarrays</a:t>
            </a:r>
            <a:r>
              <a:rPr lang="en-US" dirty="0" smtClean="0"/>
              <a:t> of size 1, sorted by Case 2 above. We assume Merge correct, so the result is correct</a:t>
            </a:r>
          </a:p>
          <a:p>
            <a:pPr marL="381000" indent="-381000" eaLnBrk="1" hangingPunct="1">
              <a:buFontTx/>
              <a:buAutoNum type="arabicPeriod"/>
            </a:pPr>
            <a:r>
              <a:rPr lang="en-US" dirty="0" smtClean="0"/>
              <a:t> Inductive Case:</a:t>
            </a:r>
          </a:p>
          <a:p>
            <a:pPr marL="800100" lvl="1" indent="-342900" eaLnBrk="1" hangingPunct="1">
              <a:buFontTx/>
              <a:buAutoNum type="arabicPeriod"/>
            </a:pPr>
            <a:r>
              <a:rPr lang="en-US" dirty="0" smtClean="0"/>
              <a:t>The array has n ≥ 3 elements. The split results into two </a:t>
            </a:r>
            <a:r>
              <a:rPr lang="en-US" dirty="0" err="1" smtClean="0"/>
              <a:t>subarrays</a:t>
            </a:r>
            <a:r>
              <a:rPr lang="en-US" dirty="0" smtClean="0"/>
              <a:t> each of size &lt; n. The calls to Merge-Sort result in sorted </a:t>
            </a:r>
            <a:r>
              <a:rPr lang="en-US" dirty="0" err="1" smtClean="0"/>
              <a:t>subarrays</a:t>
            </a:r>
            <a:r>
              <a:rPr lang="en-US" dirty="0" smtClean="0"/>
              <a:t> by the induction hypothesis; the final result is correct by the correctness of Merge.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B4020356-A60F-48DD-B5D1-A27CB4239BFB}" type="datetime1">
              <a:rPr lang="en-US"/>
              <a:pPr/>
              <a:t>9/5/2013</a:t>
            </a:fld>
            <a:endParaRPr lang="en-US"/>
          </a:p>
        </p:txBody>
      </p:sp>
      <p:sp>
        <p:nvSpPr>
          <p:cNvPr id="3481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4820" name="Slide Number Placeholder 5"/>
          <p:cNvSpPr>
            <a:spLocks noGrp="1"/>
          </p:cNvSpPr>
          <p:nvPr>
            <p:ph type="sldNum" sz="quarter" idx="12"/>
          </p:nvPr>
        </p:nvSpPr>
        <p:spPr>
          <a:noFill/>
        </p:spPr>
        <p:txBody>
          <a:bodyPr/>
          <a:lstStyle/>
          <a:p>
            <a:fld id="{BDA78BDC-81DA-47DB-B2F1-7D1241855205}" type="slidenum">
              <a:rPr lang="en-US"/>
              <a:pPr/>
              <a:t>42</a:t>
            </a:fld>
            <a:endParaRPr lang="en-US"/>
          </a:p>
        </p:txBody>
      </p:sp>
      <p:sp>
        <p:nvSpPr>
          <p:cNvPr id="34821" name="Rectangle 1026"/>
          <p:cNvSpPr>
            <a:spLocks noGrp="1" noChangeArrowheads="1"/>
          </p:cNvSpPr>
          <p:nvPr>
            <p:ph type="title"/>
          </p:nvPr>
        </p:nvSpPr>
        <p:spPr/>
        <p:txBody>
          <a:bodyPr/>
          <a:lstStyle/>
          <a:p>
            <a:pPr eaLnBrk="1" hangingPunct="1"/>
            <a:r>
              <a:rPr lang="en-US" smtClean="0"/>
              <a:t>Algorithms - Ch2 - Sorting</a:t>
            </a:r>
          </a:p>
        </p:txBody>
      </p:sp>
      <p:sp>
        <p:nvSpPr>
          <p:cNvPr id="34822" name="Rectangle 1027"/>
          <p:cNvSpPr>
            <a:spLocks noGrp="1" noChangeArrowheads="1"/>
          </p:cNvSpPr>
          <p:nvPr>
            <p:ph type="body" idx="1"/>
          </p:nvPr>
        </p:nvSpPr>
        <p:spPr/>
        <p:txBody>
          <a:bodyPr/>
          <a:lstStyle/>
          <a:p>
            <a:pPr marL="381000" indent="-381000" algn="ctr" eaLnBrk="1" hangingPunct="1">
              <a:buFontTx/>
              <a:buNone/>
            </a:pPr>
            <a:r>
              <a:rPr lang="en-US" b="1" dirty="0" smtClean="0">
                <a:solidFill>
                  <a:srgbClr val="FF0000"/>
                </a:solidFill>
              </a:rPr>
              <a:t>Loop Invariant for Merge</a:t>
            </a:r>
            <a:endParaRPr lang="en-US" dirty="0" smtClean="0"/>
          </a:p>
          <a:p>
            <a:pPr marL="381000" indent="-381000" eaLnBrk="1" hangingPunct="1">
              <a:buNone/>
            </a:pPr>
            <a:r>
              <a:rPr lang="en-US" dirty="0" smtClean="0"/>
              <a:t>The loop invariant:</a:t>
            </a:r>
          </a:p>
          <a:p>
            <a:pPr marL="381000" indent="-381000" eaLnBrk="1" hangingPunct="1">
              <a:buNone/>
            </a:pPr>
            <a:endParaRPr lang="en-US" dirty="0" smtClean="0"/>
          </a:p>
          <a:p>
            <a:pPr marL="381000" indent="-381000" eaLnBrk="1" hangingPunct="1">
              <a:buNone/>
            </a:pPr>
            <a:r>
              <a:rPr lang="en-US" dirty="0" smtClean="0"/>
              <a:t>At the start of each iteration of the </a:t>
            </a:r>
            <a:r>
              <a:rPr lang="en-US" b="1" dirty="0" smtClean="0"/>
              <a:t>for</a:t>
            </a:r>
            <a:r>
              <a:rPr lang="en-US" dirty="0" smtClean="0"/>
              <a:t> loop, the </a:t>
            </a:r>
            <a:r>
              <a:rPr lang="en-US" dirty="0" err="1" smtClean="0"/>
              <a:t>subarray</a:t>
            </a:r>
            <a:r>
              <a:rPr lang="en-US" dirty="0" smtClean="0"/>
              <a:t> A[p,k-1] contains the k-p smallest elements of L[1 .. n1+1] and R[1..n2+1], in sorted order. Moreover, L[</a:t>
            </a:r>
            <a:r>
              <a:rPr lang="en-US" dirty="0" err="1" smtClean="0"/>
              <a:t>i</a:t>
            </a:r>
            <a:r>
              <a:rPr lang="en-US" dirty="0" smtClean="0"/>
              <a:t>] and R[j] are the smallest elements of their arrays that have not been copied back into 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B4020356-A60F-48DD-B5D1-A27CB4239BFB}" type="datetime1">
              <a:rPr lang="en-US"/>
              <a:pPr/>
              <a:t>9/5/2013</a:t>
            </a:fld>
            <a:endParaRPr lang="en-US"/>
          </a:p>
        </p:txBody>
      </p:sp>
      <p:sp>
        <p:nvSpPr>
          <p:cNvPr id="3481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4820" name="Slide Number Placeholder 5"/>
          <p:cNvSpPr>
            <a:spLocks noGrp="1"/>
          </p:cNvSpPr>
          <p:nvPr>
            <p:ph type="sldNum" sz="quarter" idx="12"/>
          </p:nvPr>
        </p:nvSpPr>
        <p:spPr>
          <a:noFill/>
        </p:spPr>
        <p:txBody>
          <a:bodyPr/>
          <a:lstStyle/>
          <a:p>
            <a:fld id="{BDA78BDC-81DA-47DB-B2F1-7D1241855205}" type="slidenum">
              <a:rPr lang="en-US"/>
              <a:pPr/>
              <a:t>43</a:t>
            </a:fld>
            <a:endParaRPr lang="en-US"/>
          </a:p>
        </p:txBody>
      </p:sp>
      <p:sp>
        <p:nvSpPr>
          <p:cNvPr id="34821" name="Rectangle 1026"/>
          <p:cNvSpPr>
            <a:spLocks noGrp="1" noChangeArrowheads="1"/>
          </p:cNvSpPr>
          <p:nvPr>
            <p:ph type="title"/>
          </p:nvPr>
        </p:nvSpPr>
        <p:spPr/>
        <p:txBody>
          <a:bodyPr/>
          <a:lstStyle/>
          <a:p>
            <a:pPr eaLnBrk="1" hangingPunct="1"/>
            <a:r>
              <a:rPr lang="en-US" smtClean="0"/>
              <a:t>Algorithms - Ch2 - Sorting</a:t>
            </a:r>
          </a:p>
        </p:txBody>
      </p:sp>
      <p:sp>
        <p:nvSpPr>
          <p:cNvPr id="34822" name="Rectangle 1027"/>
          <p:cNvSpPr>
            <a:spLocks noGrp="1" noChangeArrowheads="1"/>
          </p:cNvSpPr>
          <p:nvPr>
            <p:ph type="body" idx="1"/>
          </p:nvPr>
        </p:nvSpPr>
        <p:spPr/>
        <p:txBody>
          <a:bodyPr/>
          <a:lstStyle/>
          <a:p>
            <a:pPr marL="381000" indent="-381000" algn="ctr" eaLnBrk="1" hangingPunct="1">
              <a:buFontTx/>
              <a:buNone/>
            </a:pPr>
            <a:r>
              <a:rPr lang="en-US" b="1" dirty="0" smtClean="0">
                <a:solidFill>
                  <a:srgbClr val="FF0000"/>
                </a:solidFill>
              </a:rPr>
              <a:t>Loop Invariant for Merge: Three Phases</a:t>
            </a:r>
            <a:endParaRPr lang="en-US" dirty="0" smtClean="0"/>
          </a:p>
          <a:p>
            <a:pPr marL="381000" indent="-381000" eaLnBrk="1" hangingPunct="1">
              <a:buFontTx/>
              <a:buAutoNum type="arabicPeriod"/>
            </a:pPr>
            <a:r>
              <a:rPr lang="en-US" b="1" dirty="0" smtClean="0"/>
              <a:t>Initialization</a:t>
            </a:r>
            <a:r>
              <a:rPr lang="en-US" dirty="0" smtClean="0"/>
              <a:t>. Before the first pass through the loop, we have k = p -- the </a:t>
            </a:r>
            <a:r>
              <a:rPr lang="en-US" dirty="0" err="1" smtClean="0"/>
              <a:t>subarray</a:t>
            </a:r>
            <a:r>
              <a:rPr lang="en-US" dirty="0" smtClean="0"/>
              <a:t> A[p..k-1] is empty.  This empty </a:t>
            </a:r>
            <a:r>
              <a:rPr lang="en-US" dirty="0" err="1" smtClean="0"/>
              <a:t>subarray</a:t>
            </a:r>
            <a:r>
              <a:rPr lang="en-US" dirty="0" smtClean="0"/>
              <a:t> contains the k-p=0 smallest elements of L and R, and, since </a:t>
            </a:r>
            <a:r>
              <a:rPr lang="en-US" dirty="0" err="1" smtClean="0"/>
              <a:t>i</a:t>
            </a:r>
            <a:r>
              <a:rPr lang="en-US" dirty="0" smtClean="0"/>
              <a:t> = j = 1, L[</a:t>
            </a:r>
            <a:r>
              <a:rPr lang="en-US" dirty="0" err="1" smtClean="0"/>
              <a:t>i</a:t>
            </a:r>
            <a:r>
              <a:rPr lang="en-US" dirty="0" smtClean="0"/>
              <a:t>] and R[j] are the smallest elements of their arrays not yet copied back into A.</a:t>
            </a:r>
          </a:p>
          <a:p>
            <a:pPr marL="381000" indent="-381000" eaLnBrk="1" hangingPunct="1">
              <a:buFontTx/>
              <a:buAutoNum type="arabicPeriod"/>
            </a:pPr>
            <a:r>
              <a:rPr lang="en-US" b="1" dirty="0" smtClean="0"/>
              <a:t>Maintenance</a:t>
            </a:r>
            <a:r>
              <a:rPr lang="en-US" dirty="0" smtClean="0"/>
              <a:t>. Each iteration maintains the loop invariant.  </a:t>
            </a:r>
          </a:p>
          <a:p>
            <a:pPr marL="800100" lvl="1" indent="-342900" eaLnBrk="1" hangingPunct="1">
              <a:buFontTx/>
              <a:buAutoNum type="arabicPeriod"/>
            </a:pPr>
            <a:r>
              <a:rPr lang="en-US" dirty="0" smtClean="0"/>
              <a:t>Suppose L[</a:t>
            </a:r>
            <a:r>
              <a:rPr lang="en-US" dirty="0" err="1" smtClean="0"/>
              <a:t>i</a:t>
            </a:r>
            <a:r>
              <a:rPr lang="en-US" dirty="0" smtClean="0"/>
              <a:t>] ≤ R[j]. Then L[</a:t>
            </a:r>
            <a:r>
              <a:rPr lang="en-US" dirty="0" err="1" smtClean="0"/>
              <a:t>i</a:t>
            </a:r>
            <a:r>
              <a:rPr lang="en-US" dirty="0" smtClean="0"/>
              <a:t>] is the smallest element not yet copied into A.  A[p..k-1] contains (by induction) the k-p smallest elements, so the copying (</a:t>
            </a:r>
            <a:r>
              <a:rPr lang="en-US" b="1" dirty="0" smtClean="0"/>
              <a:t>then</a:t>
            </a:r>
            <a:r>
              <a:rPr lang="en-US" dirty="0" smtClean="0"/>
              <a:t> branch of the conditional) will ensure that A[p..k] will contain the k-p+1 smallest elements.  Incrementing k and I re-establishes the loop invariant for the next iteration</a:t>
            </a:r>
          </a:p>
          <a:p>
            <a:pPr marL="800100" lvl="1" indent="-342900" eaLnBrk="1" hangingPunct="1">
              <a:buFontTx/>
              <a:buAutoNum type="arabicPeriod"/>
            </a:pPr>
            <a:r>
              <a:rPr lang="en-US" dirty="0" smtClean="0"/>
              <a:t>Suppose L[</a:t>
            </a:r>
            <a:r>
              <a:rPr lang="en-US" dirty="0" err="1" smtClean="0"/>
              <a:t>i</a:t>
            </a:r>
            <a:r>
              <a:rPr lang="en-US" dirty="0" smtClean="0"/>
              <a:t>] &gt; R[j]. The </a:t>
            </a:r>
            <a:r>
              <a:rPr lang="en-US" b="1" dirty="0" smtClean="0"/>
              <a:t>else</a:t>
            </a:r>
            <a:r>
              <a:rPr lang="en-US" dirty="0" smtClean="0"/>
              <a:t> branch of the conditional will copy R[j] and increment k and j, maintaining the loop invariant.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967BB472-8019-4214-B420-15D21A3738C6}" type="datetime1">
              <a:rPr lang="en-US"/>
              <a:pPr/>
              <a:t>9/5/2013</a:t>
            </a:fld>
            <a:endParaRPr lang="en-US"/>
          </a:p>
        </p:txBody>
      </p:sp>
      <p:sp>
        <p:nvSpPr>
          <p:cNvPr id="3584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5844" name="Slide Number Placeholder 5"/>
          <p:cNvSpPr>
            <a:spLocks noGrp="1"/>
          </p:cNvSpPr>
          <p:nvPr>
            <p:ph type="sldNum" sz="quarter" idx="12"/>
          </p:nvPr>
        </p:nvSpPr>
        <p:spPr>
          <a:noFill/>
        </p:spPr>
        <p:txBody>
          <a:bodyPr/>
          <a:lstStyle/>
          <a:p>
            <a:fld id="{824F482B-EFDA-4A55-893C-81ACC90AB355}" type="slidenum">
              <a:rPr lang="en-US"/>
              <a:pPr/>
              <a:t>44</a:t>
            </a:fld>
            <a:endParaRPr lang="en-US"/>
          </a:p>
        </p:txBody>
      </p:sp>
      <p:sp>
        <p:nvSpPr>
          <p:cNvPr id="35845" name="Rectangle 2"/>
          <p:cNvSpPr>
            <a:spLocks noGrp="1" noChangeArrowheads="1"/>
          </p:cNvSpPr>
          <p:nvPr>
            <p:ph type="title"/>
          </p:nvPr>
        </p:nvSpPr>
        <p:spPr/>
        <p:txBody>
          <a:bodyPr/>
          <a:lstStyle/>
          <a:p>
            <a:pPr eaLnBrk="1" hangingPunct="1"/>
            <a:r>
              <a:rPr lang="en-US" smtClean="0"/>
              <a:t>Algorithms - Ch2 - Sorting</a:t>
            </a:r>
          </a:p>
        </p:txBody>
      </p:sp>
      <p:sp>
        <p:nvSpPr>
          <p:cNvPr id="35846" name="Rectangle 3"/>
          <p:cNvSpPr>
            <a:spLocks noGrp="1" noChangeArrowheads="1"/>
          </p:cNvSpPr>
          <p:nvPr>
            <p:ph type="body" idx="1"/>
          </p:nvPr>
        </p:nvSpPr>
        <p:spPr/>
        <p:txBody>
          <a:bodyPr/>
          <a:lstStyle/>
          <a:p>
            <a:pPr marL="381000" indent="-381000" algn="ctr" eaLnBrk="1" hangingPunct="1">
              <a:buFontTx/>
              <a:buNone/>
            </a:pPr>
            <a:r>
              <a:rPr lang="en-US" b="1" dirty="0" smtClean="0">
                <a:solidFill>
                  <a:srgbClr val="FF0000"/>
                </a:solidFill>
              </a:rPr>
              <a:t>Loop Invariant for Merge: Three Phases</a:t>
            </a:r>
            <a:endParaRPr lang="en-US" dirty="0" smtClean="0"/>
          </a:p>
          <a:p>
            <a:pPr marL="381000" indent="-381000" eaLnBrk="1" hangingPunct="1">
              <a:buFontTx/>
              <a:buAutoNum type="arabicPeriod" startAt="3"/>
            </a:pPr>
            <a:r>
              <a:rPr lang="en-US" dirty="0" smtClean="0"/>
              <a:t> </a:t>
            </a:r>
            <a:r>
              <a:rPr lang="en-US" b="1" dirty="0" smtClean="0"/>
              <a:t>Termination</a:t>
            </a:r>
            <a:r>
              <a:rPr lang="en-US" dirty="0" smtClean="0"/>
              <a:t>. k = r+1. By the loop invariant, the array A[p..k-1] = A[p..r] contains the k-p = r-p+1 smallest elements of L[1..n</a:t>
            </a:r>
            <a:r>
              <a:rPr lang="en-US" baseline="-25000" dirty="0" smtClean="0"/>
              <a:t>1</a:t>
            </a:r>
            <a:r>
              <a:rPr lang="en-US" dirty="0" smtClean="0"/>
              <a:t>+1] and R[1..n</a:t>
            </a:r>
            <a:r>
              <a:rPr lang="en-US" baseline="-25000" dirty="0" smtClean="0"/>
              <a:t>2</a:t>
            </a:r>
            <a:r>
              <a:rPr lang="en-US" dirty="0" smtClean="0"/>
              <a:t>+1], in sorted order. The arrays L and R together contain n_{1} + n_{2} + 2 = r - p + 3 elements. All but the two largest have been copied back into A, and these two largest elements are sentinels, not in A to begin with.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D9B18FB0-8286-47BB-A7F2-6A7415A057F9}" type="datetime1">
              <a:rPr lang="en-US"/>
              <a:pPr/>
              <a:t>9/5/2013</a:t>
            </a:fld>
            <a:endParaRPr lang="en-US"/>
          </a:p>
        </p:txBody>
      </p:sp>
      <p:sp>
        <p:nvSpPr>
          <p:cNvPr id="3686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6868" name="Slide Number Placeholder 5"/>
          <p:cNvSpPr>
            <a:spLocks noGrp="1"/>
          </p:cNvSpPr>
          <p:nvPr>
            <p:ph type="sldNum" sz="quarter" idx="12"/>
          </p:nvPr>
        </p:nvSpPr>
        <p:spPr>
          <a:noFill/>
        </p:spPr>
        <p:txBody>
          <a:bodyPr/>
          <a:lstStyle/>
          <a:p>
            <a:fld id="{EB075556-9740-4EDC-8D3A-B672AB760C7D}" type="slidenum">
              <a:rPr lang="en-US"/>
              <a:pPr/>
              <a:t>45</a:t>
            </a:fld>
            <a:endParaRPr lang="en-US"/>
          </a:p>
        </p:txBody>
      </p:sp>
      <p:sp>
        <p:nvSpPr>
          <p:cNvPr id="36869" name="Rectangle 2"/>
          <p:cNvSpPr>
            <a:spLocks noGrp="1" noChangeArrowheads="1"/>
          </p:cNvSpPr>
          <p:nvPr>
            <p:ph type="title"/>
          </p:nvPr>
        </p:nvSpPr>
        <p:spPr/>
        <p:txBody>
          <a:bodyPr/>
          <a:lstStyle/>
          <a:p>
            <a:pPr eaLnBrk="1" hangingPunct="1"/>
            <a:r>
              <a:rPr lang="en-US" smtClean="0"/>
              <a:t>Algorithms - Ch2 - Sorting</a:t>
            </a:r>
          </a:p>
        </p:txBody>
      </p:sp>
      <p:sp>
        <p:nvSpPr>
          <p:cNvPr id="27651" name="Rectangle 3"/>
          <p:cNvSpPr>
            <a:spLocks noGrp="1" noChangeArrowheads="1"/>
          </p:cNvSpPr>
          <p:nvPr>
            <p:ph type="body" idx="1"/>
          </p:nvPr>
        </p:nvSpPr>
        <p:spPr/>
        <p:txBody>
          <a:bodyPr/>
          <a:lstStyle/>
          <a:p>
            <a:pPr marL="381000" indent="-381000" algn="ctr" eaLnBrk="1" hangingPunct="1">
              <a:buFontTx/>
              <a:buNone/>
            </a:pPr>
            <a:r>
              <a:rPr lang="en-US" b="1" smtClean="0">
                <a:solidFill>
                  <a:srgbClr val="FF0000"/>
                </a:solidFill>
              </a:rPr>
              <a:t>Analyzing MergeSort: Divide and Conquer</a:t>
            </a:r>
            <a:endParaRPr lang="en-US" smtClean="0"/>
          </a:p>
          <a:p>
            <a:pPr marL="381000" indent="-381000" algn="just" eaLnBrk="1" hangingPunct="1">
              <a:buFontTx/>
              <a:buNone/>
            </a:pPr>
            <a:r>
              <a:rPr lang="en-US" smtClean="0"/>
              <a:t>Recursive calls can often be analyzed via </a:t>
            </a:r>
            <a:r>
              <a:rPr lang="en-US" b="1" i="1" smtClean="0">
                <a:latin typeface="Times" charset="0"/>
                <a:cs typeface="Times" charset="0"/>
              </a:rPr>
              <a:t>recurrence equations</a:t>
            </a:r>
            <a:r>
              <a:rPr lang="en-US" smtClean="0"/>
              <a:t>.  </a:t>
            </a:r>
          </a:p>
          <a:p>
            <a:pPr marL="381000" indent="-381000" algn="just" eaLnBrk="1" hangingPunct="1">
              <a:buFontTx/>
              <a:buNone/>
            </a:pPr>
            <a:r>
              <a:rPr lang="en-US" smtClean="0"/>
              <a:t>Such equations describe the running time on a problem of size n in terms of the running times on </a:t>
            </a:r>
            <a:r>
              <a:rPr lang="en-US" smtClean="0">
                <a:solidFill>
                  <a:srgbClr val="FF0000"/>
                </a:solidFill>
              </a:rPr>
              <a:t>smaller problems</a:t>
            </a:r>
            <a:r>
              <a:rPr lang="en-US" smtClean="0"/>
              <a:t>.  </a:t>
            </a:r>
          </a:p>
          <a:p>
            <a:pPr marL="381000" indent="-381000" algn="just" eaLnBrk="1" hangingPunct="1"/>
            <a:r>
              <a:rPr lang="en-US" smtClean="0"/>
              <a:t> Assume that we start with a set of n elements, </a:t>
            </a:r>
          </a:p>
          <a:p>
            <a:pPr marL="381000" indent="-381000" algn="just" eaLnBrk="1" hangingPunct="1"/>
            <a:r>
              <a:rPr lang="en-US" smtClean="0"/>
              <a:t> that we break this set of n elements into a subsets, each of n/b items. In many cases a = b, but we don’t need it (and algorithms that manipulate pictures need to “bleed over” so that each subpicture has at least two extra rows and 2 extra columns),</a:t>
            </a:r>
          </a:p>
          <a:p>
            <a:pPr marL="381000" indent="-381000" algn="just" eaLnBrk="1" hangingPunct="1"/>
            <a:r>
              <a:rPr lang="en-US" smtClean="0"/>
              <a:t> and that we keep breaking the subsets in the same ratios until we reach a size at which we solve the problem directly.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874316F2-A8A9-4EE5-B270-347F5E887499}" type="datetime1">
              <a:rPr lang="en-US"/>
              <a:pPr/>
              <a:t>9/5/2013</a:t>
            </a:fld>
            <a:endParaRPr lang="en-US"/>
          </a:p>
        </p:txBody>
      </p:sp>
      <p:sp>
        <p:nvSpPr>
          <p:cNvPr id="3789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7892" name="Slide Number Placeholder 5"/>
          <p:cNvSpPr>
            <a:spLocks noGrp="1"/>
          </p:cNvSpPr>
          <p:nvPr>
            <p:ph type="sldNum" sz="quarter" idx="12"/>
          </p:nvPr>
        </p:nvSpPr>
        <p:spPr>
          <a:noFill/>
        </p:spPr>
        <p:txBody>
          <a:bodyPr/>
          <a:lstStyle/>
          <a:p>
            <a:fld id="{1D1F645C-9AF8-45EE-9FED-A4D2219CDF6D}" type="slidenum">
              <a:rPr lang="en-US"/>
              <a:pPr/>
              <a:t>46</a:t>
            </a:fld>
            <a:endParaRPr lang="en-US"/>
          </a:p>
        </p:txBody>
      </p:sp>
      <p:sp>
        <p:nvSpPr>
          <p:cNvPr id="37893" name="Rectangle 2"/>
          <p:cNvSpPr>
            <a:spLocks noGrp="1" noChangeArrowheads="1"/>
          </p:cNvSpPr>
          <p:nvPr>
            <p:ph type="title"/>
          </p:nvPr>
        </p:nvSpPr>
        <p:spPr/>
        <p:txBody>
          <a:bodyPr/>
          <a:lstStyle/>
          <a:p>
            <a:pPr eaLnBrk="1" hangingPunct="1"/>
            <a:r>
              <a:rPr lang="en-US" smtClean="0"/>
              <a:t>Algorithms - Ch2 - Sorting</a:t>
            </a:r>
          </a:p>
        </p:txBody>
      </p:sp>
      <p:sp>
        <p:nvSpPr>
          <p:cNvPr id="37894" name="Rectangle 3"/>
          <p:cNvSpPr>
            <a:spLocks noGrp="1" noChangeArrowheads="1"/>
          </p:cNvSpPr>
          <p:nvPr>
            <p:ph type="body" idx="1"/>
          </p:nvPr>
        </p:nvSpPr>
        <p:spPr/>
        <p:txBody>
          <a:bodyPr/>
          <a:lstStyle/>
          <a:p>
            <a:pPr marL="381000" indent="-381000" algn="ctr" eaLnBrk="1" hangingPunct="1">
              <a:buFontTx/>
              <a:buNone/>
            </a:pPr>
            <a:r>
              <a:rPr lang="en-US" b="1" smtClean="0">
                <a:solidFill>
                  <a:srgbClr val="FF0000"/>
                </a:solidFill>
              </a:rPr>
              <a:t>Analyzing MergeSort: Divide and Conquer</a:t>
            </a:r>
          </a:p>
          <a:p>
            <a:pPr marL="381000" indent="-381000" algn="just" eaLnBrk="1" hangingPunct="1">
              <a:buFontTx/>
              <a:buNone/>
            </a:pPr>
            <a:r>
              <a:rPr lang="en-US" smtClean="0"/>
              <a:t>We start the analysis from the last bullet: if T(n) denotes the time to run the algorithm on n elements, we must have:</a:t>
            </a:r>
          </a:p>
          <a:p>
            <a:pPr marL="381000" indent="-381000" algn="just" eaLnBrk="1" hangingPunct="1"/>
            <a:r>
              <a:rPr lang="en-US" smtClean="0"/>
              <a:t> T(n) = </a:t>
            </a:r>
            <a:r>
              <a:rPr lang="en-US" smtClean="0">
                <a:latin typeface="Symbol" pitchFamily="18" charset="2"/>
              </a:rPr>
              <a:t>Q</a:t>
            </a:r>
            <a:r>
              <a:rPr lang="en-US" smtClean="0"/>
              <a:t>(1)  if n ≤ c (for some appropriate “small” size c).</a:t>
            </a:r>
          </a:p>
          <a:p>
            <a:pPr marL="381000" indent="-381000" algn="just" eaLnBrk="1" hangingPunct="1">
              <a:buFontTx/>
              <a:buNone/>
            </a:pPr>
            <a:r>
              <a:rPr lang="en-US" smtClean="0"/>
              <a:t>Now we look at the larger sets (the two prior bullets):</a:t>
            </a:r>
          </a:p>
          <a:p>
            <a:pPr marL="381000" indent="-381000" algn="just" eaLnBrk="1" hangingPunct="1"/>
            <a:r>
              <a:rPr lang="en-US" smtClean="0"/>
              <a:t> T(n) = a T(n/b) + D(n) + C(n) </a:t>
            </a:r>
          </a:p>
          <a:p>
            <a:pPr marL="381000" indent="-381000" algn="just" eaLnBrk="1" hangingPunct="1">
              <a:buFontTx/>
              <a:buNone/>
            </a:pPr>
            <a:r>
              <a:rPr lang="en-US" smtClean="0"/>
              <a:t>Where D(n) is the cost of carrying out the divide operation, and     C(n) is the cost of the Combine one. Hopefully those costs will be    </a:t>
            </a:r>
            <a:r>
              <a:rPr lang="en-US" smtClean="0">
                <a:latin typeface="Symbol" pitchFamily="18" charset="2"/>
              </a:rPr>
              <a:t>Q</a:t>
            </a:r>
            <a:r>
              <a:rPr lang="en-US" smtClean="0"/>
              <a:t>(n) or less…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9614B86C-DC97-40CB-8759-5AE5FB8D813E}" type="datetime1">
              <a:rPr lang="en-US"/>
              <a:pPr/>
              <a:t>9/5/2013</a:t>
            </a:fld>
            <a:endParaRPr lang="en-US"/>
          </a:p>
        </p:txBody>
      </p:sp>
      <p:sp>
        <p:nvSpPr>
          <p:cNvPr id="3891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8916" name="Slide Number Placeholder 5"/>
          <p:cNvSpPr>
            <a:spLocks noGrp="1"/>
          </p:cNvSpPr>
          <p:nvPr>
            <p:ph type="sldNum" sz="quarter" idx="12"/>
          </p:nvPr>
        </p:nvSpPr>
        <p:spPr>
          <a:noFill/>
        </p:spPr>
        <p:txBody>
          <a:bodyPr/>
          <a:lstStyle/>
          <a:p>
            <a:fld id="{C0129B00-32C4-4DF4-8A2B-39C87F22AD91}" type="slidenum">
              <a:rPr lang="en-US"/>
              <a:pPr/>
              <a:t>47</a:t>
            </a:fld>
            <a:endParaRPr lang="en-US"/>
          </a:p>
        </p:txBody>
      </p:sp>
      <p:sp>
        <p:nvSpPr>
          <p:cNvPr id="38917" name="Rectangle 2"/>
          <p:cNvSpPr>
            <a:spLocks noGrp="1" noChangeArrowheads="1"/>
          </p:cNvSpPr>
          <p:nvPr>
            <p:ph type="title"/>
          </p:nvPr>
        </p:nvSpPr>
        <p:spPr/>
        <p:txBody>
          <a:bodyPr/>
          <a:lstStyle/>
          <a:p>
            <a:pPr eaLnBrk="1" hangingPunct="1"/>
            <a:r>
              <a:rPr lang="en-US" smtClean="0"/>
              <a:t>Algorithms - Ch2 - Sorting</a:t>
            </a:r>
          </a:p>
        </p:txBody>
      </p:sp>
      <p:sp>
        <p:nvSpPr>
          <p:cNvPr id="38918" name="Rectangle 3"/>
          <p:cNvSpPr>
            <a:spLocks noGrp="1" noChangeArrowheads="1"/>
          </p:cNvSpPr>
          <p:nvPr>
            <p:ph type="body" idx="1"/>
          </p:nvPr>
        </p:nvSpPr>
        <p:spPr/>
        <p:txBody>
          <a:bodyPr/>
          <a:lstStyle/>
          <a:p>
            <a:pPr marL="381000" indent="-381000" algn="ctr" eaLnBrk="1" hangingPunct="1">
              <a:buFontTx/>
              <a:buNone/>
            </a:pPr>
            <a:r>
              <a:rPr lang="en-US" b="1" smtClean="0">
                <a:solidFill>
                  <a:srgbClr val="FF0000"/>
                </a:solidFill>
              </a:rPr>
              <a:t>Analyzing MergeSort: Divide and Combine(?)</a:t>
            </a:r>
          </a:p>
          <a:p>
            <a:pPr marL="381000" indent="-381000" algn="just" eaLnBrk="1" hangingPunct="1">
              <a:buFontTx/>
              <a:buNone/>
            </a:pPr>
            <a:r>
              <a:rPr lang="en-US" smtClean="0">
                <a:solidFill>
                  <a:srgbClr val="000000"/>
                </a:solidFill>
              </a:rPr>
              <a:t>What is the cost of </a:t>
            </a:r>
            <a:r>
              <a:rPr lang="en-US" b="1" smtClean="0">
                <a:solidFill>
                  <a:srgbClr val="000000"/>
                </a:solidFill>
              </a:rPr>
              <a:t>Divide</a:t>
            </a:r>
            <a:r>
              <a:rPr lang="en-US" smtClean="0">
                <a:solidFill>
                  <a:srgbClr val="000000"/>
                </a:solidFill>
              </a:rPr>
              <a:t>?  That depends:</a:t>
            </a:r>
          </a:p>
          <a:p>
            <a:pPr marL="381000" indent="-381000" algn="just" eaLnBrk="1" hangingPunct="1"/>
            <a:r>
              <a:rPr lang="en-US" smtClean="0">
                <a:solidFill>
                  <a:srgbClr val="000000"/>
                </a:solidFill>
              </a:rPr>
              <a:t> dividing an </a:t>
            </a:r>
            <a:r>
              <a:rPr lang="en-US" b="1" smtClean="0">
                <a:solidFill>
                  <a:srgbClr val="000000"/>
                </a:solidFill>
              </a:rPr>
              <a:t>array </a:t>
            </a:r>
            <a:r>
              <a:rPr lang="en-US" smtClean="0">
                <a:solidFill>
                  <a:srgbClr val="000000"/>
                </a:solidFill>
              </a:rPr>
              <a:t>involves finding the midpoint which can be done in time independent of the size of the array: assuming the size of the array is known and is small enough to fit in the hardware. </a:t>
            </a:r>
            <a:r>
              <a:rPr lang="en-US" smtClean="0">
                <a:solidFill>
                  <a:srgbClr val="000000"/>
                </a:solidFill>
                <a:latin typeface="Symbol" pitchFamily="18" charset="2"/>
              </a:rPr>
              <a:t>Q</a:t>
            </a:r>
            <a:r>
              <a:rPr lang="en-US" smtClean="0">
                <a:solidFill>
                  <a:srgbClr val="000000"/>
                </a:solidFill>
              </a:rPr>
              <a:t>(1).</a:t>
            </a:r>
          </a:p>
          <a:p>
            <a:pPr marL="381000" indent="-381000" algn="just" eaLnBrk="1" hangingPunct="1"/>
            <a:r>
              <a:rPr lang="en-US" smtClean="0">
                <a:solidFill>
                  <a:srgbClr val="000000"/>
                </a:solidFill>
              </a:rPr>
              <a:t> or can be done in time </a:t>
            </a:r>
            <a:r>
              <a:rPr lang="en-US" smtClean="0">
                <a:solidFill>
                  <a:srgbClr val="000000"/>
                </a:solidFill>
                <a:latin typeface="Symbol" pitchFamily="18" charset="2"/>
              </a:rPr>
              <a:t>Q</a:t>
            </a:r>
            <a:r>
              <a:rPr lang="en-US" smtClean="0">
                <a:solidFill>
                  <a:srgbClr val="000000"/>
                </a:solidFill>
              </a:rPr>
              <a:t>(n), if we use </a:t>
            </a:r>
            <a:r>
              <a:rPr lang="en-US" b="1" smtClean="0">
                <a:solidFill>
                  <a:srgbClr val="000000"/>
                </a:solidFill>
              </a:rPr>
              <a:t>linked lists</a:t>
            </a:r>
            <a:r>
              <a:rPr lang="en-US" smtClean="0">
                <a:solidFill>
                  <a:srgbClr val="000000"/>
                </a:solidFill>
              </a:rPr>
              <a:t>.</a:t>
            </a:r>
          </a:p>
          <a:p>
            <a:pPr marL="381000" indent="-381000" algn="just" eaLnBrk="1" hangingPunct="1">
              <a:buFontTx/>
              <a:buNone/>
            </a:pPr>
            <a:endParaRPr lang="en-US" smtClean="0">
              <a:solidFill>
                <a:srgbClr val="000000"/>
              </a:solidFill>
            </a:endParaRPr>
          </a:p>
          <a:p>
            <a:pPr marL="381000" indent="-381000" algn="just" eaLnBrk="1" hangingPunct="1">
              <a:buFontTx/>
              <a:buNone/>
            </a:pPr>
            <a:r>
              <a:rPr lang="en-US" smtClean="0">
                <a:solidFill>
                  <a:srgbClr val="000000"/>
                </a:solidFill>
              </a:rPr>
              <a:t>What is the cost of </a:t>
            </a:r>
            <a:r>
              <a:rPr lang="en-US" b="1" smtClean="0">
                <a:solidFill>
                  <a:srgbClr val="000000"/>
                </a:solidFill>
              </a:rPr>
              <a:t>Combine</a:t>
            </a:r>
            <a:r>
              <a:rPr lang="en-US" smtClean="0">
                <a:solidFill>
                  <a:srgbClr val="000000"/>
                </a:solidFill>
              </a:rPr>
              <a:t>?</a:t>
            </a:r>
          </a:p>
          <a:p>
            <a:pPr marL="381000" indent="-381000" algn="just" eaLnBrk="1" hangingPunct="1"/>
            <a:r>
              <a:rPr lang="en-US" smtClean="0">
                <a:solidFill>
                  <a:srgbClr val="000000"/>
                </a:solidFill>
              </a:rPr>
              <a:t> whether we use lists or arrays, we must compare the elements of the two subsets. At each comparison, we place one element. Total cost for n elements: </a:t>
            </a:r>
            <a:r>
              <a:rPr lang="en-US" smtClean="0">
                <a:solidFill>
                  <a:srgbClr val="000000"/>
                </a:solidFill>
                <a:latin typeface="Symbol" pitchFamily="18" charset="2"/>
              </a:rPr>
              <a:t>Q</a:t>
            </a:r>
            <a:r>
              <a:rPr lang="en-US" smtClean="0">
                <a:solidFill>
                  <a:srgbClr val="000000"/>
                </a:solidFill>
              </a:rPr>
              <a:t>(n).</a:t>
            </a:r>
          </a:p>
          <a:p>
            <a:pPr marL="381000" indent="-381000" algn="just" eaLnBrk="1" hangingPunct="1">
              <a:buFontTx/>
              <a:buNone/>
            </a:pPr>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3D130781-423B-415A-8823-374DD97FE7C6}" type="datetime1">
              <a:rPr lang="en-US"/>
              <a:pPr/>
              <a:t>9/5/2013</a:t>
            </a:fld>
            <a:endParaRPr lang="en-US"/>
          </a:p>
        </p:txBody>
      </p:sp>
      <p:sp>
        <p:nvSpPr>
          <p:cNvPr id="3993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91.404 - Algorithms</a:t>
            </a:r>
          </a:p>
        </p:txBody>
      </p:sp>
      <p:sp>
        <p:nvSpPr>
          <p:cNvPr id="39940" name="Slide Number Placeholder 5"/>
          <p:cNvSpPr>
            <a:spLocks noGrp="1"/>
          </p:cNvSpPr>
          <p:nvPr>
            <p:ph type="sldNum" sz="quarter" idx="12"/>
          </p:nvPr>
        </p:nvSpPr>
        <p:spPr>
          <a:noFill/>
        </p:spPr>
        <p:txBody>
          <a:bodyPr/>
          <a:lstStyle/>
          <a:p>
            <a:fld id="{361D2176-E398-43DF-A95B-8C8A18BB2EFC}" type="slidenum">
              <a:rPr lang="en-US"/>
              <a:pPr/>
              <a:t>48</a:t>
            </a:fld>
            <a:endParaRPr lang="en-US"/>
          </a:p>
        </p:txBody>
      </p:sp>
      <p:sp>
        <p:nvSpPr>
          <p:cNvPr id="39941" name="Rectangle 2"/>
          <p:cNvSpPr>
            <a:spLocks noGrp="1" noChangeArrowheads="1"/>
          </p:cNvSpPr>
          <p:nvPr>
            <p:ph type="title"/>
          </p:nvPr>
        </p:nvSpPr>
        <p:spPr/>
        <p:txBody>
          <a:bodyPr/>
          <a:lstStyle/>
          <a:p>
            <a:pPr eaLnBrk="1" hangingPunct="1"/>
            <a:r>
              <a:rPr lang="en-US" smtClean="0"/>
              <a:t>Algorithms - Ch2 - Sorting</a:t>
            </a:r>
          </a:p>
        </p:txBody>
      </p:sp>
      <p:sp>
        <p:nvSpPr>
          <p:cNvPr id="39942" name="Rectangle 3"/>
          <p:cNvSpPr>
            <a:spLocks noGrp="1" noChangeArrowheads="1"/>
          </p:cNvSpPr>
          <p:nvPr>
            <p:ph type="body" idx="1"/>
          </p:nvPr>
        </p:nvSpPr>
        <p:spPr/>
        <p:txBody>
          <a:bodyPr/>
          <a:lstStyle/>
          <a:p>
            <a:pPr marL="381000" indent="-381000" algn="ctr" eaLnBrk="1" hangingPunct="1">
              <a:buFontTx/>
              <a:buNone/>
            </a:pPr>
            <a:r>
              <a:rPr lang="en-US" b="1" dirty="0" smtClean="0">
                <a:solidFill>
                  <a:srgbClr val="FF0000"/>
                </a:solidFill>
              </a:rPr>
              <a:t>Analyzing Merge: Divide and Conquer</a:t>
            </a:r>
          </a:p>
          <a:p>
            <a:pPr marL="381000" indent="-381000" algn="just" eaLnBrk="1" hangingPunct="1">
              <a:buFontTx/>
              <a:buNone/>
            </a:pPr>
            <a:r>
              <a:rPr lang="en-US" dirty="0" smtClean="0">
                <a:solidFill>
                  <a:srgbClr val="000000"/>
                </a:solidFill>
              </a:rPr>
              <a:t>The recursion relation becomes:</a:t>
            </a:r>
          </a:p>
          <a:p>
            <a:pPr marL="381000" indent="-381000" algn="just" eaLnBrk="1" hangingPunct="1">
              <a:buFontTx/>
              <a:buNone/>
            </a:pPr>
            <a:r>
              <a:rPr lang="en-US" dirty="0" smtClean="0">
                <a:solidFill>
                  <a:srgbClr val="000000"/>
                </a:solidFill>
              </a:rPr>
              <a:t>Termination:</a:t>
            </a:r>
          </a:p>
          <a:p>
            <a:pPr marL="381000" indent="-381000" algn="just" eaLnBrk="1" hangingPunct="1">
              <a:buFontTx/>
              <a:buNone/>
            </a:pPr>
            <a:r>
              <a:rPr lang="en-US" dirty="0" smtClean="0">
                <a:solidFill>
                  <a:srgbClr val="000000"/>
                </a:solidFill>
              </a:rPr>
              <a:t>T(n) = </a:t>
            </a:r>
            <a:r>
              <a:rPr lang="en-US" dirty="0" smtClean="0">
                <a:solidFill>
                  <a:srgbClr val="000000"/>
                </a:solidFill>
                <a:latin typeface="Symbol" pitchFamily="18" charset="2"/>
              </a:rPr>
              <a:t>Q</a:t>
            </a:r>
            <a:r>
              <a:rPr lang="en-US" dirty="0" smtClean="0">
                <a:solidFill>
                  <a:srgbClr val="000000"/>
                </a:solidFill>
              </a:rPr>
              <a:t>(1) = c  for n = 1;</a:t>
            </a:r>
          </a:p>
          <a:p>
            <a:pPr marL="381000" indent="-381000" algn="just" eaLnBrk="1" hangingPunct="1">
              <a:buFontTx/>
              <a:buNone/>
            </a:pPr>
            <a:r>
              <a:rPr lang="en-US" dirty="0" smtClean="0">
                <a:solidFill>
                  <a:srgbClr val="000000"/>
                </a:solidFill>
              </a:rPr>
              <a:t>Dividing and Combining:</a:t>
            </a:r>
          </a:p>
          <a:p>
            <a:pPr marL="381000" indent="-381000" algn="just" eaLnBrk="1" hangingPunct="1">
              <a:buFontTx/>
              <a:buNone/>
            </a:pPr>
            <a:r>
              <a:rPr lang="en-US" dirty="0" smtClean="0">
                <a:solidFill>
                  <a:srgbClr val="000000"/>
                </a:solidFill>
              </a:rPr>
              <a:t>T(n) = 2 T(n/2) + D(n) + C(n) = 2 T(n/2) + </a:t>
            </a:r>
            <a:r>
              <a:rPr lang="en-US" dirty="0" smtClean="0">
                <a:solidFill>
                  <a:srgbClr val="000000"/>
                </a:solidFill>
                <a:latin typeface="Symbol" pitchFamily="18" charset="2"/>
              </a:rPr>
              <a:t>Q</a:t>
            </a:r>
            <a:r>
              <a:rPr lang="en-US" dirty="0" smtClean="0">
                <a:solidFill>
                  <a:srgbClr val="000000"/>
                </a:solidFill>
              </a:rPr>
              <a:t>(n)  if n &gt; 1.</a:t>
            </a:r>
          </a:p>
          <a:p>
            <a:pPr marL="381000" indent="-381000" algn="just" eaLnBrk="1" hangingPunct="1">
              <a:buFontTx/>
              <a:buNone/>
            </a:pPr>
            <a:endParaRPr lang="en-US" dirty="0" smtClean="0">
              <a:solidFill>
                <a:srgbClr val="000000"/>
              </a:solidFill>
            </a:endParaRPr>
          </a:p>
          <a:p>
            <a:pPr marL="381000" indent="-381000" algn="just" eaLnBrk="1" hangingPunct="1">
              <a:buFontTx/>
              <a:buNone/>
            </a:pPr>
            <a:r>
              <a:rPr lang="en-US" dirty="0" smtClean="0">
                <a:solidFill>
                  <a:srgbClr val="000000"/>
                </a:solidFill>
              </a:rPr>
              <a:t>Solution method: Figure 2.5 – p. 38.</a:t>
            </a:r>
          </a:p>
          <a:p>
            <a:pPr marL="381000" indent="-381000" algn="just" eaLnBrk="1" hangingPunct="1">
              <a:buFontTx/>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65540"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65541" name="Rectangle 5"/>
          <p:cNvSpPr>
            <a:spLocks noChangeArrowheads="1"/>
          </p:cNvSpPr>
          <p:nvPr/>
        </p:nvSpPr>
        <p:spPr bwMode="auto">
          <a:xfrm>
            <a:off x="152400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5 in position 1:</a:t>
            </a:r>
          </a:p>
          <a:p>
            <a:pPr algn="ctr"/>
            <a:r>
              <a:rPr lang="en-US">
                <a:effectLst>
                  <a:outerShdw blurRad="38100" dist="38100" dir="2700000" algn="tl">
                    <a:srgbClr val="000000"/>
                  </a:outerShdw>
                </a:effectLst>
              </a:rPr>
              <a:t>Swap item in position 0 with item in position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66564"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66565" name="Rectangle 5"/>
          <p:cNvSpPr>
            <a:spLocks noChangeArrowheads="1"/>
          </p:cNvSpPr>
          <p:nvPr/>
        </p:nvSpPr>
        <p:spPr bwMode="auto">
          <a:xfrm>
            <a:off x="152400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a:effectLst>
                  <a:outerShdw blurRad="38100" dist="38100" dir="2700000" algn="tl">
                    <a:srgbClr val="000000"/>
                  </a:outerShdw>
                </a:effectLst>
              </a:rPr>
              <a:t>Positions 0 through 1 are now in non-decreasing order.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67588"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67589"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1 in position 2:</a:t>
            </a:r>
          </a:p>
          <a:p>
            <a:pPr algn="ctr"/>
            <a:r>
              <a:rPr lang="en-US">
                <a:effectLst>
                  <a:outerShdw blurRad="38100" dist="38100" dir="2700000" algn="tl">
                    <a:srgbClr val="000000"/>
                  </a:outerShdw>
                </a:effectLst>
              </a:rPr>
              <a:t>Swap item in position 1 with item in position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68612"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68613" name="Rectangle 5"/>
          <p:cNvSpPr>
            <a:spLocks noChangeArrowheads="1"/>
          </p:cNvSpPr>
          <p:nvPr/>
        </p:nvSpPr>
        <p:spPr bwMode="auto">
          <a:xfrm>
            <a:off x="1517650" y="685800"/>
            <a:ext cx="7626350" cy="11430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1:</a:t>
            </a:r>
          </a:p>
          <a:p>
            <a:pPr algn="ctr"/>
            <a:r>
              <a:rPr lang="en-US">
                <a:effectLst>
                  <a:outerShdw blurRad="38100" dist="38100" dir="2700000" algn="tl">
                    <a:srgbClr val="000000"/>
                  </a:outerShdw>
                </a:effectLst>
              </a:rPr>
              <a:t>Swap item in position 0 with item in position 1.</a:t>
            </a:r>
          </a:p>
          <a:p>
            <a:pPr algn="ctr"/>
            <a:r>
              <a:rPr lang="en-US">
                <a:effectLst>
                  <a:outerShdw blurRad="38100" dist="38100" dir="2700000" algn="tl">
                    <a:srgbClr val="000000"/>
                  </a:outerShdw>
                </a:effectLst>
              </a:rPr>
              <a:t>Positions 0 through 2 are now in non-decreasing order.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76400" y="-76200"/>
            <a:ext cx="7772400" cy="914400"/>
          </a:xfrm>
        </p:spPr>
        <p:txBody>
          <a:bodyPr/>
          <a:lstStyle/>
          <a:p>
            <a:pPr>
              <a:lnSpc>
                <a:spcPct val="90000"/>
              </a:lnSpc>
            </a:pPr>
            <a:r>
              <a:rPr lang="en-US"/>
              <a:t/>
            </a:r>
            <a:br>
              <a:rPr lang="en-US"/>
            </a:br>
            <a:r>
              <a:rPr lang="en-US"/>
              <a:t> Insertion Sort Animation</a:t>
            </a:r>
            <a:br>
              <a:rPr lang="en-US"/>
            </a:br>
            <a:endParaRPr lang="en-US"/>
          </a:p>
        </p:txBody>
      </p:sp>
      <p:pic>
        <p:nvPicPr>
          <p:cNvPr id="69636" name="Picture 4"/>
          <p:cNvPicPr>
            <a:picLocks noChangeAspect="1" noChangeArrowheads="1"/>
          </p:cNvPicPr>
          <p:nvPr/>
        </p:nvPicPr>
        <p:blipFill>
          <a:blip r:embed="rId2" cstate="print"/>
          <a:srcRect/>
          <a:stretch>
            <a:fillRect/>
          </a:stretch>
        </p:blipFill>
        <p:spPr bwMode="auto">
          <a:xfrm>
            <a:off x="1524000" y="762000"/>
            <a:ext cx="7620000" cy="5486400"/>
          </a:xfrm>
          <a:prstGeom prst="rect">
            <a:avLst/>
          </a:prstGeom>
          <a:noFill/>
          <a:ln w="12700">
            <a:noFill/>
            <a:miter lim="800000"/>
            <a:headEnd type="none" w="sm" len="sm"/>
            <a:tailEnd type="none" w="sm" len="sm"/>
          </a:ln>
          <a:effectLst/>
        </p:spPr>
      </p:pic>
      <p:sp>
        <p:nvSpPr>
          <p:cNvPr id="69637" name="Rectangle 5"/>
          <p:cNvSpPr>
            <a:spLocks noChangeArrowheads="1"/>
          </p:cNvSpPr>
          <p:nvPr/>
        </p:nvSpPr>
        <p:spPr bwMode="auto">
          <a:xfrm>
            <a:off x="1517650" y="762000"/>
            <a:ext cx="7620000" cy="990600"/>
          </a:xfrm>
          <a:prstGeom prst="rect">
            <a:avLst/>
          </a:prstGeom>
          <a:solidFill>
            <a:srgbClr val="333399"/>
          </a:solidFill>
          <a:ln w="12700">
            <a:solidFill>
              <a:schemeClr val="tx1"/>
            </a:solidFill>
            <a:miter lim="800000"/>
            <a:headEnd type="none" w="sm" len="sm"/>
            <a:tailEnd type="none" w="sm" len="sm"/>
          </a:ln>
          <a:effectLst/>
        </p:spPr>
        <p:txBody>
          <a:bodyPr wrap="none" anchor="ctr"/>
          <a:lstStyle/>
          <a:p>
            <a:pPr algn="ctr"/>
            <a:r>
              <a:rPr lang="en-US" sz="3200" b="1">
                <a:solidFill>
                  <a:schemeClr val="tx2"/>
                </a:solidFill>
                <a:effectLst>
                  <a:outerShdw blurRad="38100" dist="38100" dir="2700000" algn="tl">
                    <a:srgbClr val="000000"/>
                  </a:outerShdw>
                </a:effectLst>
              </a:rPr>
              <a:t> </a:t>
            </a:r>
            <a:r>
              <a:rPr lang="en-US">
                <a:effectLst>
                  <a:outerShdw blurRad="38100" dist="38100" dir="2700000" algn="tl">
                    <a:srgbClr val="000000"/>
                  </a:outerShdw>
                </a:effectLst>
              </a:rPr>
              <a:t>Finding a place for item with value 3 in position 3:</a:t>
            </a:r>
          </a:p>
          <a:p>
            <a:pPr algn="ctr"/>
            <a:r>
              <a:rPr lang="en-US">
                <a:effectLst>
                  <a:outerShdw blurRad="38100" dist="38100" dir="2700000" algn="tl">
                    <a:srgbClr val="000000"/>
                  </a:outerShdw>
                </a:effectLst>
              </a:rPr>
              <a:t>Swap item in position 2 with item in position 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5303</TotalTime>
  <Words>2836</Words>
  <Application>Microsoft Office PowerPoint</Application>
  <PresentationFormat>On-screen Show (4:3)</PresentationFormat>
  <Paragraphs>294</Paragraphs>
  <Slides>48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ＭＳ Ｐゴシック</vt:lpstr>
      <vt:lpstr>ＭＳ Ｐゴシック</vt:lpstr>
      <vt:lpstr>Arial</vt:lpstr>
      <vt:lpstr>Symbol</vt:lpstr>
      <vt:lpstr>Times</vt:lpstr>
      <vt:lpstr>Wingdings</vt:lpstr>
      <vt:lpstr>Blank Presentation</vt:lpstr>
      <vt:lpstr>Equation</vt:lpstr>
      <vt:lpstr>Algorithms - Ch2 - Sorting</vt:lpstr>
      <vt:lpstr>Analyzing Algorithms</vt:lpstr>
      <vt:lpstr>Analyzing Algorithms</vt:lpstr>
      <vt:lpstr>Sorting</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  Insertion Sort Animation </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lpstr>Algorithms - Ch2 - Sorting</vt:lpstr>
    </vt:vector>
  </TitlesOfParts>
  <Company>UMass Lowell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Giampiero Pecelli</dc:creator>
  <cp:lastModifiedBy>ben</cp:lastModifiedBy>
  <cp:revision>392</cp:revision>
  <dcterms:created xsi:type="dcterms:W3CDTF">2010-01-25T21:46:14Z</dcterms:created>
  <dcterms:modified xsi:type="dcterms:W3CDTF">2013-09-05T15:57:31Z</dcterms:modified>
</cp:coreProperties>
</file>