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93" r:id="rId4"/>
    <p:sldId id="296" r:id="rId5"/>
    <p:sldId id="304" r:id="rId6"/>
    <p:sldId id="298" r:id="rId7"/>
    <p:sldId id="336" r:id="rId8"/>
    <p:sldId id="301" r:id="rId9"/>
    <p:sldId id="290" r:id="rId10"/>
    <p:sldId id="297" r:id="rId11"/>
    <p:sldId id="337" r:id="rId12"/>
    <p:sldId id="335" r:id="rId13"/>
    <p:sldId id="30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6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6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EA04DD-9613-43CD-A987-C80DFAF96246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58DC7F7-679D-4C7C-A20B-8732BE1A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1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79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8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0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12700" y="3271838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2700" y="3481388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19050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CA5CD51-B7B0-4AEA-B053-F548738A169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-152400" y="1676400"/>
            <a:ext cx="1981200" cy="1524000"/>
            <a:chOff x="0" y="192"/>
            <a:chExt cx="1536" cy="1104"/>
          </a:xfrm>
        </p:grpSpPr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89" name="Picture 17" descr="c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D4FA-52CE-474F-9B2D-59EF22A52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76200"/>
            <a:ext cx="21907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4198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E5EFF-D890-4BC2-844D-2E5CA72AB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469F61-AEF2-420B-A440-A8ACDD503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84206-A06F-4191-B748-6150262451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D73E4-E14E-45CF-9977-261E1EED37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AA72E-452F-4E94-B123-DCD348C2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B44BE-4E14-487C-8324-321326769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AE323-8F73-43EC-B8CB-619927284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DCA51-4502-4A7C-BB81-973BCE9D2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C1F65-FD24-4C0E-BAB9-02F3FC567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E6A6E-929F-4F5D-B24E-923EE1E9D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DA66FA5-7556-4EDB-ADB9-83BC4B1894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ltGray">
          <a:xfrm>
            <a:off x="76200" y="14097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ltGray">
          <a:xfrm>
            <a:off x="76200" y="156210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-228600" y="-76200"/>
            <a:ext cx="1981200" cy="1524000"/>
            <a:chOff x="0" y="192"/>
            <a:chExt cx="1536" cy="1104"/>
          </a:xfrm>
        </p:grpSpPr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9" name="Picture 15" descr="cslogo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unysb.edu/~algorith/files/sorting.s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8534400" cy="2209800"/>
          </a:xfrm>
        </p:spPr>
        <p:txBody>
          <a:bodyPr/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UMass Lowell Computer </a:t>
            </a:r>
            <a:r>
              <a:rPr lang="en-US" sz="3600"/>
              <a:t>Science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COMP 4040: </a:t>
            </a:r>
            <a:r>
              <a:rPr lang="en-US" i="1" smtClean="0"/>
              <a:t>Analysis </a:t>
            </a:r>
            <a:r>
              <a:rPr lang="en-US" i="1" dirty="0"/>
              <a:t>of Algorithms</a:t>
            </a:r>
            <a:r>
              <a:rPr lang="en-US" sz="4000" dirty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Prof. Benyuan Liu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250113" cy="16764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Lecture 1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Introduction/Overview</a:t>
            </a:r>
          </a:p>
          <a:p>
            <a:endParaRPr lang="en-US" sz="40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Course webpage: http://www.cs.uml.edu/~</a:t>
            </a:r>
            <a:r>
              <a:rPr lang="en-US" sz="2400" dirty="0" err="1" smtClean="0">
                <a:solidFill>
                  <a:schemeClr val="bg2"/>
                </a:solidFill>
              </a:rPr>
              <a:t>bliu</a:t>
            </a:r>
            <a:r>
              <a:rPr lang="en-US" sz="2400" dirty="0" smtClean="0">
                <a:solidFill>
                  <a:schemeClr val="bg2"/>
                </a:solidFill>
              </a:rPr>
              <a:t>/4040-F16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89023"/>
            <a:ext cx="6629400" cy="4527550"/>
          </a:xfrm>
        </p:spPr>
        <p:txBody>
          <a:bodyPr/>
          <a:lstStyle/>
          <a:p>
            <a:pPr>
              <a:lnSpc>
                <a:spcPts val="2700"/>
              </a:lnSpc>
              <a:buFont typeface="Monotype Sorts" pitchFamily="2" charset="2"/>
              <a:buChar char="-"/>
            </a:pPr>
            <a:r>
              <a:rPr lang="en-US" dirty="0">
                <a:solidFill>
                  <a:schemeClr val="bg2"/>
                </a:solidFill>
                <a:effectLst/>
              </a:rPr>
              <a:t>Required: </a:t>
            </a:r>
          </a:p>
          <a:p>
            <a:pPr lvl="1"/>
            <a:r>
              <a:rPr lang="en-US" sz="3200" i="1" dirty="0">
                <a:solidFill>
                  <a:schemeClr val="bg2"/>
                </a:solidFill>
              </a:rPr>
              <a:t>Introduction to Algorithms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endParaRPr lang="en-US" sz="3200" dirty="0" smtClean="0">
              <a:solidFill>
                <a:schemeClr val="bg2"/>
              </a:solidFill>
            </a:endParaRP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 by </a:t>
            </a:r>
            <a:r>
              <a:rPr lang="en-US" sz="2800" dirty="0">
                <a:solidFill>
                  <a:schemeClr val="bg2"/>
                </a:solidFill>
              </a:rPr>
              <a:t>T.H. </a:t>
            </a:r>
            <a:r>
              <a:rPr lang="en-US" sz="2800" dirty="0" err="1">
                <a:solidFill>
                  <a:schemeClr val="bg2"/>
                </a:solidFill>
              </a:rPr>
              <a:t>Corman</a:t>
            </a:r>
            <a:r>
              <a:rPr lang="en-US" sz="2800" dirty="0">
                <a:solidFill>
                  <a:schemeClr val="bg2"/>
                </a:solidFill>
              </a:rPr>
              <a:t>, C.E. </a:t>
            </a:r>
            <a:r>
              <a:rPr lang="en-US" sz="2800" dirty="0" err="1">
                <a:solidFill>
                  <a:schemeClr val="bg2"/>
                </a:solidFill>
              </a:rPr>
              <a:t>Leiserson</a:t>
            </a:r>
            <a:r>
              <a:rPr lang="en-US" sz="2800" dirty="0">
                <a:solidFill>
                  <a:schemeClr val="bg2"/>
                </a:solidFill>
              </a:rPr>
              <a:t>, R.L. </a:t>
            </a:r>
            <a:r>
              <a:rPr lang="en-US" sz="2800" dirty="0" err="1" smtClean="0">
                <a:solidFill>
                  <a:schemeClr val="bg2"/>
                </a:solidFill>
              </a:rPr>
              <a:t>Rivest</a:t>
            </a:r>
            <a:r>
              <a:rPr lang="en-US" sz="2800" dirty="0" smtClean="0">
                <a:solidFill>
                  <a:schemeClr val="bg2"/>
                </a:solidFill>
              </a:rPr>
              <a:t>, Clifford Stein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McGraw-Hill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ISBN </a:t>
            </a:r>
            <a:r>
              <a:rPr lang="en-US" sz="2800" dirty="0" smtClean="0">
                <a:solidFill>
                  <a:schemeClr val="bg2"/>
                </a:solidFill>
              </a:rPr>
              <a:t>978-0-262-03384-8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See course website for recommended texts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"/>
            <a:ext cx="3505200" cy="882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362200" y="5943600"/>
            <a:ext cx="184731" cy="52322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2800" dirty="0">
              <a:effectLst/>
              <a:latin typeface="Times New Roman" pitchFamily="18" charset="0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6172200" y="5045075"/>
            <a:ext cx="2428126" cy="1250950"/>
          </a:xfrm>
          <a:prstGeom prst="irregularSeal1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Third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62" y="2149475"/>
            <a:ext cx="2330116" cy="263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3726"/>
              </p:ext>
            </p:extLst>
          </p:nvPr>
        </p:nvGraphicFramePr>
        <p:xfrm>
          <a:off x="762000" y="1752600"/>
          <a:ext cx="75438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41677"/>
                <a:gridCol w="3102123"/>
              </a:tblGrid>
              <a:tr h="184945">
                <a:tc>
                  <a:txBody>
                    <a:bodyPr/>
                    <a:lstStyle/>
                    <a:p>
                      <a:pPr marL="457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Topic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Reading</a:t>
                      </a:r>
                      <a:endParaRPr lang="en-US" sz="1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Introduction/Overview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Chapter </a:t>
                      </a:r>
                      <a:r>
                        <a:rPr lang="en-US" sz="1600" dirty="0">
                          <a:effectLst/>
                        </a:rPr>
                        <a:t>1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Analyzing &amp; Designing Algorithms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2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Growth of Functions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3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Divide-and-Conquer, Recurrences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First Mid-term 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1-4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525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Probability &amp; Randomized Algorithms 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 smtClean="0">
                          <a:solidFill>
                            <a:schemeClr val="bg2"/>
                          </a:solidFill>
                          <a:effectLst/>
                        </a:rPr>
                        <a:t>         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Heapsort/Priority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Queues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6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Quicksort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7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Sorting in Linear Time 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8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Second Mid-term 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5-8, </a:t>
                      </a:r>
                      <a:r>
                        <a:rPr lang="en-US" sz="1600" dirty="0" smtClean="0">
                          <a:effectLst/>
                        </a:rPr>
                        <a:t>1-4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Data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Structures 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Chapter </a:t>
                      </a: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Hash Tables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11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Binary Search Trees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12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Balancing Trees: Red-Black Trees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13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7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Graph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Algorithms 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22, 24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239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Final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all above chapters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65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772400" cy="1143000"/>
          </a:xfrm>
        </p:spPr>
        <p:txBody>
          <a:bodyPr/>
          <a:lstStyle/>
          <a:p>
            <a:r>
              <a:rPr lang="en-US"/>
              <a:t>CS Theory Math Review Sheet</a:t>
            </a:r>
            <a:br>
              <a:rPr lang="en-US"/>
            </a:br>
            <a:r>
              <a:rPr lang="en-US"/>
              <a:t>The Most Relevant Parts...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50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1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O,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Q</a:t>
            </a:r>
            <a:r>
              <a:rPr lang="en-US" sz="2400">
                <a:solidFill>
                  <a:schemeClr val="bg2"/>
                </a:solidFill>
              </a:rPr>
              <a:t>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W</a:t>
            </a:r>
            <a:r>
              <a:rPr lang="en-US" sz="2400">
                <a:solidFill>
                  <a:schemeClr val="bg2"/>
                </a:solidFill>
              </a:rPr>
              <a:t> definitions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Series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Combinations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2 Recurrences &amp;   Master Method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3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Probability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Factorial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Logs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Stirling’s approx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953000" y="1905000"/>
            <a:ext cx="350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Matrices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5 Graph Theory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6 Calculus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Product, Quotient rules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Integration, Differentiation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8 Finite Calculus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9 Series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0" y="6388100"/>
            <a:ext cx="9144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 fact sheet (courtesy of Prof. Costello) is on our web site.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</p:spPr>
        <p:txBody>
          <a:bodyPr/>
          <a:lstStyle/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Homework (~</a:t>
            </a:r>
            <a:r>
              <a:rPr lang="en-US" sz="2400" dirty="0">
                <a:solidFill>
                  <a:schemeClr val="bg2"/>
                </a:solidFill>
                <a:effectLst/>
              </a:rPr>
              <a:t>8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)</a:t>
            </a:r>
            <a:r>
              <a:rPr lang="en-US" sz="2400" dirty="0">
                <a:solidFill>
                  <a:schemeClr val="bg2"/>
                </a:solidFill>
                <a:effectLst/>
              </a:rPr>
              <a:t>			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25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>
                <a:solidFill>
                  <a:schemeClr val="bg2"/>
                </a:solidFill>
                <a:effectLst/>
              </a:rPr>
              <a:t>Midterm 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(1~2) 	</a:t>
            </a:r>
            <a:r>
              <a:rPr lang="en-US" sz="2400" dirty="0">
                <a:solidFill>
                  <a:schemeClr val="bg2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	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30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% </a:t>
            </a:r>
            <a:endParaRPr lang="en-US" sz="2400" dirty="0" smtClean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Quiz (~2)						10%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Final </a:t>
            </a:r>
            <a:r>
              <a:rPr lang="en-US" sz="2400" dirty="0">
                <a:solidFill>
                  <a:schemeClr val="bg2"/>
                </a:solidFill>
                <a:effectLst/>
              </a:rPr>
              <a:t>Exam (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cumulative) </a:t>
            </a:r>
            <a:r>
              <a:rPr lang="en-US" sz="2400" dirty="0">
                <a:solidFill>
                  <a:schemeClr val="bg2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		30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%</a:t>
            </a: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Discretionary (attendance, participation, </a:t>
            </a:r>
            <a:r>
              <a:rPr lang="en-US" sz="2400" dirty="0" err="1" smtClean="0">
                <a:solidFill>
                  <a:schemeClr val="bg2"/>
                </a:solidFill>
                <a:effectLst/>
              </a:rPr>
              <a:t>etc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) 	</a:t>
            </a:r>
            <a:r>
              <a:rPr lang="en-US" sz="2400" dirty="0">
                <a:solidFill>
                  <a:schemeClr val="bg2"/>
                </a:solidFill>
                <a:effectLst/>
              </a:rPr>
              <a:t>5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%</a:t>
            </a:r>
          </a:p>
          <a:p>
            <a:endParaRPr lang="en-US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Nature of the Course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>
                <a:solidFill>
                  <a:schemeClr val="bg2"/>
                </a:solidFill>
              </a:rPr>
              <a:t>Core course: </a:t>
            </a:r>
            <a:r>
              <a:rPr lang="en-US" sz="2800" i="1" dirty="0">
                <a:solidFill>
                  <a:schemeClr val="bg2"/>
                </a:solidFill>
              </a:rPr>
              <a:t>required for all CS majors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Advanced undergraduate level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Graduate students take separate course </a:t>
            </a:r>
            <a:r>
              <a:rPr lang="en-US" sz="2400" dirty="0" smtClean="0">
                <a:solidFill>
                  <a:schemeClr val="bg2"/>
                </a:solidFill>
              </a:rPr>
              <a:t>(</a:t>
            </a:r>
            <a:r>
              <a:rPr lang="en-US" sz="2400" dirty="0" smtClean="0">
                <a:solidFill>
                  <a:schemeClr val="bg2"/>
                </a:solidFill>
              </a:rPr>
              <a:t>COMP </a:t>
            </a:r>
            <a:r>
              <a:rPr lang="en-US" sz="2400" dirty="0" smtClean="0">
                <a:solidFill>
                  <a:schemeClr val="bg2"/>
                </a:solidFill>
              </a:rPr>
              <a:t>5030)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No programming required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“Pencil-and-paper” exercises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Lectures supplemented by:</a:t>
            </a:r>
          </a:p>
          <a:p>
            <a:pPr lvl="2"/>
            <a:r>
              <a:rPr lang="en-US" sz="2000" dirty="0" smtClean="0">
                <a:solidFill>
                  <a:schemeClr val="bg2"/>
                </a:solidFill>
              </a:rPr>
              <a:t>Real</a:t>
            </a:r>
            <a:r>
              <a:rPr lang="en-US" sz="2000" dirty="0">
                <a:solidFill>
                  <a:schemeClr val="bg2"/>
                </a:solidFill>
              </a:rPr>
              <a:t>-world examples</a:t>
            </a:r>
          </a:p>
          <a:p>
            <a:endParaRPr lang="en-US" sz="2800" dirty="0"/>
          </a:p>
        </p:txBody>
      </p:sp>
      <p:pic>
        <p:nvPicPr>
          <p:cNvPr id="12298" name="Picture 10" descr="penc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334000"/>
            <a:ext cx="1295400" cy="1241425"/>
          </a:xfrm>
          <a:prstGeom prst="rect">
            <a:avLst/>
          </a:prstGeom>
          <a:noFill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3886200"/>
            <a:ext cx="1828800" cy="1166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It All About?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477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chemeClr val="bg2"/>
                </a:solidFill>
              </a:rPr>
              <a:t>Algorithm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steps for the computer to follow to solve a problem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bg2"/>
                </a:solidFill>
              </a:rPr>
              <a:t>well-defined computational procedure</a:t>
            </a:r>
            <a:r>
              <a:rPr lang="en-US" sz="2400" dirty="0">
                <a:solidFill>
                  <a:schemeClr val="bg2"/>
                </a:solidFill>
              </a:rPr>
              <a:t> that transforms input into output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of our goals: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recognize structure of some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understand important characteristics of algorithms to solve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select appropriate algorithm to solve a problem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tailor existing algorithms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create new algorithms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143000"/>
            <a:ext cx="182880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429000"/>
            <a:ext cx="1430338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7850" y="5029200"/>
            <a:ext cx="122555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Algorithm Application Areas</a:t>
            </a:r>
            <a:endParaRPr 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79400" y="1492250"/>
            <a:ext cx="8561388" cy="5049838"/>
            <a:chOff x="176" y="940"/>
            <a:chExt cx="5393" cy="3181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176" y="940"/>
              <a:ext cx="5393" cy="3181"/>
              <a:chOff x="176" y="940"/>
              <a:chExt cx="5393" cy="3181"/>
            </a:xfrm>
          </p:grpSpPr>
          <p:pic>
            <p:nvPicPr>
              <p:cNvPr id="5120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9" y="970"/>
                <a:ext cx="4027" cy="28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</p:pic>
          <p:sp>
            <p:nvSpPr>
              <p:cNvPr id="51206" name="Rectangle 6"/>
              <p:cNvSpPr>
                <a:spLocks noChangeArrowheads="1"/>
              </p:cNvSpPr>
              <p:nvPr/>
            </p:nvSpPr>
            <p:spPr bwMode="auto">
              <a:xfrm>
                <a:off x="3624" y="940"/>
                <a:ext cx="1945" cy="315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" name="Rectangle 7"/>
              <p:cNvSpPr>
                <a:spLocks noChangeArrowheads="1"/>
              </p:cNvSpPr>
              <p:nvPr/>
            </p:nvSpPr>
            <p:spPr bwMode="auto">
              <a:xfrm>
                <a:off x="1847" y="948"/>
                <a:ext cx="1917" cy="94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8" name="Rectangle 8"/>
              <p:cNvSpPr>
                <a:spLocks noChangeArrowheads="1"/>
              </p:cNvSpPr>
              <p:nvPr/>
            </p:nvSpPr>
            <p:spPr bwMode="auto">
              <a:xfrm>
                <a:off x="1776" y="3538"/>
                <a:ext cx="1935" cy="5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9" name="Rectangle 9"/>
              <p:cNvSpPr>
                <a:spLocks noChangeArrowheads="1"/>
              </p:cNvSpPr>
              <p:nvPr/>
            </p:nvSpPr>
            <p:spPr bwMode="auto">
              <a:xfrm>
                <a:off x="176" y="944"/>
                <a:ext cx="1766" cy="315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1894" y="3220"/>
              <a:ext cx="178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 Graphics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51215" name="Picture 15" descr="rockyi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447800"/>
            <a:ext cx="2751138" cy="2005013"/>
          </a:xfrm>
          <a:prstGeom prst="rect">
            <a:avLst/>
          </a:prstGeom>
          <a:noFill/>
        </p:spPr>
      </p:pic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16813" y="1379538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Robotics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18" name="Picture 18" descr="Biology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371600"/>
            <a:ext cx="847725" cy="1058863"/>
          </a:xfrm>
          <a:prstGeom prst="rect">
            <a:avLst/>
          </a:prstGeom>
          <a:noFill/>
        </p:spPr>
      </p:pic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005138" y="2133600"/>
            <a:ext cx="210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Bioinformatics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5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419600"/>
            <a:ext cx="1162050" cy="173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228600" y="6096000"/>
            <a:ext cx="2406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Medical Imaging</a:t>
            </a:r>
          </a:p>
        </p:txBody>
      </p:sp>
      <p:pic>
        <p:nvPicPr>
          <p:cNvPr id="51228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4613" y="3638550"/>
            <a:ext cx="1828800" cy="1611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2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7025" y="5414963"/>
            <a:ext cx="1549400" cy="1157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0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97700" y="4889500"/>
            <a:ext cx="1828800" cy="157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2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295400"/>
            <a:ext cx="1379538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217488" y="2895600"/>
            <a:ext cx="2982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Telecommunications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1261" name="Group 61"/>
          <p:cNvGrpSpPr>
            <a:grpSpLocks/>
          </p:cNvGrpSpPr>
          <p:nvPr/>
        </p:nvGrpSpPr>
        <p:grpSpPr bwMode="auto">
          <a:xfrm>
            <a:off x="1143000" y="2438400"/>
            <a:ext cx="6403975" cy="3306763"/>
            <a:chOff x="720" y="1536"/>
            <a:chExt cx="4034" cy="2083"/>
          </a:xfrm>
        </p:grpSpPr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720" y="1536"/>
              <a:ext cx="4034" cy="2083"/>
            </a:xfrm>
            <a:prstGeom prst="ellipse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1488" y="1872"/>
              <a:ext cx="81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Design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2352" y="3168"/>
              <a:ext cx="6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Apply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51239" name="AutoShape 39"/>
            <p:cNvCxnSpPr>
              <a:cxnSpLocks noChangeShapeType="1"/>
              <a:stCxn id="51238" idx="1"/>
              <a:endCxn id="51236" idx="1"/>
            </p:cNvCxnSpPr>
            <p:nvPr/>
          </p:nvCxnSpPr>
          <p:spPr bwMode="auto">
            <a:xfrm rot="10800000">
              <a:off x="1488" y="2016"/>
              <a:ext cx="864" cy="1296"/>
            </a:xfrm>
            <a:prstGeom prst="curvedConnector3">
              <a:avLst>
                <a:gd name="adj1" fmla="val 14629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0" name="AutoShape 40"/>
            <p:cNvCxnSpPr>
              <a:cxnSpLocks noChangeShapeType="1"/>
              <a:stCxn id="51238" idx="3"/>
              <a:endCxn id="51237" idx="3"/>
            </p:cNvCxnSpPr>
            <p:nvPr/>
          </p:nvCxnSpPr>
          <p:spPr bwMode="auto">
            <a:xfrm flipV="1">
              <a:off x="3051" y="2064"/>
              <a:ext cx="863" cy="1248"/>
            </a:xfrm>
            <a:prstGeom prst="curvedConnector3">
              <a:avLst>
                <a:gd name="adj1" fmla="val 15260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1" name="AutoShape 41"/>
            <p:cNvCxnSpPr>
              <a:cxnSpLocks noChangeShapeType="1"/>
              <a:stCxn id="51236" idx="0"/>
              <a:endCxn id="51237" idx="0"/>
            </p:cNvCxnSpPr>
            <p:nvPr/>
          </p:nvCxnSpPr>
          <p:spPr bwMode="auto">
            <a:xfrm rot="5400000" flipV="1">
              <a:off x="2670" y="1097"/>
              <a:ext cx="48" cy="1598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242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016" y="2604"/>
              <a:ext cx="143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Algorithms</a:t>
              </a:r>
            </a:p>
          </p:txBody>
        </p:sp>
        <p:sp>
          <p:nvSpPr>
            <p:cNvPr id="51256" name="AutoShape 56"/>
            <p:cNvSpPr>
              <a:spLocks noChangeArrowheads="1"/>
            </p:cNvSpPr>
            <p:nvPr/>
          </p:nvSpPr>
          <p:spPr bwMode="auto">
            <a:xfrm>
              <a:off x="2880" y="1728"/>
              <a:ext cx="1200" cy="672"/>
            </a:xfrm>
            <a:prstGeom prst="star16">
              <a:avLst>
                <a:gd name="adj" fmla="val 375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072" y="1920"/>
              <a:ext cx="84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Analyze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Typical Problems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items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Arrange items “in order”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endParaRPr lang="en-US" sz="2800">
              <a:solidFill>
                <a:schemeClr val="bg2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Median finding</a:t>
            </a:r>
            <a:r>
              <a:rPr lang="en-US" sz="2800">
                <a:solidFill>
                  <a:schemeClr val="bg2"/>
                </a:solidFill>
                <a:hlinkClick r:id="rId3"/>
              </a:rPr>
              <a:t> </a:t>
            </a:r>
            <a:endParaRPr lang="en-US" sz="2800">
              <a:solidFill>
                <a:schemeClr val="bg2"/>
              </a:solidFill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numbers or keys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Find item smaller than half of items and bigger than half of items </a:t>
            </a:r>
          </a:p>
        </p:txBody>
      </p:sp>
      <p:pic>
        <p:nvPicPr>
          <p:cNvPr id="131082" name="Picture 10" descr="median-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4300" y="4381500"/>
            <a:ext cx="952500" cy="952500"/>
          </a:xfrm>
          <a:noFill/>
          <a:ln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11675" y="1827213"/>
            <a:ext cx="4632325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0" y="6091238"/>
            <a:ext cx="9144000" cy="842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SOURCE</a:t>
            </a:r>
            <a:r>
              <a:rPr lang="en-US" sz="28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Steve Skiena’s Algorithm Design Manual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(for problem descriptions, see graphics gallery at </a:t>
            </a:r>
            <a:r>
              <a:rPr lang="en-US" sz="2000">
                <a:solidFill>
                  <a:schemeClr val="bg2"/>
                </a:solidFill>
                <a:effectLst/>
                <a:latin typeface="Times New Roman" pitchFamily="18" charset="0"/>
              </a:rPr>
              <a:t>http://www.cs.sunysb.edu/~algorith</a:t>
            </a: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48200" y="17526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Minimum Spanning Tree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Graph G = (V,E) with weighted edges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subset of E of G of minimum weight which forms a tree on V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Shortest Path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Edge-weighted graph G , with start vertex s and end vertex t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the shortest path from s to t in G</a:t>
            </a:r>
          </a:p>
        </p:txBody>
      </p:sp>
      <p:pic>
        <p:nvPicPr>
          <p:cNvPr id="131084" name="Picture 12" descr="minimum-spanning-tree-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229100" y="2781300"/>
            <a:ext cx="952500" cy="952500"/>
          </a:xfrm>
          <a:noFill/>
          <a:ln/>
        </p:spPr>
      </p:pic>
      <p:pic>
        <p:nvPicPr>
          <p:cNvPr id="131086" name="Picture 14" descr="shortest-path-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953000"/>
            <a:ext cx="952500" cy="952500"/>
          </a:xfrm>
          <a:prstGeom prst="rect">
            <a:avLst/>
          </a:prstGeom>
          <a:noFill/>
        </p:spPr>
      </p:pic>
      <p:pic>
        <p:nvPicPr>
          <p:cNvPr id="131087" name="Picture 15" descr="sorting-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" y="2514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1371600"/>
            <a:ext cx="9829800" cy="571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1143000"/>
          </a:xfrm>
        </p:spPr>
        <p:txBody>
          <a:bodyPr/>
          <a:lstStyle/>
          <a:p>
            <a:r>
              <a:rPr lang="en-US"/>
              <a:t>Tools of the Trade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371600" y="21336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Design Patterns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divide-and-conquer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Structures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trees, linked lists, hash tables, graphs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Analysis Techniques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asymptotic analysis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probabilistic analysis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4297" name="Group 25"/>
          <p:cNvGrpSpPr>
            <a:grpSpLocks/>
          </p:cNvGrpSpPr>
          <p:nvPr/>
        </p:nvGrpSpPr>
        <p:grpSpPr bwMode="auto">
          <a:xfrm>
            <a:off x="1295400" y="5295900"/>
            <a:ext cx="6629400" cy="1125538"/>
            <a:chOff x="816" y="3336"/>
            <a:chExt cx="4176" cy="709"/>
          </a:xfrm>
        </p:grpSpPr>
        <p:pic>
          <p:nvPicPr>
            <p:cNvPr id="54284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measuring?</a:t>
            </a:r>
          </a:p>
        </p:txBody>
      </p:sp>
      <p:sp>
        <p:nvSpPr>
          <p:cNvPr id="9933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696200" cy="4038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Analysis Criteria: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Scope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The problem itself? 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A particular algorithm that solves the problem?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“Dimension”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Time Complexity? Space Complexity?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Bound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Upper? Lower? Both?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Input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Best-Case? Average-Case? Worst-Case?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Implementation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Choice of Data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Computing I (91.101)</a:t>
            </a:r>
          </a:p>
          <a:p>
            <a:r>
              <a:rPr lang="en-US">
                <a:solidFill>
                  <a:schemeClr val="bg2"/>
                </a:solidFill>
              </a:rPr>
              <a:t>Computing II (91.102)</a:t>
            </a:r>
          </a:p>
          <a:p>
            <a:r>
              <a:rPr lang="en-US">
                <a:solidFill>
                  <a:schemeClr val="bg2"/>
                </a:solidFill>
              </a:rPr>
              <a:t>Discrete Math I &amp; II (92.321, 92.322)</a:t>
            </a:r>
          </a:p>
          <a:p>
            <a:r>
              <a:rPr lang="en-US">
                <a:solidFill>
                  <a:schemeClr val="bg2"/>
                </a:solidFill>
              </a:rPr>
              <a:t>Statistics for Scientists and Engineers (92.386)</a:t>
            </a:r>
          </a:p>
          <a:p>
            <a:r>
              <a:rPr lang="en-US">
                <a:solidFill>
                  <a:schemeClr val="bg2"/>
                </a:solidFill>
              </a:rPr>
              <a:t>Calculus I-II (92.131-132)</a:t>
            </a:r>
          </a:p>
        </p:txBody>
      </p:sp>
      <p:grpSp>
        <p:nvGrpSpPr>
          <p:cNvPr id="60429" name="Group 1037"/>
          <p:cNvGrpSpPr>
            <a:grpSpLocks/>
          </p:cNvGrpSpPr>
          <p:nvPr/>
        </p:nvGrpSpPr>
        <p:grpSpPr bwMode="auto">
          <a:xfrm>
            <a:off x="1143000" y="5580063"/>
            <a:ext cx="6629400" cy="1125537"/>
            <a:chOff x="816" y="3336"/>
            <a:chExt cx="4176" cy="709"/>
          </a:xfrm>
        </p:grpSpPr>
        <p:pic>
          <p:nvPicPr>
            <p:cNvPr id="60430" name="Picture 10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0431" name="Rectangle 1039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2" name="Rectangle 1040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3" name="Rectangle 1041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4" name="Rectangle 1042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5" name="Rectangle 1043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6" name="Rectangle 1044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7" name="Rectangle 1045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8" name="Rectangle 1046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9" name="Rectangle 1047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40" name="Rectangle 1048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Structure: </a:t>
            </a:r>
            <a:r>
              <a:rPr lang="en-US" dirty="0" smtClean="0"/>
              <a:t>4 </a:t>
            </a:r>
            <a:r>
              <a:rPr lang="en-US" dirty="0"/>
              <a:t>Parts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8153400" cy="4419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Foundations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Analyzing &amp; Designing Algorithms, Growth of Functions, Recurrences, Probability &amp; Randomized Algorithms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75000"/>
              </a:lnSpc>
            </a:pPr>
            <a:r>
              <a:rPr lang="en-US" sz="2400" dirty="0" err="1">
                <a:solidFill>
                  <a:schemeClr val="bg2"/>
                </a:solidFill>
              </a:rPr>
              <a:t>Heapsort</a:t>
            </a:r>
            <a:r>
              <a:rPr lang="en-US" sz="2400" dirty="0">
                <a:solidFill>
                  <a:schemeClr val="bg2"/>
                </a:solidFill>
              </a:rPr>
              <a:t>, Priority Queues, Quicksort, Sorting in Linear Time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Data Structures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Stacks and Queues, Linked Lists, Introduction to Trees, Hash Tables, Binary Search Trees, Balancing Trees: Red-Black </a:t>
            </a:r>
            <a:r>
              <a:rPr lang="en-US" sz="2400" dirty="0" smtClean="0">
                <a:solidFill>
                  <a:schemeClr val="bg2"/>
                </a:solidFill>
              </a:rPr>
              <a:t>Trees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Graph Algorithms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DFS, BFS, Topological Sort, MST, Shortest paths</a:t>
            </a:r>
          </a:p>
        </p:txBody>
      </p:sp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76200" y="1981200"/>
            <a:ext cx="914400" cy="3810000"/>
            <a:chOff x="96" y="1200"/>
            <a:chExt cx="576" cy="2400"/>
          </a:xfrm>
        </p:grpSpPr>
        <p:sp>
          <p:nvSpPr>
            <p:cNvPr id="4403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44" y="120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1</a:t>
              </a:r>
            </a:p>
          </p:txBody>
        </p:sp>
        <p:sp>
          <p:nvSpPr>
            <p:cNvPr id="4403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4" y="1872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2</a:t>
              </a:r>
            </a:p>
          </p:txBody>
        </p:sp>
        <p:sp>
          <p:nvSpPr>
            <p:cNvPr id="4403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44" y="264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3</a:t>
              </a:r>
            </a:p>
          </p:txBody>
        </p:sp>
        <p:sp>
          <p:nvSpPr>
            <p:cNvPr id="4403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96" y="3408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theme/theme1.xml><?xml version="1.0" encoding="utf-8"?>
<a:theme xmlns:a="http://schemas.openxmlformats.org/drawingml/2006/main" name="Sparkle">
  <a:themeElements>
    <a:clrScheme name="Sparkle 1">
      <a:dk1>
        <a:srgbClr val="000000"/>
      </a:dk1>
      <a:lt1>
        <a:srgbClr val="DDDDDD"/>
      </a:lt1>
      <a:dk2>
        <a:srgbClr val="0000FF"/>
      </a:dk2>
      <a:lt2>
        <a:srgbClr val="00CCCC"/>
      </a:lt2>
      <a:accent1>
        <a:srgbClr val="B2B2B2"/>
      </a:accent1>
      <a:accent2>
        <a:srgbClr val="FF9933"/>
      </a:accent2>
      <a:accent3>
        <a:srgbClr val="AAAAFF"/>
      </a:accent3>
      <a:accent4>
        <a:srgbClr val="BDBDBD"/>
      </a:accent4>
      <a:accent5>
        <a:srgbClr val="D5D5D5"/>
      </a:accent5>
      <a:accent6>
        <a:srgbClr val="E78A2D"/>
      </a:accent6>
      <a:hlink>
        <a:srgbClr val="CC00CC"/>
      </a:hlink>
      <a:folHlink>
        <a:srgbClr val="9999FF"/>
      </a:folHlink>
    </a:clrScheme>
    <a:fontScheme name="Spark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Files\MSOffice\Templates\Presentation Designs\Sparkle.pot</Template>
  <TotalTime>4334</TotalTime>
  <Words>627</Words>
  <Application>Microsoft Macintosh PowerPoint</Application>
  <PresentationFormat>On-screen Show (4:3)</PresentationFormat>
  <Paragraphs>187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Monotype Sorts</vt:lpstr>
      <vt:lpstr>Symbol</vt:lpstr>
      <vt:lpstr>Times New Roman</vt:lpstr>
      <vt:lpstr>Arial</vt:lpstr>
      <vt:lpstr>Sparkle</vt:lpstr>
      <vt:lpstr> UMass Lowell Computer Science  COMP 4040: Analysis of Algorithms  Prof. Benyuan Liu </vt:lpstr>
      <vt:lpstr>Nature of the Course</vt:lpstr>
      <vt:lpstr>What’s It All About?</vt:lpstr>
      <vt:lpstr>Some Algorithm Application Areas</vt:lpstr>
      <vt:lpstr>Some Typical Problems</vt:lpstr>
      <vt:lpstr>Tools of the Trade</vt:lpstr>
      <vt:lpstr>What are we measuring?</vt:lpstr>
      <vt:lpstr>Prerequisites</vt:lpstr>
      <vt:lpstr>Course Structure: 4 Parts</vt:lpstr>
      <vt:lpstr>Textbook</vt:lpstr>
      <vt:lpstr>Tentative Schedule</vt:lpstr>
      <vt:lpstr>CS Theory Math Review Sheet The Most Relevant Parts...</vt:lpstr>
      <vt:lpstr>Grading</vt:lpstr>
    </vt:vector>
  </TitlesOfParts>
  <Company>The MITRE Corporation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150</dc:title>
  <dc:creator>Murray Daniels</dc:creator>
  <cp:lastModifiedBy>Liu, Benyuan</cp:lastModifiedBy>
  <cp:revision>356</cp:revision>
  <cp:lastPrinted>2000-01-17T22:22:51Z</cp:lastPrinted>
  <dcterms:created xsi:type="dcterms:W3CDTF">2000-01-08T20:31:54Z</dcterms:created>
  <dcterms:modified xsi:type="dcterms:W3CDTF">2016-09-01T17:02:21Z</dcterms:modified>
</cp:coreProperties>
</file>